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2" r:id="rId2"/>
  </p:sldMasterIdLst>
  <p:notesMasterIdLst>
    <p:notesMasterId r:id="rId31"/>
  </p:notesMasterIdLst>
  <p:sldIdLst>
    <p:sldId id="305" r:id="rId3"/>
    <p:sldId id="407" r:id="rId4"/>
    <p:sldId id="266" r:id="rId5"/>
    <p:sldId id="410" r:id="rId6"/>
    <p:sldId id="389" r:id="rId7"/>
    <p:sldId id="387" r:id="rId8"/>
    <p:sldId id="390" r:id="rId9"/>
    <p:sldId id="394" r:id="rId10"/>
    <p:sldId id="395" r:id="rId11"/>
    <p:sldId id="393" r:id="rId12"/>
    <p:sldId id="396" r:id="rId13"/>
    <p:sldId id="391" r:id="rId14"/>
    <p:sldId id="411" r:id="rId15"/>
    <p:sldId id="409" r:id="rId16"/>
    <p:sldId id="306" r:id="rId17"/>
    <p:sldId id="307" r:id="rId18"/>
    <p:sldId id="416" r:id="rId19"/>
    <p:sldId id="308" r:id="rId20"/>
    <p:sldId id="414" r:id="rId21"/>
    <p:sldId id="275" r:id="rId22"/>
    <p:sldId id="399" r:id="rId23"/>
    <p:sldId id="400" r:id="rId24"/>
    <p:sldId id="401" r:id="rId25"/>
    <p:sldId id="419" r:id="rId26"/>
    <p:sldId id="415" r:id="rId27"/>
    <p:sldId id="420" r:id="rId28"/>
    <p:sldId id="270" r:id="rId29"/>
    <p:sldId id="406" r:id="rId30"/>
  </p:sldIdLst>
  <p:sldSz cx="12192000" cy="685800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页" id="{AE3FF182-6F60-4CD8-A066-8B6F0D6018A3}">
          <p14:sldIdLst>
            <p14:sldId id="305"/>
          </p14:sldIdLst>
        </p14:section>
        <p14:section name="目录页" id="{A7E5EC2E-9640-49FC-824E-3A2168DFB016}">
          <p14:sldIdLst>
            <p14:sldId id="407"/>
          </p14:sldIdLst>
        </p14:section>
        <p14:section name="转场及内容页" id="{EB87068A-5A5E-4D1B-88F5-0429F31FE8E2}">
          <p14:sldIdLst>
            <p14:sldId id="266"/>
            <p14:sldId id="410"/>
            <p14:sldId id="389"/>
            <p14:sldId id="387"/>
            <p14:sldId id="390"/>
            <p14:sldId id="394"/>
            <p14:sldId id="395"/>
            <p14:sldId id="393"/>
            <p14:sldId id="396"/>
            <p14:sldId id="391"/>
            <p14:sldId id="411"/>
            <p14:sldId id="409"/>
            <p14:sldId id="306"/>
            <p14:sldId id="307"/>
            <p14:sldId id="416"/>
            <p14:sldId id="308"/>
            <p14:sldId id="414"/>
            <p14:sldId id="275"/>
            <p14:sldId id="399"/>
            <p14:sldId id="400"/>
            <p14:sldId id="401"/>
            <p14:sldId id="419"/>
          </p14:sldIdLst>
        </p14:section>
        <p14:section name="附录" id="{12B91130-2F15-462E-BCBA-445B20249CF0}">
          <p14:sldIdLst>
            <p14:sldId id="415"/>
            <p14:sldId id="420"/>
            <p14:sldId id="270"/>
            <p14:sldId id="406"/>
          </p14:sldIdLst>
        </p14:section>
        <p14:section name="封底页" id="{9FE8DB64-A5C4-4030-B778-41318D64BD56}">
          <p14:sldIdLst/>
        </p14:section>
      </p14:sectionLst>
    </p:ext>
    <p:ext uri="{EFAFB233-063F-42B5-8137-9DF3F51BA10A}">
      <p15:sldGuideLst xmlns:p15="http://schemas.microsoft.com/office/powerpoint/2012/main">
        <p15:guide id="1" pos="271">
          <p15:clr>
            <a:srgbClr val="A4A3A4"/>
          </p15:clr>
        </p15:guide>
        <p15:guide id="2" pos="4770" userDrawn="1">
          <p15:clr>
            <a:srgbClr val="A4A3A4"/>
          </p15:clr>
        </p15:guide>
        <p15:guide id="3" orient="horz" pos="640" userDrawn="1">
          <p15:clr>
            <a:srgbClr val="A4A3A4"/>
          </p15:clr>
        </p15:guide>
        <p15:guide id="4" orient="horz" pos="754" userDrawn="1">
          <p15:clr>
            <a:srgbClr val="A4A3A4"/>
          </p15:clr>
        </p15:guide>
        <p15:guide id="5" orient="horz" pos="387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529F"/>
    <a:srgbClr val="FF7300"/>
    <a:srgbClr val="064B9E"/>
    <a:srgbClr val="6797C5"/>
    <a:srgbClr val="F2F2F2"/>
    <a:srgbClr val="FFC000"/>
    <a:srgbClr val="FFFFFF"/>
    <a:srgbClr val="2E75B6"/>
    <a:srgbClr val="B3BAD1"/>
    <a:srgbClr val="378E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A83429-5207-441C-8D4A-71E8E09E7C88}" v="19413" dt="2022-08-20T06:24:38.888"/>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788" autoAdjust="0"/>
  </p:normalViewPr>
  <p:slideViewPr>
    <p:cSldViewPr snapToGrid="0">
      <p:cViewPr varScale="1">
        <p:scale>
          <a:sx n="75" d="100"/>
          <a:sy n="75" d="100"/>
        </p:scale>
        <p:origin x="77" y="53"/>
      </p:cViewPr>
      <p:guideLst>
        <p:guide pos="271"/>
        <p:guide pos="4770"/>
        <p:guide orient="horz" pos="640"/>
        <p:guide orient="horz" pos="754"/>
        <p:guide orient="horz" pos="387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gs" Target="tags/tag1.xml"/><Relationship Id="rId37"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60B0D7-89B7-1D40-ABD8-1AB61A91DAEB}" type="doc">
      <dgm:prSet loTypeId="urn:microsoft.com/office/officeart/2005/8/layout/vList3" loCatId="" qsTypeId="urn:microsoft.com/office/officeart/2005/8/quickstyle/simple1" qsCatId="simple" csTypeId="urn:microsoft.com/office/officeart/2005/8/colors/accent1_2" csCatId="accent1" phldr="1"/>
      <dgm:spPr/>
    </dgm:pt>
    <dgm:pt modelId="{15C476ED-77B6-4542-97A5-96F673784C0B}">
      <dgm:prSet phldrT="[Text]"/>
      <dgm:spPr/>
      <dgm:t>
        <a:bodyPr/>
        <a:lstStyle/>
        <a:p>
          <a:r>
            <a:rPr lang="en-US" err="1"/>
            <a:t>功能</a:t>
          </a:r>
          <a:r>
            <a:rPr lang="zh-CN" altLang="en-US"/>
            <a:t>（比对）</a:t>
          </a:r>
          <a:r>
            <a:rPr lang="en-US" err="1"/>
            <a:t>测试</a:t>
          </a:r>
          <a:endParaRPr lang="en-US"/>
        </a:p>
      </dgm:t>
    </dgm:pt>
    <dgm:pt modelId="{A626A77C-A79C-B84C-8D9F-8B751A730CB8}" type="parTrans" cxnId="{EFF905AD-3479-2642-9335-E3981CF76F97}">
      <dgm:prSet/>
      <dgm:spPr/>
      <dgm:t>
        <a:bodyPr/>
        <a:lstStyle/>
        <a:p>
          <a:endParaRPr lang="en-US"/>
        </a:p>
      </dgm:t>
    </dgm:pt>
    <dgm:pt modelId="{834398F3-4665-8D48-A60D-CEA56B9B5114}" type="sibTrans" cxnId="{EFF905AD-3479-2642-9335-E3981CF76F97}">
      <dgm:prSet/>
      <dgm:spPr/>
      <dgm:t>
        <a:bodyPr/>
        <a:lstStyle/>
        <a:p>
          <a:endParaRPr lang="en-US"/>
        </a:p>
      </dgm:t>
    </dgm:pt>
    <dgm:pt modelId="{E3C79835-019B-BE46-92B5-D3B6BA5E1A25}">
      <dgm:prSet phldrT="[Text]"/>
      <dgm:spPr/>
      <dgm:t>
        <a:bodyPr/>
        <a:lstStyle/>
        <a:p>
          <a:r>
            <a:rPr lang="en-US" err="1"/>
            <a:t>系统测试</a:t>
          </a:r>
          <a:endParaRPr lang="en-US"/>
        </a:p>
      </dgm:t>
    </dgm:pt>
    <dgm:pt modelId="{624EB52B-39CC-D74D-B838-B605753C50FC}" type="parTrans" cxnId="{E9612281-80AC-2D48-AC28-F257372C73B9}">
      <dgm:prSet/>
      <dgm:spPr/>
      <dgm:t>
        <a:bodyPr/>
        <a:lstStyle/>
        <a:p>
          <a:endParaRPr lang="en-US"/>
        </a:p>
      </dgm:t>
    </dgm:pt>
    <dgm:pt modelId="{364E7178-927B-0D4B-BD09-F9047B4921C8}" type="sibTrans" cxnId="{E9612281-80AC-2D48-AC28-F257372C73B9}">
      <dgm:prSet/>
      <dgm:spPr/>
      <dgm:t>
        <a:bodyPr/>
        <a:lstStyle/>
        <a:p>
          <a:endParaRPr lang="en-US"/>
        </a:p>
      </dgm:t>
    </dgm:pt>
    <dgm:pt modelId="{E94E6848-4120-B54E-B98B-B181932CF157}">
      <dgm:prSet phldrT="[Text]"/>
      <dgm:spPr/>
      <dgm:t>
        <a:bodyPr/>
        <a:lstStyle/>
        <a:p>
          <a:r>
            <a:rPr lang="en-US" err="1"/>
            <a:t>性能</a:t>
          </a:r>
          <a:r>
            <a:rPr lang="zh-CN" altLang="en-US"/>
            <a:t>（差分）测试</a:t>
          </a:r>
          <a:endParaRPr lang="en-US"/>
        </a:p>
      </dgm:t>
    </dgm:pt>
    <dgm:pt modelId="{549404A3-875F-D146-8B3E-A3970F11A885}" type="parTrans" cxnId="{52D594B5-0A24-1C4C-AE37-5F96580E22F3}">
      <dgm:prSet/>
      <dgm:spPr/>
      <dgm:t>
        <a:bodyPr/>
        <a:lstStyle/>
        <a:p>
          <a:endParaRPr lang="en-US"/>
        </a:p>
      </dgm:t>
    </dgm:pt>
    <dgm:pt modelId="{2A4DA2D2-38A8-F44F-A986-230E916051EF}" type="sibTrans" cxnId="{52D594B5-0A24-1C4C-AE37-5F96580E22F3}">
      <dgm:prSet/>
      <dgm:spPr/>
      <dgm:t>
        <a:bodyPr/>
        <a:lstStyle/>
        <a:p>
          <a:endParaRPr lang="en-US"/>
        </a:p>
      </dgm:t>
    </dgm:pt>
    <dgm:pt modelId="{04D78302-4771-304A-A440-F0D6804BC5E5}">
      <dgm:prSet/>
      <dgm:spPr/>
      <dgm:t>
        <a:bodyPr/>
        <a:lstStyle/>
        <a:p>
          <a:r>
            <a:rPr lang="en-US" err="1"/>
            <a:t>uCore</a:t>
          </a:r>
          <a:r>
            <a:rPr lang="zh-CN" altLang="en-US"/>
            <a:t>（差分）运行</a:t>
          </a:r>
          <a:endParaRPr lang="en-US"/>
        </a:p>
      </dgm:t>
    </dgm:pt>
    <dgm:pt modelId="{6EC01D78-CCB3-FF42-B450-CBB232B5F2AE}" type="parTrans" cxnId="{A4875D03-B2B0-2E48-BE12-B32BDA94542F}">
      <dgm:prSet/>
      <dgm:spPr/>
      <dgm:t>
        <a:bodyPr/>
        <a:lstStyle/>
        <a:p>
          <a:endParaRPr lang="en-US"/>
        </a:p>
      </dgm:t>
    </dgm:pt>
    <dgm:pt modelId="{AE728BE2-93F8-8F46-AA32-205924970512}" type="sibTrans" cxnId="{A4875D03-B2B0-2E48-BE12-B32BDA94542F}">
      <dgm:prSet/>
      <dgm:spPr/>
      <dgm:t>
        <a:bodyPr/>
        <a:lstStyle/>
        <a:p>
          <a:endParaRPr lang="en-US"/>
        </a:p>
      </dgm:t>
    </dgm:pt>
    <dgm:pt modelId="{C745349B-4BCF-6C49-86B7-CFF9D3B51D7E}">
      <dgm:prSet/>
      <dgm:spPr/>
      <dgm:t>
        <a:bodyPr/>
        <a:lstStyle/>
        <a:p>
          <a:r>
            <a:rPr lang="en-US"/>
            <a:t>Linux</a:t>
          </a:r>
          <a:r>
            <a:rPr lang="zh-CN" altLang="en-US"/>
            <a:t>（差分）运行</a:t>
          </a:r>
          <a:endParaRPr lang="en-US"/>
        </a:p>
      </dgm:t>
    </dgm:pt>
    <dgm:pt modelId="{3BD341FB-C293-9E47-8028-500B25B28DD4}" type="parTrans" cxnId="{99413268-6B39-964D-84B6-F5EB267AB3CE}">
      <dgm:prSet/>
      <dgm:spPr/>
      <dgm:t>
        <a:bodyPr/>
        <a:lstStyle/>
        <a:p>
          <a:endParaRPr lang="en-US"/>
        </a:p>
      </dgm:t>
    </dgm:pt>
    <dgm:pt modelId="{61F4E99F-8A68-834E-BDE6-7122C3B3D09B}" type="sibTrans" cxnId="{99413268-6B39-964D-84B6-F5EB267AB3CE}">
      <dgm:prSet/>
      <dgm:spPr/>
      <dgm:t>
        <a:bodyPr/>
        <a:lstStyle/>
        <a:p>
          <a:endParaRPr lang="en-US"/>
        </a:p>
      </dgm:t>
    </dgm:pt>
    <dgm:pt modelId="{A4BD8E0F-D51A-EF4F-AE2E-957E1EF02AE4}" type="pres">
      <dgm:prSet presAssocID="{3D60B0D7-89B7-1D40-ABD8-1AB61A91DAEB}" presName="linearFlow" presStyleCnt="0">
        <dgm:presLayoutVars>
          <dgm:dir/>
          <dgm:resizeHandles val="exact"/>
        </dgm:presLayoutVars>
      </dgm:prSet>
      <dgm:spPr/>
    </dgm:pt>
    <dgm:pt modelId="{31872F6F-4AE7-5145-99F3-8CAB2C9E3726}" type="pres">
      <dgm:prSet presAssocID="{15C476ED-77B6-4542-97A5-96F673784C0B}" presName="composite" presStyleCnt="0"/>
      <dgm:spPr/>
    </dgm:pt>
    <dgm:pt modelId="{7E906510-7B99-C749-8289-59EE20A5AC9F}" type="pres">
      <dgm:prSet presAssocID="{15C476ED-77B6-4542-97A5-96F673784C0B}" presName="imgShp" presStyleLbl="fgImgPlace1" presStyleIdx="0" presStyleCnt="5"/>
      <dgm:spPr/>
    </dgm:pt>
    <dgm:pt modelId="{E964D073-E425-294A-905C-AB0B21FEB232}" type="pres">
      <dgm:prSet presAssocID="{15C476ED-77B6-4542-97A5-96F673784C0B}" presName="txShp" presStyleLbl="node1" presStyleIdx="0" presStyleCnt="5">
        <dgm:presLayoutVars>
          <dgm:bulletEnabled val="1"/>
        </dgm:presLayoutVars>
      </dgm:prSet>
      <dgm:spPr/>
    </dgm:pt>
    <dgm:pt modelId="{58E92125-BF07-AE4F-BA30-8268017CE274}" type="pres">
      <dgm:prSet presAssocID="{834398F3-4665-8D48-A60D-CEA56B9B5114}" presName="spacing" presStyleCnt="0"/>
      <dgm:spPr/>
    </dgm:pt>
    <dgm:pt modelId="{C36A6121-83A4-864D-BB76-1E7CE33257C8}" type="pres">
      <dgm:prSet presAssocID="{E94E6848-4120-B54E-B98B-B181932CF157}" presName="composite" presStyleCnt="0"/>
      <dgm:spPr/>
    </dgm:pt>
    <dgm:pt modelId="{A035BC20-4D0B-2346-91B4-AB0BC942F945}" type="pres">
      <dgm:prSet presAssocID="{E94E6848-4120-B54E-B98B-B181932CF157}" presName="imgShp" presStyleLbl="fgImgPlace1" presStyleIdx="1" presStyleCnt="5"/>
      <dgm:spPr/>
    </dgm:pt>
    <dgm:pt modelId="{32E0172A-87D3-3F44-B6A0-DCEF1B68CEA7}" type="pres">
      <dgm:prSet presAssocID="{E94E6848-4120-B54E-B98B-B181932CF157}" presName="txShp" presStyleLbl="node1" presStyleIdx="1" presStyleCnt="5">
        <dgm:presLayoutVars>
          <dgm:bulletEnabled val="1"/>
        </dgm:presLayoutVars>
      </dgm:prSet>
      <dgm:spPr/>
    </dgm:pt>
    <dgm:pt modelId="{051B8F5C-C0E6-2540-B4E5-88C26B50C8DB}" type="pres">
      <dgm:prSet presAssocID="{2A4DA2D2-38A8-F44F-A986-230E916051EF}" presName="spacing" presStyleCnt="0"/>
      <dgm:spPr/>
    </dgm:pt>
    <dgm:pt modelId="{88EE320A-F6F8-094E-8176-56305469979D}" type="pres">
      <dgm:prSet presAssocID="{E3C79835-019B-BE46-92B5-D3B6BA5E1A25}" presName="composite" presStyleCnt="0"/>
      <dgm:spPr/>
    </dgm:pt>
    <dgm:pt modelId="{3888A08A-FDBC-1D46-A610-DF0EEF74A6D2}" type="pres">
      <dgm:prSet presAssocID="{E3C79835-019B-BE46-92B5-D3B6BA5E1A25}" presName="imgShp" presStyleLbl="fgImgPlace1" presStyleIdx="2" presStyleCnt="5"/>
      <dgm:spPr/>
    </dgm:pt>
    <dgm:pt modelId="{8D8EB6B9-0DE5-5843-B3DD-6F071CF6BE96}" type="pres">
      <dgm:prSet presAssocID="{E3C79835-019B-BE46-92B5-D3B6BA5E1A25}" presName="txShp" presStyleLbl="node1" presStyleIdx="2" presStyleCnt="5">
        <dgm:presLayoutVars>
          <dgm:bulletEnabled val="1"/>
        </dgm:presLayoutVars>
      </dgm:prSet>
      <dgm:spPr/>
    </dgm:pt>
    <dgm:pt modelId="{7513A32C-1282-D84B-B7AF-7EA4EE9D6FDD}" type="pres">
      <dgm:prSet presAssocID="{364E7178-927B-0D4B-BD09-F9047B4921C8}" presName="spacing" presStyleCnt="0"/>
      <dgm:spPr/>
    </dgm:pt>
    <dgm:pt modelId="{3BD7B6F2-C8DE-3748-9D24-CDA87BFF1505}" type="pres">
      <dgm:prSet presAssocID="{04D78302-4771-304A-A440-F0D6804BC5E5}" presName="composite" presStyleCnt="0"/>
      <dgm:spPr/>
    </dgm:pt>
    <dgm:pt modelId="{E24308EB-14A7-E844-810D-4C8262F72807}" type="pres">
      <dgm:prSet presAssocID="{04D78302-4771-304A-A440-F0D6804BC5E5}" presName="imgShp" presStyleLbl="fgImgPlace1" presStyleIdx="3" presStyleCnt="5"/>
      <dgm:spPr/>
    </dgm:pt>
    <dgm:pt modelId="{24D3B9EE-64CC-F348-9B06-713FB5A26CB4}" type="pres">
      <dgm:prSet presAssocID="{04D78302-4771-304A-A440-F0D6804BC5E5}" presName="txShp" presStyleLbl="node1" presStyleIdx="3" presStyleCnt="5">
        <dgm:presLayoutVars>
          <dgm:bulletEnabled val="1"/>
        </dgm:presLayoutVars>
      </dgm:prSet>
      <dgm:spPr/>
    </dgm:pt>
    <dgm:pt modelId="{349CD6C3-8067-6B4B-9754-C611066DAF4A}" type="pres">
      <dgm:prSet presAssocID="{AE728BE2-93F8-8F46-AA32-205924970512}" presName="spacing" presStyleCnt="0"/>
      <dgm:spPr/>
    </dgm:pt>
    <dgm:pt modelId="{E8091D9A-0DDA-3241-BB21-9516DEB4A5C9}" type="pres">
      <dgm:prSet presAssocID="{C745349B-4BCF-6C49-86B7-CFF9D3B51D7E}" presName="composite" presStyleCnt="0"/>
      <dgm:spPr/>
    </dgm:pt>
    <dgm:pt modelId="{7404D2A4-860B-1C48-ABAB-C5CE7A8BC902}" type="pres">
      <dgm:prSet presAssocID="{C745349B-4BCF-6C49-86B7-CFF9D3B51D7E}" presName="imgShp" presStyleLbl="fgImgPlace1" presStyleIdx="4" presStyleCnt="5"/>
      <dgm:spPr/>
    </dgm:pt>
    <dgm:pt modelId="{493FA5E0-AAEA-E844-B5FD-D01D11B85647}" type="pres">
      <dgm:prSet presAssocID="{C745349B-4BCF-6C49-86B7-CFF9D3B51D7E}" presName="txShp" presStyleLbl="node1" presStyleIdx="4" presStyleCnt="5">
        <dgm:presLayoutVars>
          <dgm:bulletEnabled val="1"/>
        </dgm:presLayoutVars>
      </dgm:prSet>
      <dgm:spPr/>
    </dgm:pt>
  </dgm:ptLst>
  <dgm:cxnLst>
    <dgm:cxn modelId="{A4875D03-B2B0-2E48-BE12-B32BDA94542F}" srcId="{3D60B0D7-89B7-1D40-ABD8-1AB61A91DAEB}" destId="{04D78302-4771-304A-A440-F0D6804BC5E5}" srcOrd="3" destOrd="0" parTransId="{6EC01D78-CCB3-FF42-B450-CBB232B5F2AE}" sibTransId="{AE728BE2-93F8-8F46-AA32-205924970512}"/>
    <dgm:cxn modelId="{235AF50A-8B16-D344-BA3B-8C0270EC1B5F}" type="presOf" srcId="{04D78302-4771-304A-A440-F0D6804BC5E5}" destId="{24D3B9EE-64CC-F348-9B06-713FB5A26CB4}" srcOrd="0" destOrd="0" presId="urn:microsoft.com/office/officeart/2005/8/layout/vList3"/>
    <dgm:cxn modelId="{B5A83F23-4D49-7944-B5E3-CD694CA6B349}" type="presOf" srcId="{C745349B-4BCF-6C49-86B7-CFF9D3B51D7E}" destId="{493FA5E0-AAEA-E844-B5FD-D01D11B85647}" srcOrd="0" destOrd="0" presId="urn:microsoft.com/office/officeart/2005/8/layout/vList3"/>
    <dgm:cxn modelId="{A446703D-D98E-904D-8174-FA60DBA88653}" type="presOf" srcId="{3D60B0D7-89B7-1D40-ABD8-1AB61A91DAEB}" destId="{A4BD8E0F-D51A-EF4F-AE2E-957E1EF02AE4}" srcOrd="0" destOrd="0" presId="urn:microsoft.com/office/officeart/2005/8/layout/vList3"/>
    <dgm:cxn modelId="{99413268-6B39-964D-84B6-F5EB267AB3CE}" srcId="{3D60B0D7-89B7-1D40-ABD8-1AB61A91DAEB}" destId="{C745349B-4BCF-6C49-86B7-CFF9D3B51D7E}" srcOrd="4" destOrd="0" parTransId="{3BD341FB-C293-9E47-8028-500B25B28DD4}" sibTransId="{61F4E99F-8A68-834E-BDE6-7122C3B3D09B}"/>
    <dgm:cxn modelId="{6F61A356-C5F2-7E44-B2F0-07E41E11C798}" type="presOf" srcId="{E3C79835-019B-BE46-92B5-D3B6BA5E1A25}" destId="{8D8EB6B9-0DE5-5843-B3DD-6F071CF6BE96}" srcOrd="0" destOrd="0" presId="urn:microsoft.com/office/officeart/2005/8/layout/vList3"/>
    <dgm:cxn modelId="{E9612281-80AC-2D48-AC28-F257372C73B9}" srcId="{3D60B0D7-89B7-1D40-ABD8-1AB61A91DAEB}" destId="{E3C79835-019B-BE46-92B5-D3B6BA5E1A25}" srcOrd="2" destOrd="0" parTransId="{624EB52B-39CC-D74D-B838-B605753C50FC}" sibTransId="{364E7178-927B-0D4B-BD09-F9047B4921C8}"/>
    <dgm:cxn modelId="{C841BC98-3ED1-F543-B6F6-F06AD55DA337}" type="presOf" srcId="{15C476ED-77B6-4542-97A5-96F673784C0B}" destId="{E964D073-E425-294A-905C-AB0B21FEB232}" srcOrd="0" destOrd="0" presId="urn:microsoft.com/office/officeart/2005/8/layout/vList3"/>
    <dgm:cxn modelId="{EFF905AD-3479-2642-9335-E3981CF76F97}" srcId="{3D60B0D7-89B7-1D40-ABD8-1AB61A91DAEB}" destId="{15C476ED-77B6-4542-97A5-96F673784C0B}" srcOrd="0" destOrd="0" parTransId="{A626A77C-A79C-B84C-8D9F-8B751A730CB8}" sibTransId="{834398F3-4665-8D48-A60D-CEA56B9B5114}"/>
    <dgm:cxn modelId="{52D594B5-0A24-1C4C-AE37-5F96580E22F3}" srcId="{3D60B0D7-89B7-1D40-ABD8-1AB61A91DAEB}" destId="{E94E6848-4120-B54E-B98B-B181932CF157}" srcOrd="1" destOrd="0" parTransId="{549404A3-875F-D146-8B3E-A3970F11A885}" sibTransId="{2A4DA2D2-38A8-F44F-A986-230E916051EF}"/>
    <dgm:cxn modelId="{0BD6CCEC-3A30-1D4B-98F2-62ACC535EF30}" type="presOf" srcId="{E94E6848-4120-B54E-B98B-B181932CF157}" destId="{32E0172A-87D3-3F44-B6A0-DCEF1B68CEA7}" srcOrd="0" destOrd="0" presId="urn:microsoft.com/office/officeart/2005/8/layout/vList3"/>
    <dgm:cxn modelId="{5F5E5C0C-439A-BF4A-A8BC-A632D2485DE7}" type="presParOf" srcId="{A4BD8E0F-D51A-EF4F-AE2E-957E1EF02AE4}" destId="{31872F6F-4AE7-5145-99F3-8CAB2C9E3726}" srcOrd="0" destOrd="0" presId="urn:microsoft.com/office/officeart/2005/8/layout/vList3"/>
    <dgm:cxn modelId="{13639F5D-C86A-B643-98AB-6533A9D63428}" type="presParOf" srcId="{31872F6F-4AE7-5145-99F3-8CAB2C9E3726}" destId="{7E906510-7B99-C749-8289-59EE20A5AC9F}" srcOrd="0" destOrd="0" presId="urn:microsoft.com/office/officeart/2005/8/layout/vList3"/>
    <dgm:cxn modelId="{A85CCC75-6B3F-C84F-8C41-EDF41C9D5A1F}" type="presParOf" srcId="{31872F6F-4AE7-5145-99F3-8CAB2C9E3726}" destId="{E964D073-E425-294A-905C-AB0B21FEB232}" srcOrd="1" destOrd="0" presId="urn:microsoft.com/office/officeart/2005/8/layout/vList3"/>
    <dgm:cxn modelId="{159CF367-CA52-0C41-880E-9976AC0E3351}" type="presParOf" srcId="{A4BD8E0F-D51A-EF4F-AE2E-957E1EF02AE4}" destId="{58E92125-BF07-AE4F-BA30-8268017CE274}" srcOrd="1" destOrd="0" presId="urn:microsoft.com/office/officeart/2005/8/layout/vList3"/>
    <dgm:cxn modelId="{4102CF5F-0078-4145-9B70-AF814950907E}" type="presParOf" srcId="{A4BD8E0F-D51A-EF4F-AE2E-957E1EF02AE4}" destId="{C36A6121-83A4-864D-BB76-1E7CE33257C8}" srcOrd="2" destOrd="0" presId="urn:microsoft.com/office/officeart/2005/8/layout/vList3"/>
    <dgm:cxn modelId="{AEB96F41-7FFE-7848-9BF1-A4A41196AF60}" type="presParOf" srcId="{C36A6121-83A4-864D-BB76-1E7CE33257C8}" destId="{A035BC20-4D0B-2346-91B4-AB0BC942F945}" srcOrd="0" destOrd="0" presId="urn:microsoft.com/office/officeart/2005/8/layout/vList3"/>
    <dgm:cxn modelId="{59D5129B-1902-864E-B875-795EFF86A0B6}" type="presParOf" srcId="{C36A6121-83A4-864D-BB76-1E7CE33257C8}" destId="{32E0172A-87D3-3F44-B6A0-DCEF1B68CEA7}" srcOrd="1" destOrd="0" presId="urn:microsoft.com/office/officeart/2005/8/layout/vList3"/>
    <dgm:cxn modelId="{0CAD874C-06A5-8A4B-AB44-80EAFC08685A}" type="presParOf" srcId="{A4BD8E0F-D51A-EF4F-AE2E-957E1EF02AE4}" destId="{051B8F5C-C0E6-2540-B4E5-88C26B50C8DB}" srcOrd="3" destOrd="0" presId="urn:microsoft.com/office/officeart/2005/8/layout/vList3"/>
    <dgm:cxn modelId="{EC0C5428-AB84-2B4D-A5DC-6855326F8C30}" type="presParOf" srcId="{A4BD8E0F-D51A-EF4F-AE2E-957E1EF02AE4}" destId="{88EE320A-F6F8-094E-8176-56305469979D}" srcOrd="4" destOrd="0" presId="urn:microsoft.com/office/officeart/2005/8/layout/vList3"/>
    <dgm:cxn modelId="{8DFB010D-80CE-6643-B248-BEFB3AAC6C4F}" type="presParOf" srcId="{88EE320A-F6F8-094E-8176-56305469979D}" destId="{3888A08A-FDBC-1D46-A610-DF0EEF74A6D2}" srcOrd="0" destOrd="0" presId="urn:microsoft.com/office/officeart/2005/8/layout/vList3"/>
    <dgm:cxn modelId="{806C14DA-98FE-BE43-A722-EF7BF8F1338F}" type="presParOf" srcId="{88EE320A-F6F8-094E-8176-56305469979D}" destId="{8D8EB6B9-0DE5-5843-B3DD-6F071CF6BE96}" srcOrd="1" destOrd="0" presId="urn:microsoft.com/office/officeart/2005/8/layout/vList3"/>
    <dgm:cxn modelId="{33E6702F-DDED-6E46-9144-A554F6D8843B}" type="presParOf" srcId="{A4BD8E0F-D51A-EF4F-AE2E-957E1EF02AE4}" destId="{7513A32C-1282-D84B-B7AF-7EA4EE9D6FDD}" srcOrd="5" destOrd="0" presId="urn:microsoft.com/office/officeart/2005/8/layout/vList3"/>
    <dgm:cxn modelId="{34EA19A8-E202-9A4F-9AF4-373988882341}" type="presParOf" srcId="{A4BD8E0F-D51A-EF4F-AE2E-957E1EF02AE4}" destId="{3BD7B6F2-C8DE-3748-9D24-CDA87BFF1505}" srcOrd="6" destOrd="0" presId="urn:microsoft.com/office/officeart/2005/8/layout/vList3"/>
    <dgm:cxn modelId="{ADFDD0E5-EC1E-5D41-B5F1-3ACA92FB5BCA}" type="presParOf" srcId="{3BD7B6F2-C8DE-3748-9D24-CDA87BFF1505}" destId="{E24308EB-14A7-E844-810D-4C8262F72807}" srcOrd="0" destOrd="0" presId="urn:microsoft.com/office/officeart/2005/8/layout/vList3"/>
    <dgm:cxn modelId="{914F4B18-AAF8-334A-BBBC-B14C6BAF9F9F}" type="presParOf" srcId="{3BD7B6F2-C8DE-3748-9D24-CDA87BFF1505}" destId="{24D3B9EE-64CC-F348-9B06-713FB5A26CB4}" srcOrd="1" destOrd="0" presId="urn:microsoft.com/office/officeart/2005/8/layout/vList3"/>
    <dgm:cxn modelId="{C1A84A54-7A47-C04D-A13C-829EAB67D215}" type="presParOf" srcId="{A4BD8E0F-D51A-EF4F-AE2E-957E1EF02AE4}" destId="{349CD6C3-8067-6B4B-9754-C611066DAF4A}" srcOrd="7" destOrd="0" presId="urn:microsoft.com/office/officeart/2005/8/layout/vList3"/>
    <dgm:cxn modelId="{892B8131-CAB0-084C-A4CA-FC0B0530E13C}" type="presParOf" srcId="{A4BD8E0F-D51A-EF4F-AE2E-957E1EF02AE4}" destId="{E8091D9A-0DDA-3241-BB21-9516DEB4A5C9}" srcOrd="8" destOrd="0" presId="urn:microsoft.com/office/officeart/2005/8/layout/vList3"/>
    <dgm:cxn modelId="{43A796ED-84D5-0649-9FB8-2A1F345577D4}" type="presParOf" srcId="{E8091D9A-0DDA-3241-BB21-9516DEB4A5C9}" destId="{7404D2A4-860B-1C48-ABAB-C5CE7A8BC902}" srcOrd="0" destOrd="0" presId="urn:microsoft.com/office/officeart/2005/8/layout/vList3"/>
    <dgm:cxn modelId="{F6E06926-E80B-D041-BFC6-2CF81B0C8114}" type="presParOf" srcId="{E8091D9A-0DDA-3241-BB21-9516DEB4A5C9}" destId="{493FA5E0-AAEA-E844-B5FD-D01D11B85647}"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DA9A9E1-D9BF-0F42-9F7A-82B3D7D1693E}"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146E24D0-0E50-CB47-99E4-81F540A45936}">
      <dgm:prSet phldrT="[Text]"/>
      <dgm:spPr/>
      <dgm:t>
        <a:bodyPr/>
        <a:lstStyle/>
        <a:p>
          <a:r>
            <a:rPr lang="en-US" err="1"/>
            <a:t>转储CEMU</a:t>
          </a:r>
          <a:r>
            <a:rPr lang="zh-CN" altLang="en-US"/>
            <a:t> </a:t>
          </a:r>
          <a:r>
            <a:rPr lang="en-US" altLang="zh-CN"/>
            <a:t>Memory</a:t>
          </a:r>
          <a:endParaRPr lang="en-US"/>
        </a:p>
      </dgm:t>
    </dgm:pt>
    <dgm:pt modelId="{E6AC52E2-66CE-B04B-B7A0-9CFCD63035EA}" type="parTrans" cxnId="{5364E954-C3AC-B145-8FE6-E70F22155212}">
      <dgm:prSet/>
      <dgm:spPr/>
      <dgm:t>
        <a:bodyPr/>
        <a:lstStyle/>
        <a:p>
          <a:endParaRPr lang="en-US"/>
        </a:p>
      </dgm:t>
    </dgm:pt>
    <dgm:pt modelId="{8F94B7ED-59F2-E649-BB60-0E657C29832C}" type="sibTrans" cxnId="{5364E954-C3AC-B145-8FE6-E70F22155212}">
      <dgm:prSet/>
      <dgm:spPr/>
      <dgm:t>
        <a:bodyPr/>
        <a:lstStyle/>
        <a:p>
          <a:endParaRPr lang="en-US"/>
        </a:p>
      </dgm:t>
    </dgm:pt>
    <dgm:pt modelId="{D0773BE3-A0EF-A943-8E12-BD5117992F9C}">
      <dgm:prSet phldrT="[Text]"/>
      <dgm:spPr/>
      <dgm:t>
        <a:bodyPr/>
        <a:lstStyle/>
        <a:p>
          <a:r>
            <a:rPr lang="en-US" altLang="zh-CN"/>
            <a:t>AXI</a:t>
          </a:r>
          <a:r>
            <a:rPr lang="zh-CN" altLang="en-US"/>
            <a:t>写回</a:t>
          </a:r>
          <a:endParaRPr lang="en-US" altLang="zh-CN"/>
        </a:p>
        <a:p>
          <a:r>
            <a:rPr lang="zh-CN" altLang="en-US"/>
            <a:t>数据比对</a:t>
          </a:r>
          <a:endParaRPr lang="en-US"/>
        </a:p>
      </dgm:t>
    </dgm:pt>
    <dgm:pt modelId="{0E32D9EF-D286-844B-9856-45E3849F8A4D}" type="parTrans" cxnId="{EE0E575E-19D2-A240-802C-9B532755C95D}">
      <dgm:prSet/>
      <dgm:spPr/>
      <dgm:t>
        <a:bodyPr/>
        <a:lstStyle/>
        <a:p>
          <a:endParaRPr lang="en-US"/>
        </a:p>
      </dgm:t>
    </dgm:pt>
    <dgm:pt modelId="{6D959939-D74F-2546-B412-96E3FC5A028F}" type="sibTrans" cxnId="{EE0E575E-19D2-A240-802C-9B532755C95D}">
      <dgm:prSet/>
      <dgm:spPr/>
      <dgm:t>
        <a:bodyPr/>
        <a:lstStyle/>
        <a:p>
          <a:endParaRPr lang="en-US"/>
        </a:p>
      </dgm:t>
    </dgm:pt>
    <dgm:pt modelId="{C447DD4F-930A-CF4D-B75B-B2F750F001CD}">
      <dgm:prSet phldrT="[Text]"/>
      <dgm:spPr/>
      <dgm:t>
        <a:bodyPr/>
        <a:lstStyle/>
        <a:p>
          <a:r>
            <a:rPr lang="en-US" err="1"/>
            <a:t>条件输出</a:t>
          </a:r>
          <a:endParaRPr lang="en-US"/>
        </a:p>
        <a:p>
          <a:r>
            <a:rPr lang="en-US"/>
            <a:t>VCD</a:t>
          </a:r>
          <a:r>
            <a:rPr lang="en-US" err="1"/>
            <a:t>波形图</a:t>
          </a:r>
          <a:endParaRPr lang="en-US"/>
        </a:p>
      </dgm:t>
    </dgm:pt>
    <dgm:pt modelId="{5F167EB0-5A7D-3747-BC6F-174EC376CE55}" type="parTrans" cxnId="{164FB5D8-E716-C841-BDD2-8E5BBFBF0208}">
      <dgm:prSet/>
      <dgm:spPr/>
      <dgm:t>
        <a:bodyPr/>
        <a:lstStyle/>
        <a:p>
          <a:endParaRPr lang="en-US"/>
        </a:p>
      </dgm:t>
    </dgm:pt>
    <dgm:pt modelId="{6734A2DF-519D-9447-B192-CDDA6671F338}" type="sibTrans" cxnId="{164FB5D8-E716-C841-BDD2-8E5BBFBF0208}">
      <dgm:prSet/>
      <dgm:spPr/>
      <dgm:t>
        <a:bodyPr/>
        <a:lstStyle/>
        <a:p>
          <a:endParaRPr lang="en-US"/>
        </a:p>
      </dgm:t>
    </dgm:pt>
    <dgm:pt modelId="{22F69637-877B-3D48-AC39-4849C949D496}">
      <dgm:prSet phldrT="[Text]"/>
      <dgm:spPr/>
      <dgm:t>
        <a:bodyPr/>
        <a:lstStyle/>
        <a:p>
          <a:r>
            <a:rPr lang="en-US" err="1"/>
            <a:t>PC历史记录</a:t>
          </a:r>
          <a:endParaRPr lang="en-US"/>
        </a:p>
      </dgm:t>
    </dgm:pt>
    <dgm:pt modelId="{F60316F6-09D1-754D-9F50-5F0E2DAB92E4}" type="parTrans" cxnId="{CC89C640-6530-C34D-887A-3512B03E73F1}">
      <dgm:prSet/>
      <dgm:spPr/>
      <dgm:t>
        <a:bodyPr/>
        <a:lstStyle/>
        <a:p>
          <a:endParaRPr lang="en-US"/>
        </a:p>
      </dgm:t>
    </dgm:pt>
    <dgm:pt modelId="{79EF1B9E-B298-994F-ADEB-C51774EC7B17}" type="sibTrans" cxnId="{CC89C640-6530-C34D-887A-3512B03E73F1}">
      <dgm:prSet/>
      <dgm:spPr/>
      <dgm:t>
        <a:bodyPr/>
        <a:lstStyle/>
        <a:p>
          <a:endParaRPr lang="en-US"/>
        </a:p>
      </dgm:t>
    </dgm:pt>
    <dgm:pt modelId="{7BB46A32-1D85-6F43-A0A6-09AF06EAFB54}" type="pres">
      <dgm:prSet presAssocID="{3DA9A9E1-D9BF-0F42-9F7A-82B3D7D1693E}" presName="diagram" presStyleCnt="0">
        <dgm:presLayoutVars>
          <dgm:dir/>
          <dgm:resizeHandles val="exact"/>
        </dgm:presLayoutVars>
      </dgm:prSet>
      <dgm:spPr/>
    </dgm:pt>
    <dgm:pt modelId="{D74B066F-5D32-CC4C-8643-3E2B0DBE2327}" type="pres">
      <dgm:prSet presAssocID="{146E24D0-0E50-CB47-99E4-81F540A45936}" presName="node" presStyleLbl="node1" presStyleIdx="0" presStyleCnt="4">
        <dgm:presLayoutVars>
          <dgm:bulletEnabled val="1"/>
        </dgm:presLayoutVars>
      </dgm:prSet>
      <dgm:spPr/>
    </dgm:pt>
    <dgm:pt modelId="{5DE441BA-01F9-0247-BEF8-47225A4A25AB}" type="pres">
      <dgm:prSet presAssocID="{8F94B7ED-59F2-E649-BB60-0E657C29832C}" presName="sibTrans" presStyleCnt="0"/>
      <dgm:spPr/>
    </dgm:pt>
    <dgm:pt modelId="{5080C1CB-253E-B14B-9A7D-9AA72400E324}" type="pres">
      <dgm:prSet presAssocID="{D0773BE3-A0EF-A943-8E12-BD5117992F9C}" presName="node" presStyleLbl="node1" presStyleIdx="1" presStyleCnt="4">
        <dgm:presLayoutVars>
          <dgm:bulletEnabled val="1"/>
        </dgm:presLayoutVars>
      </dgm:prSet>
      <dgm:spPr/>
    </dgm:pt>
    <dgm:pt modelId="{0CB9BB51-935C-B14B-9982-1E698ECEAFD4}" type="pres">
      <dgm:prSet presAssocID="{6D959939-D74F-2546-B412-96E3FC5A028F}" presName="sibTrans" presStyleCnt="0"/>
      <dgm:spPr/>
    </dgm:pt>
    <dgm:pt modelId="{88951FEC-E14B-DD4A-B644-43730F78A8BE}" type="pres">
      <dgm:prSet presAssocID="{C447DD4F-930A-CF4D-B75B-B2F750F001CD}" presName="node" presStyleLbl="node1" presStyleIdx="2" presStyleCnt="4">
        <dgm:presLayoutVars>
          <dgm:bulletEnabled val="1"/>
        </dgm:presLayoutVars>
      </dgm:prSet>
      <dgm:spPr/>
    </dgm:pt>
    <dgm:pt modelId="{7ECEE8F1-C886-C24E-9DC5-2DF1B5771AA5}" type="pres">
      <dgm:prSet presAssocID="{6734A2DF-519D-9447-B192-CDDA6671F338}" presName="sibTrans" presStyleCnt="0"/>
      <dgm:spPr/>
    </dgm:pt>
    <dgm:pt modelId="{BBB07947-6231-0944-BFB8-FC0AAE542E96}" type="pres">
      <dgm:prSet presAssocID="{22F69637-877B-3D48-AC39-4849C949D496}" presName="node" presStyleLbl="node1" presStyleIdx="3" presStyleCnt="4">
        <dgm:presLayoutVars>
          <dgm:bulletEnabled val="1"/>
        </dgm:presLayoutVars>
      </dgm:prSet>
      <dgm:spPr/>
    </dgm:pt>
  </dgm:ptLst>
  <dgm:cxnLst>
    <dgm:cxn modelId="{1DBCBD23-9DC8-CA41-AB8F-0995377D5751}" type="presOf" srcId="{146E24D0-0E50-CB47-99E4-81F540A45936}" destId="{D74B066F-5D32-CC4C-8643-3E2B0DBE2327}" srcOrd="0" destOrd="0" presId="urn:microsoft.com/office/officeart/2005/8/layout/default"/>
    <dgm:cxn modelId="{0701F02A-1ADE-6043-8307-5126DE28E3E1}" type="presOf" srcId="{D0773BE3-A0EF-A943-8E12-BD5117992F9C}" destId="{5080C1CB-253E-B14B-9A7D-9AA72400E324}" srcOrd="0" destOrd="0" presId="urn:microsoft.com/office/officeart/2005/8/layout/default"/>
    <dgm:cxn modelId="{083FC32D-2834-DF4A-85C2-DF7B9B01F677}" type="presOf" srcId="{22F69637-877B-3D48-AC39-4849C949D496}" destId="{BBB07947-6231-0944-BFB8-FC0AAE542E96}" srcOrd="0" destOrd="0" presId="urn:microsoft.com/office/officeart/2005/8/layout/default"/>
    <dgm:cxn modelId="{A77D9F2E-B776-C64F-9ACB-18CE4CF20B55}" type="presOf" srcId="{3DA9A9E1-D9BF-0F42-9F7A-82B3D7D1693E}" destId="{7BB46A32-1D85-6F43-A0A6-09AF06EAFB54}" srcOrd="0" destOrd="0" presId="urn:microsoft.com/office/officeart/2005/8/layout/default"/>
    <dgm:cxn modelId="{CC89C640-6530-C34D-887A-3512B03E73F1}" srcId="{3DA9A9E1-D9BF-0F42-9F7A-82B3D7D1693E}" destId="{22F69637-877B-3D48-AC39-4849C949D496}" srcOrd="3" destOrd="0" parTransId="{F60316F6-09D1-754D-9F50-5F0E2DAB92E4}" sibTransId="{79EF1B9E-B298-994F-ADEB-C51774EC7B17}"/>
    <dgm:cxn modelId="{EE0E575E-19D2-A240-802C-9B532755C95D}" srcId="{3DA9A9E1-D9BF-0F42-9F7A-82B3D7D1693E}" destId="{D0773BE3-A0EF-A943-8E12-BD5117992F9C}" srcOrd="1" destOrd="0" parTransId="{0E32D9EF-D286-844B-9856-45E3849F8A4D}" sibTransId="{6D959939-D74F-2546-B412-96E3FC5A028F}"/>
    <dgm:cxn modelId="{5364E954-C3AC-B145-8FE6-E70F22155212}" srcId="{3DA9A9E1-D9BF-0F42-9F7A-82B3D7D1693E}" destId="{146E24D0-0E50-CB47-99E4-81F540A45936}" srcOrd="0" destOrd="0" parTransId="{E6AC52E2-66CE-B04B-B7A0-9CFCD63035EA}" sibTransId="{8F94B7ED-59F2-E649-BB60-0E657C29832C}"/>
    <dgm:cxn modelId="{1524F49E-4744-1E46-A5E3-1F8C922B6095}" type="presOf" srcId="{C447DD4F-930A-CF4D-B75B-B2F750F001CD}" destId="{88951FEC-E14B-DD4A-B644-43730F78A8BE}" srcOrd="0" destOrd="0" presId="urn:microsoft.com/office/officeart/2005/8/layout/default"/>
    <dgm:cxn modelId="{164FB5D8-E716-C841-BDD2-8E5BBFBF0208}" srcId="{3DA9A9E1-D9BF-0F42-9F7A-82B3D7D1693E}" destId="{C447DD4F-930A-CF4D-B75B-B2F750F001CD}" srcOrd="2" destOrd="0" parTransId="{5F167EB0-5A7D-3747-BC6F-174EC376CE55}" sibTransId="{6734A2DF-519D-9447-B192-CDDA6671F338}"/>
    <dgm:cxn modelId="{3DEA6A0F-44C9-1841-A30E-B9D5766FCC55}" type="presParOf" srcId="{7BB46A32-1D85-6F43-A0A6-09AF06EAFB54}" destId="{D74B066F-5D32-CC4C-8643-3E2B0DBE2327}" srcOrd="0" destOrd="0" presId="urn:microsoft.com/office/officeart/2005/8/layout/default"/>
    <dgm:cxn modelId="{B09AB94B-2523-BB47-ABD7-A6A8298E7D14}" type="presParOf" srcId="{7BB46A32-1D85-6F43-A0A6-09AF06EAFB54}" destId="{5DE441BA-01F9-0247-BEF8-47225A4A25AB}" srcOrd="1" destOrd="0" presId="urn:microsoft.com/office/officeart/2005/8/layout/default"/>
    <dgm:cxn modelId="{9B93A3D6-02ED-FD49-9881-C3E99E3484E3}" type="presParOf" srcId="{7BB46A32-1D85-6F43-A0A6-09AF06EAFB54}" destId="{5080C1CB-253E-B14B-9A7D-9AA72400E324}" srcOrd="2" destOrd="0" presId="urn:microsoft.com/office/officeart/2005/8/layout/default"/>
    <dgm:cxn modelId="{25756CC7-715E-1942-91A6-EEBFFDDAA997}" type="presParOf" srcId="{7BB46A32-1D85-6F43-A0A6-09AF06EAFB54}" destId="{0CB9BB51-935C-B14B-9982-1E698ECEAFD4}" srcOrd="3" destOrd="0" presId="urn:microsoft.com/office/officeart/2005/8/layout/default"/>
    <dgm:cxn modelId="{1110A021-6E43-C140-BEDA-E949D7E38A31}" type="presParOf" srcId="{7BB46A32-1D85-6F43-A0A6-09AF06EAFB54}" destId="{88951FEC-E14B-DD4A-B644-43730F78A8BE}" srcOrd="4" destOrd="0" presId="urn:microsoft.com/office/officeart/2005/8/layout/default"/>
    <dgm:cxn modelId="{486BF0AD-3B0A-6C4E-9E39-EAAADE5F5277}" type="presParOf" srcId="{7BB46A32-1D85-6F43-A0A6-09AF06EAFB54}" destId="{7ECEE8F1-C886-C24E-9DC5-2DF1B5771AA5}" srcOrd="5" destOrd="0" presId="urn:microsoft.com/office/officeart/2005/8/layout/default"/>
    <dgm:cxn modelId="{F9DE6243-AF9F-6641-9BF3-D3C88604AE0F}" type="presParOf" srcId="{7BB46A32-1D85-6F43-A0A6-09AF06EAFB54}" destId="{BBB07947-6231-0944-BFB8-FC0AAE542E96}" srcOrd="6" destOrd="0" presId="urn:microsoft.com/office/officeart/2005/8/layout/defaul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64D073-E425-294A-905C-AB0B21FEB232}">
      <dsp:nvSpPr>
        <dsp:cNvPr id="0" name=""/>
        <dsp:cNvSpPr/>
      </dsp:nvSpPr>
      <dsp:spPr>
        <a:xfrm rot="10800000">
          <a:off x="960343" y="1091"/>
          <a:ext cx="3067539" cy="75076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1068" tIns="83820" rIns="156464" bIns="83820" numCol="1" spcCol="1270" anchor="ctr" anchorCtr="0">
          <a:noAutofit/>
        </a:bodyPr>
        <a:lstStyle/>
        <a:p>
          <a:pPr marL="0" lvl="0" indent="0" algn="ctr" defTabSz="977900">
            <a:lnSpc>
              <a:spcPct val="90000"/>
            </a:lnSpc>
            <a:spcBef>
              <a:spcPct val="0"/>
            </a:spcBef>
            <a:spcAft>
              <a:spcPct val="35000"/>
            </a:spcAft>
            <a:buNone/>
          </a:pPr>
          <a:r>
            <a:rPr lang="en-US" sz="2200" kern="1200" err="1"/>
            <a:t>功能</a:t>
          </a:r>
          <a:r>
            <a:rPr lang="zh-CN" altLang="en-US" sz="2200" kern="1200"/>
            <a:t>（比对）</a:t>
          </a:r>
          <a:r>
            <a:rPr lang="en-US" sz="2200" kern="1200" err="1"/>
            <a:t>测试</a:t>
          </a:r>
          <a:endParaRPr lang="en-US" sz="2200" kern="1200"/>
        </a:p>
      </dsp:txBody>
      <dsp:txXfrm rot="10800000">
        <a:off x="1148035" y="1091"/>
        <a:ext cx="2879847" cy="750769"/>
      </dsp:txXfrm>
    </dsp:sp>
    <dsp:sp modelId="{7E906510-7B99-C749-8289-59EE20A5AC9F}">
      <dsp:nvSpPr>
        <dsp:cNvPr id="0" name=""/>
        <dsp:cNvSpPr/>
      </dsp:nvSpPr>
      <dsp:spPr>
        <a:xfrm>
          <a:off x="584958" y="1091"/>
          <a:ext cx="750769" cy="750769"/>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2E0172A-87D3-3F44-B6A0-DCEF1B68CEA7}">
      <dsp:nvSpPr>
        <dsp:cNvPr id="0" name=""/>
        <dsp:cNvSpPr/>
      </dsp:nvSpPr>
      <dsp:spPr>
        <a:xfrm rot="10800000">
          <a:off x="960343" y="975970"/>
          <a:ext cx="3067539" cy="75076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1068" tIns="83820" rIns="156464" bIns="83820" numCol="1" spcCol="1270" anchor="ctr" anchorCtr="0">
          <a:noAutofit/>
        </a:bodyPr>
        <a:lstStyle/>
        <a:p>
          <a:pPr marL="0" lvl="0" indent="0" algn="ctr" defTabSz="977900">
            <a:lnSpc>
              <a:spcPct val="90000"/>
            </a:lnSpc>
            <a:spcBef>
              <a:spcPct val="0"/>
            </a:spcBef>
            <a:spcAft>
              <a:spcPct val="35000"/>
            </a:spcAft>
            <a:buNone/>
          </a:pPr>
          <a:r>
            <a:rPr lang="en-US" sz="2200" kern="1200" err="1"/>
            <a:t>性能</a:t>
          </a:r>
          <a:r>
            <a:rPr lang="zh-CN" altLang="en-US" sz="2200" kern="1200"/>
            <a:t>（差分）测试</a:t>
          </a:r>
          <a:endParaRPr lang="en-US" sz="2200" kern="1200"/>
        </a:p>
      </dsp:txBody>
      <dsp:txXfrm rot="10800000">
        <a:off x="1148035" y="975970"/>
        <a:ext cx="2879847" cy="750769"/>
      </dsp:txXfrm>
    </dsp:sp>
    <dsp:sp modelId="{A035BC20-4D0B-2346-91B4-AB0BC942F945}">
      <dsp:nvSpPr>
        <dsp:cNvPr id="0" name=""/>
        <dsp:cNvSpPr/>
      </dsp:nvSpPr>
      <dsp:spPr>
        <a:xfrm>
          <a:off x="584958" y="975970"/>
          <a:ext cx="750769" cy="750769"/>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D8EB6B9-0DE5-5843-B3DD-6F071CF6BE96}">
      <dsp:nvSpPr>
        <dsp:cNvPr id="0" name=""/>
        <dsp:cNvSpPr/>
      </dsp:nvSpPr>
      <dsp:spPr>
        <a:xfrm rot="10800000">
          <a:off x="960343" y="1950849"/>
          <a:ext cx="3067539" cy="75076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1068" tIns="83820" rIns="156464" bIns="83820" numCol="1" spcCol="1270" anchor="ctr" anchorCtr="0">
          <a:noAutofit/>
        </a:bodyPr>
        <a:lstStyle/>
        <a:p>
          <a:pPr marL="0" lvl="0" indent="0" algn="ctr" defTabSz="977900">
            <a:lnSpc>
              <a:spcPct val="90000"/>
            </a:lnSpc>
            <a:spcBef>
              <a:spcPct val="0"/>
            </a:spcBef>
            <a:spcAft>
              <a:spcPct val="35000"/>
            </a:spcAft>
            <a:buNone/>
          </a:pPr>
          <a:r>
            <a:rPr lang="en-US" sz="2200" kern="1200" err="1"/>
            <a:t>系统测试</a:t>
          </a:r>
          <a:endParaRPr lang="en-US" sz="2200" kern="1200"/>
        </a:p>
      </dsp:txBody>
      <dsp:txXfrm rot="10800000">
        <a:off x="1148035" y="1950849"/>
        <a:ext cx="2879847" cy="750769"/>
      </dsp:txXfrm>
    </dsp:sp>
    <dsp:sp modelId="{3888A08A-FDBC-1D46-A610-DF0EEF74A6D2}">
      <dsp:nvSpPr>
        <dsp:cNvPr id="0" name=""/>
        <dsp:cNvSpPr/>
      </dsp:nvSpPr>
      <dsp:spPr>
        <a:xfrm>
          <a:off x="584958" y="1950849"/>
          <a:ext cx="750769" cy="750769"/>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4D3B9EE-64CC-F348-9B06-713FB5A26CB4}">
      <dsp:nvSpPr>
        <dsp:cNvPr id="0" name=""/>
        <dsp:cNvSpPr/>
      </dsp:nvSpPr>
      <dsp:spPr>
        <a:xfrm rot="10800000">
          <a:off x="960343" y="2925729"/>
          <a:ext cx="3067539" cy="75076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1068" tIns="83820" rIns="156464" bIns="83820" numCol="1" spcCol="1270" anchor="ctr" anchorCtr="0">
          <a:noAutofit/>
        </a:bodyPr>
        <a:lstStyle/>
        <a:p>
          <a:pPr marL="0" lvl="0" indent="0" algn="ctr" defTabSz="977900">
            <a:lnSpc>
              <a:spcPct val="90000"/>
            </a:lnSpc>
            <a:spcBef>
              <a:spcPct val="0"/>
            </a:spcBef>
            <a:spcAft>
              <a:spcPct val="35000"/>
            </a:spcAft>
            <a:buNone/>
          </a:pPr>
          <a:r>
            <a:rPr lang="en-US" sz="2200" kern="1200" err="1"/>
            <a:t>uCore</a:t>
          </a:r>
          <a:r>
            <a:rPr lang="zh-CN" altLang="en-US" sz="2200" kern="1200"/>
            <a:t>（差分）运行</a:t>
          </a:r>
          <a:endParaRPr lang="en-US" sz="2200" kern="1200"/>
        </a:p>
      </dsp:txBody>
      <dsp:txXfrm rot="10800000">
        <a:off x="1148035" y="2925729"/>
        <a:ext cx="2879847" cy="750769"/>
      </dsp:txXfrm>
    </dsp:sp>
    <dsp:sp modelId="{E24308EB-14A7-E844-810D-4C8262F72807}">
      <dsp:nvSpPr>
        <dsp:cNvPr id="0" name=""/>
        <dsp:cNvSpPr/>
      </dsp:nvSpPr>
      <dsp:spPr>
        <a:xfrm>
          <a:off x="584958" y="2925729"/>
          <a:ext cx="750769" cy="750769"/>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93FA5E0-AAEA-E844-B5FD-D01D11B85647}">
      <dsp:nvSpPr>
        <dsp:cNvPr id="0" name=""/>
        <dsp:cNvSpPr/>
      </dsp:nvSpPr>
      <dsp:spPr>
        <a:xfrm rot="10800000">
          <a:off x="960343" y="3900608"/>
          <a:ext cx="3067539" cy="750769"/>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1068" tIns="83820" rIns="156464" bIns="83820" numCol="1" spcCol="1270" anchor="ctr" anchorCtr="0">
          <a:noAutofit/>
        </a:bodyPr>
        <a:lstStyle/>
        <a:p>
          <a:pPr marL="0" lvl="0" indent="0" algn="ctr" defTabSz="977900">
            <a:lnSpc>
              <a:spcPct val="90000"/>
            </a:lnSpc>
            <a:spcBef>
              <a:spcPct val="0"/>
            </a:spcBef>
            <a:spcAft>
              <a:spcPct val="35000"/>
            </a:spcAft>
            <a:buNone/>
          </a:pPr>
          <a:r>
            <a:rPr lang="en-US" sz="2200" kern="1200"/>
            <a:t>Linux</a:t>
          </a:r>
          <a:r>
            <a:rPr lang="zh-CN" altLang="en-US" sz="2200" kern="1200"/>
            <a:t>（差分）运行</a:t>
          </a:r>
          <a:endParaRPr lang="en-US" sz="2200" kern="1200"/>
        </a:p>
      </dsp:txBody>
      <dsp:txXfrm rot="10800000">
        <a:off x="1148035" y="3900608"/>
        <a:ext cx="2879847" cy="750769"/>
      </dsp:txXfrm>
    </dsp:sp>
    <dsp:sp modelId="{7404D2A4-860B-1C48-ABAB-C5CE7A8BC902}">
      <dsp:nvSpPr>
        <dsp:cNvPr id="0" name=""/>
        <dsp:cNvSpPr/>
      </dsp:nvSpPr>
      <dsp:spPr>
        <a:xfrm>
          <a:off x="584958" y="3900608"/>
          <a:ext cx="750769" cy="750769"/>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4B066F-5D32-CC4C-8643-3E2B0DBE2327}">
      <dsp:nvSpPr>
        <dsp:cNvPr id="0" name=""/>
        <dsp:cNvSpPr/>
      </dsp:nvSpPr>
      <dsp:spPr>
        <a:xfrm>
          <a:off x="145986" y="77"/>
          <a:ext cx="1654215" cy="99252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err="1"/>
            <a:t>转储CEMU</a:t>
          </a:r>
          <a:r>
            <a:rPr lang="zh-CN" altLang="en-US" sz="1800" kern="1200"/>
            <a:t> </a:t>
          </a:r>
          <a:r>
            <a:rPr lang="en-US" altLang="zh-CN" sz="1800" kern="1200"/>
            <a:t>Memory</a:t>
          </a:r>
          <a:endParaRPr lang="en-US" sz="1800" kern="1200"/>
        </a:p>
      </dsp:txBody>
      <dsp:txXfrm>
        <a:off x="145986" y="77"/>
        <a:ext cx="1654215" cy="992529"/>
      </dsp:txXfrm>
    </dsp:sp>
    <dsp:sp modelId="{5080C1CB-253E-B14B-9A7D-9AA72400E324}">
      <dsp:nvSpPr>
        <dsp:cNvPr id="0" name=""/>
        <dsp:cNvSpPr/>
      </dsp:nvSpPr>
      <dsp:spPr>
        <a:xfrm>
          <a:off x="1965623" y="77"/>
          <a:ext cx="1654215" cy="99252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altLang="zh-CN" sz="1800" kern="1200"/>
            <a:t>AXI</a:t>
          </a:r>
          <a:r>
            <a:rPr lang="zh-CN" altLang="en-US" sz="1800" kern="1200"/>
            <a:t>写回</a:t>
          </a:r>
          <a:endParaRPr lang="en-US" altLang="zh-CN" sz="1800" kern="1200"/>
        </a:p>
        <a:p>
          <a:pPr marL="0" lvl="0" indent="0" algn="ctr" defTabSz="800100">
            <a:lnSpc>
              <a:spcPct val="90000"/>
            </a:lnSpc>
            <a:spcBef>
              <a:spcPct val="0"/>
            </a:spcBef>
            <a:spcAft>
              <a:spcPct val="35000"/>
            </a:spcAft>
            <a:buNone/>
          </a:pPr>
          <a:r>
            <a:rPr lang="zh-CN" altLang="en-US" sz="1800" kern="1200"/>
            <a:t>数据比对</a:t>
          </a:r>
          <a:endParaRPr lang="en-US" sz="1800" kern="1200"/>
        </a:p>
      </dsp:txBody>
      <dsp:txXfrm>
        <a:off x="1965623" y="77"/>
        <a:ext cx="1654215" cy="992529"/>
      </dsp:txXfrm>
    </dsp:sp>
    <dsp:sp modelId="{88951FEC-E14B-DD4A-B644-43730F78A8BE}">
      <dsp:nvSpPr>
        <dsp:cNvPr id="0" name=""/>
        <dsp:cNvSpPr/>
      </dsp:nvSpPr>
      <dsp:spPr>
        <a:xfrm>
          <a:off x="3785260" y="77"/>
          <a:ext cx="1654215" cy="99252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err="1"/>
            <a:t>条件输出</a:t>
          </a:r>
          <a:endParaRPr lang="en-US" sz="1800" kern="1200"/>
        </a:p>
        <a:p>
          <a:pPr marL="0" lvl="0" indent="0" algn="ctr" defTabSz="800100">
            <a:lnSpc>
              <a:spcPct val="90000"/>
            </a:lnSpc>
            <a:spcBef>
              <a:spcPct val="0"/>
            </a:spcBef>
            <a:spcAft>
              <a:spcPct val="35000"/>
            </a:spcAft>
            <a:buNone/>
          </a:pPr>
          <a:r>
            <a:rPr lang="en-US" sz="1800" kern="1200"/>
            <a:t>VCD</a:t>
          </a:r>
          <a:r>
            <a:rPr lang="en-US" sz="1800" kern="1200" err="1"/>
            <a:t>波形图</a:t>
          </a:r>
          <a:endParaRPr lang="en-US" sz="1800" kern="1200"/>
        </a:p>
      </dsp:txBody>
      <dsp:txXfrm>
        <a:off x="3785260" y="77"/>
        <a:ext cx="1654215" cy="992529"/>
      </dsp:txXfrm>
    </dsp:sp>
    <dsp:sp modelId="{BBB07947-6231-0944-BFB8-FC0AAE542E96}">
      <dsp:nvSpPr>
        <dsp:cNvPr id="0" name=""/>
        <dsp:cNvSpPr/>
      </dsp:nvSpPr>
      <dsp:spPr>
        <a:xfrm>
          <a:off x="5604897" y="77"/>
          <a:ext cx="1654215" cy="99252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err="1"/>
            <a:t>PC历史记录</a:t>
          </a:r>
          <a:endParaRPr lang="en-US" sz="1800" kern="1200"/>
        </a:p>
      </dsp:txBody>
      <dsp:txXfrm>
        <a:off x="5604897" y="77"/>
        <a:ext cx="1654215" cy="992529"/>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46F619-2C68-4CE8-B232-DC2339CC374A}" type="datetimeFigureOut">
              <a:rPr lang="zh-CN" altLang="en-US" smtClean="0"/>
              <a:t>2022-08-21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77E5D0-4E04-41A8-A855-C356F9E14A1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老师们下午好，我们是</a:t>
            </a:r>
            <a:r>
              <a:rPr lang="zh-CN" altLang="en-US" sz="1200"/>
              <a:t>重庆大学 所以延迟槽会消失对不 队，我们带来的作品是</a:t>
            </a:r>
            <a:r>
              <a:rPr lang="en-US" altLang="zh-CN" sz="1200">
                <a:sym typeface="+mn-lt"/>
              </a:rPr>
              <a:t>CQU Dual Issue Machine</a:t>
            </a:r>
            <a:r>
              <a:rPr lang="zh-CN" altLang="en-US" sz="1200">
                <a:sym typeface="+mn-lt"/>
              </a:rPr>
              <a:t>，重庆大学的第一个双发射参赛作品。</a:t>
            </a:r>
          </a:p>
        </p:txBody>
      </p:sp>
      <p:sp>
        <p:nvSpPr>
          <p:cNvPr id="4" name="灯片编号占位符 3"/>
          <p:cNvSpPr>
            <a:spLocks noGrp="1"/>
          </p:cNvSpPr>
          <p:nvPr>
            <p:ph type="sldNum" sz="quarter" idx="5"/>
          </p:nvPr>
        </p:nvSpPr>
        <p:spPr/>
        <p:txBody>
          <a:bodyPr/>
          <a:lstStyle/>
          <a:p>
            <a:fld id="{7277E5D0-4E04-41A8-A855-C356F9E14A1F}"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其中双发控制</a:t>
            </a:r>
            <a:r>
              <a:rPr lang="zh-CN" altLang="en-US" sz="1200"/>
              <a:t>，我们处理了诸如自陷、例外、分支等特殊情况，解决了数据冲突和结构冲突，并保证了第二条指令发射的有效性。</a:t>
            </a:r>
            <a:endParaRPr lang="en-US" altLang="zh-CN" sz="1200"/>
          </a:p>
        </p:txBody>
      </p:sp>
      <p:sp>
        <p:nvSpPr>
          <p:cNvPr id="4" name="灯片编号占位符 3"/>
          <p:cNvSpPr>
            <a:spLocks noGrp="1"/>
          </p:cNvSpPr>
          <p:nvPr>
            <p:ph type="sldNum" sz="quarter" idx="5"/>
          </p:nvPr>
        </p:nvSpPr>
        <p:spPr/>
        <p:txBody>
          <a:bodyPr/>
          <a:lstStyle/>
          <a:p>
            <a:fld id="{7277E5D0-4E04-41A8-A855-C356F9E14A1F}" type="slidenum">
              <a:rPr lang="zh-CN" altLang="en-US" smtClean="0"/>
              <a:t>10</a:t>
            </a:fld>
            <a:endParaRPr lang="zh-CN" altLang="en-US"/>
          </a:p>
        </p:txBody>
      </p:sp>
    </p:spTree>
    <p:extLst>
      <p:ext uri="{BB962C8B-B14F-4D97-AF65-F5344CB8AC3E}">
        <p14:creationId xmlns:p14="http://schemas.microsoft.com/office/powerpoint/2010/main" val="11727896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访存上，我们仍续用提前访存策略，并做 </a:t>
            </a:r>
            <a:r>
              <a:rPr lang="en-US" altLang="zh-CN"/>
              <a:t>L1 TLB </a:t>
            </a:r>
            <a:r>
              <a:rPr lang="zh-CN" altLang="en-US"/>
              <a:t>映射地址翻译。同时在访存阶段，处理访存结果、访存缺失、</a:t>
            </a:r>
            <a:r>
              <a:rPr lang="en-US" altLang="zh-CN"/>
              <a:t>L1 TLB </a:t>
            </a:r>
            <a:r>
              <a:rPr lang="zh-CN" altLang="en-US"/>
              <a:t>缺失并访问</a:t>
            </a:r>
            <a:r>
              <a:rPr lang="en-US" altLang="zh-CN"/>
              <a:t>L2 TLB</a:t>
            </a:r>
            <a:r>
              <a:rPr lang="zh-CN" altLang="en-US"/>
              <a:t>等情况。</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此外，为了避免</a:t>
            </a:r>
            <a:r>
              <a:rPr lang="en-US" altLang="zh-CN" err="1"/>
              <a:t>Uncached</a:t>
            </a:r>
            <a:r>
              <a:rPr lang="zh-CN" altLang="en-US"/>
              <a:t>写阻塞流水线，我们设计了写缓冲，并保证内存序实现为顺序一致。地址翻译上，采用两级</a:t>
            </a:r>
            <a:r>
              <a:rPr lang="en-US" altLang="zh-CN"/>
              <a:t>TLB</a:t>
            </a:r>
            <a:r>
              <a:rPr lang="zh-CN" altLang="en-US"/>
              <a:t>，做到了</a:t>
            </a:r>
            <a:r>
              <a:rPr lang="en-US" altLang="zh-CN"/>
              <a:t>TLB</a:t>
            </a:r>
            <a:r>
              <a:rPr lang="zh-CN" altLang="en-US"/>
              <a:t>不影响频率。</a:t>
            </a:r>
            <a:endParaRPr lang="en-US" altLang="zh-CN"/>
          </a:p>
        </p:txBody>
      </p:sp>
      <p:sp>
        <p:nvSpPr>
          <p:cNvPr id="4" name="灯片编号占位符 3"/>
          <p:cNvSpPr>
            <a:spLocks noGrp="1"/>
          </p:cNvSpPr>
          <p:nvPr>
            <p:ph type="sldNum" sz="quarter" idx="5"/>
          </p:nvPr>
        </p:nvSpPr>
        <p:spPr/>
        <p:txBody>
          <a:bodyPr/>
          <a:lstStyle/>
          <a:p>
            <a:fld id="{7277E5D0-4E04-41A8-A855-C356F9E14A1F}" type="slidenum">
              <a:rPr lang="zh-CN" altLang="en-US" smtClean="0"/>
              <a:t>11</a:t>
            </a:fld>
            <a:endParaRPr lang="zh-CN" altLang="en-US"/>
          </a:p>
        </p:txBody>
      </p:sp>
    </p:spTree>
    <p:extLst>
      <p:ext uri="{BB962C8B-B14F-4D97-AF65-F5344CB8AC3E}">
        <p14:creationId xmlns:p14="http://schemas.microsoft.com/office/powerpoint/2010/main" val="1648921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77E5D0-4E04-41A8-A855-C356F9E14A1F}" type="slidenum">
              <a:rPr lang="zh-CN" altLang="en-US" smtClean="0"/>
              <a:t>12</a:t>
            </a:fld>
            <a:endParaRPr lang="zh-CN" altLang="en-US"/>
          </a:p>
        </p:txBody>
      </p:sp>
    </p:spTree>
    <p:extLst>
      <p:ext uri="{BB962C8B-B14F-4D97-AF65-F5344CB8AC3E}">
        <p14:creationId xmlns:p14="http://schemas.microsoft.com/office/powerpoint/2010/main" val="27373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性能优化上，我们先后进行了</a:t>
            </a:r>
            <a:r>
              <a:rPr lang="en-US" altLang="zh-CN"/>
              <a:t>7</a:t>
            </a:r>
            <a:r>
              <a:rPr lang="zh-CN" altLang="en-US"/>
              <a:t>次大个更改。如右图所示，由于测试程序自身不同的特性，添加的优化策略并不都是正优化，但性能分呈现总体向好趋势。</a:t>
            </a:r>
            <a:endParaRPr lang="en-US" altLang="zh-CN"/>
          </a:p>
        </p:txBody>
      </p:sp>
      <p:sp>
        <p:nvSpPr>
          <p:cNvPr id="4" name="灯片编号占位符 3"/>
          <p:cNvSpPr>
            <a:spLocks noGrp="1"/>
          </p:cNvSpPr>
          <p:nvPr>
            <p:ph type="sldNum" sz="quarter" idx="5"/>
          </p:nvPr>
        </p:nvSpPr>
        <p:spPr/>
        <p:txBody>
          <a:bodyPr/>
          <a:lstStyle/>
          <a:p>
            <a:fld id="{7277E5D0-4E04-41A8-A855-C356F9E14A1F}" type="slidenum">
              <a:rPr lang="zh-CN" altLang="en-US" smtClean="0"/>
              <a:t>13</a:t>
            </a:fld>
            <a:endParaRPr lang="zh-CN" altLang="en-US"/>
          </a:p>
        </p:txBody>
      </p:sp>
    </p:spTree>
    <p:extLst>
      <p:ext uri="{BB962C8B-B14F-4D97-AF65-F5344CB8AC3E}">
        <p14:creationId xmlns:p14="http://schemas.microsoft.com/office/powerpoint/2010/main" val="25010452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时序优化上，我们在</a:t>
            </a:r>
            <a:r>
              <a:rPr lang="en-US" altLang="zh-CN"/>
              <a:t>Logic Delay</a:t>
            </a:r>
            <a:r>
              <a:rPr lang="zh-CN" altLang="en-US"/>
              <a:t>和</a:t>
            </a:r>
            <a:r>
              <a:rPr lang="en-US" altLang="zh-CN"/>
              <a:t>Net Delay</a:t>
            </a:r>
            <a:r>
              <a:rPr lang="zh-CN" altLang="en-US"/>
              <a:t>进行了多点发力。</a:t>
            </a:r>
            <a:endParaRPr lang="en-US" altLang="zh-CN"/>
          </a:p>
        </p:txBody>
      </p:sp>
      <p:sp>
        <p:nvSpPr>
          <p:cNvPr id="4" name="灯片编号占位符 3"/>
          <p:cNvSpPr>
            <a:spLocks noGrp="1"/>
          </p:cNvSpPr>
          <p:nvPr>
            <p:ph type="sldNum" sz="quarter" idx="5"/>
          </p:nvPr>
        </p:nvSpPr>
        <p:spPr/>
        <p:txBody>
          <a:bodyPr/>
          <a:lstStyle/>
          <a:p>
            <a:fld id="{7277E5D0-4E04-41A8-A855-C356F9E14A1F}" type="slidenum">
              <a:rPr lang="zh-CN" altLang="en-US" smtClean="0"/>
              <a:t>14</a:t>
            </a:fld>
            <a:endParaRPr lang="zh-CN" altLang="en-US"/>
          </a:p>
        </p:txBody>
      </p:sp>
    </p:spTree>
    <p:extLst>
      <p:ext uri="{BB962C8B-B14F-4D97-AF65-F5344CB8AC3E}">
        <p14:creationId xmlns:p14="http://schemas.microsoft.com/office/powerpoint/2010/main" val="20145015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差分测试框架上，我们自己开发了</a:t>
            </a:r>
            <a:r>
              <a:rPr lang="en-US" altLang="zh-CN"/>
              <a:t>SoC Simulator</a:t>
            </a:r>
            <a:r>
              <a:rPr lang="zh-CN" altLang="en-US"/>
              <a:t>与</a:t>
            </a:r>
            <a:r>
              <a:rPr lang="en-US" altLang="zh-CN"/>
              <a:t>CQU Emulator</a:t>
            </a:r>
            <a:r>
              <a:rPr lang="zh-CN" altLang="en-US"/>
              <a:t>。</a:t>
            </a:r>
            <a:endParaRPr lang="en-US" altLang="zh-CN"/>
          </a:p>
          <a:p>
            <a:r>
              <a:rPr lang="en-US" altLang="zh-CN"/>
              <a:t>SoC Simulator</a:t>
            </a:r>
            <a:r>
              <a:rPr lang="zh-CN" altLang="en-US"/>
              <a:t>基于</a:t>
            </a:r>
            <a:r>
              <a:rPr lang="en-US" altLang="zh-CN"/>
              <a:t>Verilator</a:t>
            </a:r>
            <a:r>
              <a:rPr lang="zh-CN" altLang="en-US"/>
              <a:t>框架，实现了一个软件编写的</a:t>
            </a:r>
            <a:r>
              <a:rPr lang="en-US" altLang="zh-CN"/>
              <a:t>AXI Slave</a:t>
            </a:r>
            <a:r>
              <a:rPr lang="zh-CN" altLang="en-US"/>
              <a:t>接口。</a:t>
            </a:r>
            <a:endParaRPr lang="en-US" altLang="zh-CN"/>
          </a:p>
          <a:p>
            <a:r>
              <a:rPr lang="en-US" altLang="zh-CN"/>
              <a:t>CQU Emulator</a:t>
            </a:r>
            <a:r>
              <a:rPr lang="zh-CN" altLang="en-US"/>
              <a:t>，用于对我们的</a:t>
            </a:r>
            <a:r>
              <a:rPr lang="en-US" altLang="zh-CN"/>
              <a:t>CPU</a:t>
            </a:r>
            <a:r>
              <a:rPr lang="zh-CN" altLang="en-US"/>
              <a:t>进行差分测试，支持</a:t>
            </a:r>
            <a:r>
              <a:rPr lang="en-US" altLang="zh-CN"/>
              <a:t>MIPS32</a:t>
            </a:r>
            <a:r>
              <a:rPr lang="zh-CN" altLang="en-US"/>
              <a:t>、</a:t>
            </a:r>
            <a:r>
              <a:rPr lang="en-US" altLang="zh-CN"/>
              <a:t>RISC-V</a:t>
            </a:r>
            <a:r>
              <a:rPr lang="zh-CN" altLang="en-US"/>
              <a:t>指令集，现正在实现</a:t>
            </a:r>
            <a:r>
              <a:rPr lang="en-US" altLang="zh-CN"/>
              <a:t>LoongArch32</a:t>
            </a:r>
            <a:r>
              <a:rPr lang="zh-CN" altLang="en-US"/>
              <a:t>指令集。目前这两款工具已经开源。</a:t>
            </a: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77E5D0-4E04-41A8-A855-C356F9E14A1F}"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22781745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SoC Simulator</a:t>
            </a:r>
            <a:r>
              <a:rPr lang="zh-CN" altLang="en-US"/>
              <a:t>能够支持功能测试、性能测试、系统测试，能够支持运行</a:t>
            </a:r>
            <a:r>
              <a:rPr lang="en-US" altLang="zh-CN"/>
              <a:t>U-Boot</a:t>
            </a:r>
            <a:r>
              <a:rPr lang="zh-CN" altLang="en-US"/>
              <a:t>、</a:t>
            </a:r>
            <a:r>
              <a:rPr lang="en-US" altLang="zh-CN" err="1"/>
              <a:t>uCore</a:t>
            </a:r>
            <a:r>
              <a:rPr lang="zh-CN" altLang="en-US"/>
              <a:t>、</a:t>
            </a:r>
            <a:r>
              <a:rPr lang="en-US" altLang="zh-CN"/>
              <a:t>Linux</a:t>
            </a:r>
            <a:r>
              <a:rPr lang="zh-CN" altLang="en-US"/>
              <a:t>。对差分测试的支持，仅需在原有龙芯杯</a:t>
            </a:r>
            <a:r>
              <a:rPr lang="en-US" altLang="zh-CN"/>
              <a:t>Trace</a:t>
            </a:r>
            <a:r>
              <a:rPr lang="zh-CN" altLang="en-US"/>
              <a:t>机制上新增五个</a:t>
            </a:r>
            <a:r>
              <a:rPr lang="en-US" altLang="zh-CN"/>
              <a:t>debug</a:t>
            </a:r>
            <a:r>
              <a:rPr lang="zh-CN" altLang="en-US"/>
              <a:t>信号。此外，我们还在调试</a:t>
            </a:r>
            <a:r>
              <a:rPr lang="en-US" altLang="zh-CN"/>
              <a:t>Linux</a:t>
            </a:r>
            <a:r>
              <a:rPr lang="zh-CN" altLang="en-US"/>
              <a:t>过程中新增了</a:t>
            </a:r>
            <a:r>
              <a:rPr lang="en-US" altLang="zh-CN"/>
              <a:t>Linux</a:t>
            </a:r>
            <a:r>
              <a:rPr lang="zh-CN" altLang="en-US"/>
              <a:t>启动时写入指令的转存、</a:t>
            </a:r>
            <a:r>
              <a:rPr lang="en-US" altLang="zh-CN"/>
              <a:t>AXI</a:t>
            </a:r>
            <a:r>
              <a:rPr lang="zh-CN" altLang="en-US"/>
              <a:t>写回数据的比对、条件输出波形图、</a:t>
            </a:r>
            <a:r>
              <a:rPr lang="en-US" altLang="zh-CN"/>
              <a:t>PC</a:t>
            </a:r>
            <a:r>
              <a:rPr lang="zh-CN" altLang="en-US"/>
              <a:t>历史记录等功能以辅助</a:t>
            </a:r>
            <a:r>
              <a:rPr lang="en-US" altLang="zh-CN"/>
              <a:t>CPU Debug</a:t>
            </a:r>
            <a:r>
              <a:rPr lang="zh-CN" altLang="en-US"/>
              <a:t>。</a:t>
            </a: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77E5D0-4E04-41A8-A855-C356F9E14A1F}"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20322045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N" altLang="zh-CN" sz="1200"/>
              <a:t>SoC</a:t>
            </a:r>
            <a:r>
              <a:rPr lang="zh-CN" altLang="en-US" sz="1200"/>
              <a:t> </a:t>
            </a:r>
            <a:r>
              <a:rPr lang="en-US" altLang="zh-CN" sz="1200"/>
              <a:t>Simulator</a:t>
            </a:r>
            <a:r>
              <a:rPr lang="zh-CN" altLang="en-US" sz="1200"/>
              <a:t>搭建的仿真</a:t>
            </a:r>
            <a:r>
              <a:rPr lang="en-US" altLang="zh-CN" sz="1200"/>
              <a:t>SoC</a:t>
            </a:r>
            <a:r>
              <a:rPr lang="zh-CN" altLang="en-US" sz="1200"/>
              <a:t>，可以自定义内存地址分配，就像</a:t>
            </a:r>
            <a:r>
              <a:rPr lang="en-US" altLang="zh-CN" sz="1200"/>
              <a:t>Vivado</a:t>
            </a:r>
            <a:r>
              <a:rPr lang="zh-CN" altLang="en-US" sz="1200"/>
              <a:t> </a:t>
            </a:r>
            <a:r>
              <a:rPr lang="en-US" altLang="zh-CN" sz="1200"/>
              <a:t>Block</a:t>
            </a:r>
            <a:r>
              <a:rPr lang="zh-CN" altLang="en-US" sz="1200"/>
              <a:t> </a:t>
            </a:r>
            <a:r>
              <a:rPr lang="en-US" altLang="zh-CN" sz="1200"/>
              <a:t>Design</a:t>
            </a:r>
            <a:r>
              <a:rPr lang="zh-CN" altLang="en-US" sz="1200"/>
              <a:t>一样简单！</a:t>
            </a:r>
            <a:endParaRPr lang="en-CN" altLang="zh-CN" sz="120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77E5D0-4E04-41A8-A855-C356F9E14A1F}"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21443160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好用的工具是第一生产力，相比于综合上板再用</a:t>
            </a:r>
            <a:r>
              <a:rPr lang="en-US" altLang="zh-CN"/>
              <a:t> ILA </a:t>
            </a:r>
            <a:r>
              <a:rPr lang="zh-CN" altLang="en-US"/>
              <a:t>抓波形图，</a:t>
            </a:r>
            <a:r>
              <a:rPr lang="en-US" altLang="zh-CN"/>
              <a:t>SoC Simulator</a:t>
            </a:r>
            <a:r>
              <a:rPr lang="zh-CN" altLang="en-US"/>
              <a:t>带来了非常高的仿真效率，大大加快了我们尝试新设计、调试处理器的速度。</a:t>
            </a:r>
            <a:endParaRPr lang="en-US" altLang="zh-CN"/>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77E5D0-4E04-41A8-A855-C356F9E14A1F}"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3385755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a:t>- </a:t>
            </a:r>
            <a:r>
              <a:rPr lang="zh-CN" altLang="en-US"/>
              <a:t>我们通过</a:t>
            </a:r>
            <a:r>
              <a:rPr lang="en-US" altLang="zh-CN"/>
              <a:t>SoC-Simulator</a:t>
            </a:r>
            <a:r>
              <a:rPr lang="zh-CN" altLang="en-US"/>
              <a:t>发现串口访问频率非常高，故设计了</a:t>
            </a:r>
            <a:r>
              <a:rPr lang="en-US" altLang="zh-CN"/>
              <a:t>MMIO</a:t>
            </a:r>
            <a:r>
              <a:rPr lang="zh-CN" altLang="en-US"/>
              <a:t>写缓存，通过仿真优化写缓存项数保证时序与</a:t>
            </a:r>
            <a:r>
              <a:rPr lang="en-US" altLang="zh-CN"/>
              <a:t>IPC</a:t>
            </a:r>
            <a:r>
              <a:rPr lang="zh-CN" altLang="en-US"/>
              <a:t>的平衡。</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a:t>- </a:t>
            </a:r>
            <a:r>
              <a:rPr lang="zh-CN" altLang="en-US"/>
              <a:t>根据统计结果发现核内</a:t>
            </a:r>
            <a:r>
              <a:rPr lang="en-US" altLang="zh-CN"/>
              <a:t>Load</a:t>
            </a:r>
            <a:r>
              <a:rPr lang="zh-CN" altLang="en-US"/>
              <a:t> </a:t>
            </a:r>
            <a:r>
              <a:rPr lang="en-US" altLang="zh-CN"/>
              <a:t>to</a:t>
            </a:r>
            <a:r>
              <a:rPr lang="zh-CN" altLang="en-US"/>
              <a:t> </a:t>
            </a:r>
            <a:r>
              <a:rPr lang="en-US" altLang="zh-CN"/>
              <a:t>use</a:t>
            </a:r>
            <a:r>
              <a:rPr lang="zh-CN" altLang="en-US"/>
              <a:t>停顿严重，我们在保证频率不降的情况下优化流水线转发逻辑，性能提升</a:t>
            </a:r>
            <a:r>
              <a:rPr lang="en-US" altLang="zh-CN"/>
              <a:t>5.24</a:t>
            </a:r>
            <a:r>
              <a:rPr lang="zh-CN" altLang="en-US"/>
              <a:t>分。</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a:t>- </a:t>
            </a:r>
            <a:r>
              <a:rPr lang="zh-CN" altLang="en-US"/>
              <a:t>调通</a:t>
            </a:r>
            <a:r>
              <a:rPr lang="en-US" altLang="zh-CN" err="1"/>
              <a:t>uCore</a:t>
            </a:r>
            <a:r>
              <a:rPr lang="zh-CN" altLang="en-US"/>
              <a:t>后，我们仅花了</a:t>
            </a:r>
            <a:r>
              <a:rPr lang="en-US" altLang="zh-CN"/>
              <a:t>2</a:t>
            </a:r>
            <a:r>
              <a:rPr lang="zh-CN" altLang="en-US"/>
              <a:t>天时间调通</a:t>
            </a:r>
            <a:r>
              <a:rPr lang="en-US" altLang="zh-CN"/>
              <a:t>Linux</a:t>
            </a:r>
            <a:r>
              <a:rPr lang="zh-CN" altLang="en-US"/>
              <a:t>，</a:t>
            </a:r>
            <a:r>
              <a:rPr lang="zh-CN" altLang="en-US">
                <a:latin typeface="Times New Roman" panose="02020603050405020304" pitchFamily="18" charset="0"/>
                <a:ea typeface="微软雅黑" panose="020B0503020204020204" pitchFamily="34" charset="-122"/>
                <a:cs typeface="Times New Roman" panose="02020603050405020304" pitchFamily="18" charset="0"/>
              </a:rPr>
              <a:t>一个白天</a:t>
            </a:r>
            <a:r>
              <a:rPr lang="en-US" altLang="zh-CN">
                <a:latin typeface="Times New Roman" panose="02020603050405020304" pitchFamily="18" charset="0"/>
                <a:ea typeface="微软雅黑" panose="020B0503020204020204" pitchFamily="34" charset="-122"/>
                <a:cs typeface="Times New Roman" panose="02020603050405020304" pitchFamily="18" charset="0"/>
              </a:rPr>
              <a:t>”</a:t>
            </a:r>
            <a:r>
              <a:rPr lang="zh-CN" altLang="en-US">
                <a:latin typeface="Times New Roman" panose="02020603050405020304" pitchFamily="18" charset="0"/>
                <a:ea typeface="微软雅黑" panose="020B0503020204020204" pitchFamily="34" charset="-122"/>
                <a:cs typeface="Times New Roman" panose="02020603050405020304" pitchFamily="18" charset="0"/>
              </a:rPr>
              <a:t>用“</a:t>
            </a:r>
            <a:r>
              <a:rPr lang="en-US" altLang="zh-CN">
                <a:latin typeface="Times New Roman" panose="02020603050405020304" pitchFamily="18" charset="0"/>
                <a:ea typeface="微软雅黑" panose="020B0503020204020204" pitchFamily="34" charset="-122"/>
                <a:cs typeface="Times New Roman" panose="02020603050405020304" pitchFamily="18" charset="0"/>
              </a:rPr>
              <a:t>print</a:t>
            </a:r>
            <a:r>
              <a:rPr lang="zh-CN" altLang="en-US">
                <a:latin typeface="Times New Roman" panose="02020603050405020304" pitchFamily="18" charset="0"/>
                <a:ea typeface="微软雅黑" panose="020B0503020204020204" pitchFamily="34" charset="-122"/>
                <a:cs typeface="Times New Roman" panose="02020603050405020304" pitchFamily="18" charset="0"/>
              </a:rPr>
              <a:t>大法调到自闭</a:t>
            </a:r>
            <a:r>
              <a:rPr lang="en-US" altLang="zh-CN">
                <a:latin typeface="Times New Roman" panose="02020603050405020304" pitchFamily="18" charset="0"/>
                <a:ea typeface="微软雅黑" panose="020B0503020204020204" pitchFamily="34" charset="-122"/>
                <a:cs typeface="Times New Roman" panose="02020603050405020304" pitchFamily="18" charset="0"/>
              </a:rPr>
              <a:t>?</a:t>
            </a:r>
            <a:r>
              <a:rPr lang="zh-CN" altLang="en-US">
                <a:latin typeface="Times New Roman" panose="02020603050405020304" pitchFamily="18" charset="0"/>
                <a:ea typeface="微软雅黑" panose="020B0503020204020204" pitchFamily="34" charset="-122"/>
                <a:cs typeface="Times New Roman" panose="02020603050405020304" pitchFamily="18" charset="0"/>
              </a:rPr>
              <a:t> 一个晚上写</a:t>
            </a:r>
            <a:r>
              <a:rPr lang="en-US" altLang="zh-CN">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a:latin typeface="Times New Roman" panose="02020603050405020304" pitchFamily="18" charset="0"/>
                <a:ea typeface="微软雅黑" panose="020B0503020204020204" pitchFamily="34" charset="-122"/>
                <a:cs typeface="Times New Roman" panose="02020603050405020304" pitchFamily="18" charset="0"/>
              </a:rPr>
              <a:t>启动的</a:t>
            </a:r>
            <a:r>
              <a:rPr lang="en-US" altLang="zh-CN" err="1">
                <a:latin typeface="Times New Roman" panose="02020603050405020304" pitchFamily="18" charset="0"/>
                <a:ea typeface="微软雅黑" panose="020B0503020204020204" pitchFamily="34" charset="-122"/>
                <a:cs typeface="Times New Roman" panose="02020603050405020304" pitchFamily="18" charset="0"/>
              </a:rPr>
              <a:t>difftest</a:t>
            </a:r>
            <a:r>
              <a:rPr lang="zh-CN" altLang="en-US">
                <a:latin typeface="Times New Roman" panose="02020603050405020304" pitchFamily="18" charset="0"/>
                <a:ea typeface="微软雅黑" panose="020B0503020204020204" pitchFamily="34" charset="-122"/>
                <a:cs typeface="Times New Roman" panose="02020603050405020304" pitchFamily="18" charset="0"/>
              </a:rPr>
              <a:t>，第二天调通并进入</a:t>
            </a:r>
            <a:r>
              <a:rPr lang="en-US" altLang="zh-CN" err="1">
                <a:latin typeface="Times New Roman" panose="02020603050405020304" pitchFamily="18" charset="0"/>
                <a:ea typeface="微软雅黑" panose="020B0503020204020204" pitchFamily="34" charset="-122"/>
                <a:cs typeface="Times New Roman" panose="02020603050405020304" pitchFamily="18" charset="0"/>
              </a:rPr>
              <a:t>Busybox</a:t>
            </a:r>
            <a:r>
              <a:rPr lang="en-US" altLang="zh-CN">
                <a:latin typeface="Times New Roman" panose="02020603050405020304" pitchFamily="18" charset="0"/>
                <a:ea typeface="微软雅黑" panose="020B0503020204020204" pitchFamily="34" charset="-122"/>
                <a:cs typeface="Times New Roman" panose="02020603050405020304" pitchFamily="18"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a:t>- </a:t>
            </a:r>
            <a:r>
              <a:rPr lang="zh-CN" altLang="en-US"/>
              <a:t>参数优化上，不需要等待综合实现就可评估</a:t>
            </a:r>
            <a:r>
              <a:rPr lang="en-US" altLang="zh-CN"/>
              <a:t>IPC</a:t>
            </a:r>
            <a:r>
              <a:rPr lang="zh-CN" altLang="en-US"/>
              <a:t>，有助于我们快速</a:t>
            </a:r>
            <a:r>
              <a:rPr lang="en-US" altLang="zh-CN"/>
              <a:t>trade</a:t>
            </a:r>
            <a:r>
              <a:rPr lang="zh-CN" altLang="en-US"/>
              <a:t> </a:t>
            </a:r>
            <a:r>
              <a:rPr lang="en-US" altLang="zh-CN"/>
              <a:t>off</a:t>
            </a:r>
            <a:r>
              <a:rPr lang="zh-CN" altLang="en-US"/>
              <a:t>各模块参数配置</a:t>
            </a:r>
            <a:r>
              <a:rPr lang="zh-CN" altLang="en-US">
                <a:latin typeface="Times New Roman" panose="02020603050405020304" pitchFamily="18" charset="0"/>
                <a:ea typeface="微软雅黑" panose="020B0503020204020204" pitchFamily="34" charset="-122"/>
                <a:cs typeface="Times New Roman" panose="02020603050405020304" pitchFamily="18" charset="0"/>
              </a:rPr>
              <a:t>以平衡</a:t>
            </a:r>
            <a:r>
              <a:rPr lang="en-US" altLang="zh-CN">
                <a:latin typeface="Times New Roman" panose="02020603050405020304" pitchFamily="18" charset="0"/>
                <a:ea typeface="微软雅黑" panose="020B0503020204020204" pitchFamily="34" charset="-122"/>
                <a:cs typeface="Times New Roman" panose="02020603050405020304" pitchFamily="18" charset="0"/>
              </a:rPr>
              <a:t>IPC</a:t>
            </a:r>
            <a:r>
              <a:rPr lang="zh-CN" altLang="en-US">
                <a:latin typeface="Times New Roman" panose="02020603050405020304" pitchFamily="18" charset="0"/>
                <a:ea typeface="微软雅黑" panose="020B0503020204020204" pitchFamily="34" charset="-122"/>
                <a:cs typeface="Times New Roman" panose="02020603050405020304" pitchFamily="18" charset="0"/>
              </a:rPr>
              <a:t>和时序。</a:t>
            </a:r>
            <a:endParaRPr lang="en-US" altLang="zh-CN">
              <a:latin typeface="Times New Roman" panose="02020603050405020304" pitchFamily="18" charset="0"/>
              <a:ea typeface="微软雅黑" panose="020B0503020204020204" pitchFamily="34"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a:p>
        </p:txBody>
      </p:sp>
      <p:sp>
        <p:nvSpPr>
          <p:cNvPr id="4" name="灯片编号占位符 3"/>
          <p:cNvSpPr>
            <a:spLocks noGrp="1"/>
          </p:cNvSpPr>
          <p:nvPr>
            <p:ph type="sldNum" sz="quarter" idx="5"/>
          </p:nvPr>
        </p:nvSpPr>
        <p:spPr/>
        <p:txBody>
          <a:bodyPr/>
          <a:lstStyle/>
          <a:p>
            <a:fld id="{7277E5D0-4E04-41A8-A855-C356F9E14A1F}" type="slidenum">
              <a:rPr lang="zh-CN" altLang="en-US" smtClean="0"/>
              <a:t>19</a:t>
            </a:fld>
            <a:endParaRPr lang="zh-CN" altLang="en-US"/>
          </a:p>
        </p:txBody>
      </p:sp>
    </p:spTree>
    <p:extLst>
      <p:ext uri="{BB962C8B-B14F-4D97-AF65-F5344CB8AC3E}">
        <p14:creationId xmlns:p14="http://schemas.microsoft.com/office/powerpoint/2010/main" val="2705954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77E5D0-4E04-41A8-A855-C356F9E14A1F}" type="slidenum">
              <a:rPr lang="zh-CN" altLang="en-US" smtClean="0"/>
              <a:t>2</a:t>
            </a:fld>
            <a:endParaRPr lang="zh-CN" altLang="en-US"/>
          </a:p>
        </p:txBody>
      </p:sp>
    </p:spTree>
    <p:extLst>
      <p:ext uri="{BB962C8B-B14F-4D97-AF65-F5344CB8AC3E}">
        <p14:creationId xmlns:p14="http://schemas.microsoft.com/office/powerpoint/2010/main" val="36686978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77E5D0-4E04-41A8-A855-C356F9E14A1F}"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我们首先成功运行了</a:t>
            </a:r>
            <a:r>
              <a:rPr lang="en-US" altLang="zh-CN" err="1"/>
              <a:t>Uboot</a:t>
            </a:r>
            <a:r>
              <a:rPr lang="zh-CN" altLang="en-US"/>
              <a:t>引导程序，主要工作在于去除</a:t>
            </a:r>
            <a:r>
              <a:rPr lang="en-US" altLang="zh-CN"/>
              <a:t>Branch-Likely</a:t>
            </a:r>
            <a:r>
              <a:rPr lang="zh-CN" altLang="en-US"/>
              <a:t>指令、编写设备树、配置缓存行大小参数。除了成功上板之外，我们还在</a:t>
            </a:r>
            <a:r>
              <a:rPr lang="en-US" altLang="zh-CN"/>
              <a:t>SoC-Simulator</a:t>
            </a:r>
            <a:r>
              <a:rPr lang="zh-CN" altLang="en-US"/>
              <a:t>上成功仿真进入初始界面。</a:t>
            </a:r>
            <a:endParaRPr lang="en-US" altLang="zh-CN"/>
          </a:p>
        </p:txBody>
      </p:sp>
      <p:sp>
        <p:nvSpPr>
          <p:cNvPr id="4" name="灯片编号占位符 3"/>
          <p:cNvSpPr>
            <a:spLocks noGrp="1"/>
          </p:cNvSpPr>
          <p:nvPr>
            <p:ph type="sldNum" sz="quarter" idx="5"/>
          </p:nvPr>
        </p:nvSpPr>
        <p:spPr/>
        <p:txBody>
          <a:bodyPr/>
          <a:lstStyle/>
          <a:p>
            <a:fld id="{7277E5D0-4E04-41A8-A855-C356F9E14A1F}" type="slidenum">
              <a:rPr lang="zh-CN" altLang="en-US" smtClean="0"/>
              <a:t>21</a:t>
            </a:fld>
            <a:endParaRPr lang="zh-CN" altLang="en-US"/>
          </a:p>
        </p:txBody>
      </p:sp>
    </p:spTree>
    <p:extLst>
      <p:ext uri="{BB962C8B-B14F-4D97-AF65-F5344CB8AC3E}">
        <p14:creationId xmlns:p14="http://schemas.microsoft.com/office/powerpoint/2010/main" val="1390888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Linux</a:t>
            </a:r>
            <a:r>
              <a:rPr lang="zh-CN" altLang="en-US"/>
              <a:t>移植上，</a:t>
            </a:r>
            <a:r>
              <a:rPr lang="en-CN"/>
              <a:t>我们移植了最新</a:t>
            </a:r>
            <a:r>
              <a:rPr lang="zh-CN" altLang="en-US"/>
              <a:t>稳定版的主线</a:t>
            </a:r>
            <a:r>
              <a:rPr lang="en-US" altLang="zh-CN"/>
              <a:t>Linux</a:t>
            </a:r>
            <a:r>
              <a:rPr lang="zh-CN" altLang="en-US"/>
              <a:t>，在原有移植处理上关闭了浮点支持。并将</a:t>
            </a:r>
            <a:r>
              <a:rPr lang="en-US" altLang="zh-CN"/>
              <a:t>prefetch</a:t>
            </a:r>
            <a:r>
              <a:rPr lang="zh-CN" altLang="en-US"/>
              <a:t>、</a:t>
            </a:r>
            <a:r>
              <a:rPr lang="en-US" altLang="zh-CN"/>
              <a:t>sync</a:t>
            </a:r>
            <a:r>
              <a:rPr lang="zh-CN" altLang="en-US"/>
              <a:t>、</a:t>
            </a:r>
            <a:r>
              <a:rPr lang="en-US" altLang="zh-CN"/>
              <a:t>wait</a:t>
            </a:r>
            <a:r>
              <a:rPr lang="zh-CN" altLang="en-US"/>
              <a:t>指令实现为</a:t>
            </a:r>
            <a:r>
              <a:rPr lang="en-US" altLang="zh-CN"/>
              <a:t>NOP</a:t>
            </a:r>
            <a:r>
              <a:rPr lang="zh-CN" altLang="en-US"/>
              <a:t>，并成功上板。值得一提的是，在</a:t>
            </a:r>
            <a:r>
              <a:rPr lang="en-US" altLang="zh-CN"/>
              <a:t>SoC-Simulator</a:t>
            </a:r>
            <a:r>
              <a:rPr lang="zh-CN" altLang="en-US"/>
              <a:t>上仿真进入</a:t>
            </a:r>
            <a:r>
              <a:rPr lang="en-US" altLang="zh-CN" err="1"/>
              <a:t>init</a:t>
            </a:r>
            <a:r>
              <a:rPr lang="zh-CN" altLang="en-US"/>
              <a:t>进程仅需</a:t>
            </a:r>
            <a:r>
              <a:rPr lang="en-US" altLang="zh-CN"/>
              <a:t>4</a:t>
            </a:r>
            <a:r>
              <a:rPr lang="zh-CN" altLang="en-US"/>
              <a:t>分钟。</a:t>
            </a:r>
            <a:endParaRPr lang="en-CN"/>
          </a:p>
        </p:txBody>
      </p:sp>
      <p:sp>
        <p:nvSpPr>
          <p:cNvPr id="4" name="Slide Number Placeholder 3"/>
          <p:cNvSpPr>
            <a:spLocks noGrp="1"/>
          </p:cNvSpPr>
          <p:nvPr>
            <p:ph type="sldNum" sz="quarter" idx="5"/>
          </p:nvPr>
        </p:nvSpPr>
        <p:spPr/>
        <p:txBody>
          <a:bodyPr/>
          <a:lstStyle/>
          <a:p>
            <a:fld id="{7277E5D0-4E04-41A8-A855-C356F9E14A1F}" type="slidenum">
              <a:rPr lang="zh-CN" altLang="en-US" smtClean="0"/>
              <a:t>22</a:t>
            </a:fld>
            <a:endParaRPr lang="zh-CN" altLang="en-US"/>
          </a:p>
        </p:txBody>
      </p:sp>
    </p:spTree>
    <p:extLst>
      <p:ext uri="{BB962C8B-B14F-4D97-AF65-F5344CB8AC3E}">
        <p14:creationId xmlns:p14="http://schemas.microsoft.com/office/powerpoint/2010/main" val="35092375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此外，我们还修改</a:t>
            </a:r>
            <a:r>
              <a:rPr lang="en-US" altLang="zh-CN"/>
              <a:t>Verilator</a:t>
            </a:r>
            <a:r>
              <a:rPr lang="zh-CN" altLang="en-US"/>
              <a:t>的</a:t>
            </a:r>
            <a:r>
              <a:rPr lang="en-US" altLang="zh-CN"/>
              <a:t>Makefile</a:t>
            </a:r>
            <a:r>
              <a:rPr lang="zh-CN" altLang="en-US"/>
              <a:t>，使用</a:t>
            </a:r>
            <a:r>
              <a:rPr lang="en-US" altLang="zh-CN"/>
              <a:t>mipsel</a:t>
            </a:r>
            <a:r>
              <a:rPr lang="zh-CN" altLang="en-US"/>
              <a:t>交叉编译工具链，来实现了在移植</a:t>
            </a:r>
            <a:r>
              <a:rPr lang="en-US" altLang="zh-CN"/>
              <a:t>Linux</a:t>
            </a:r>
            <a:r>
              <a:rPr lang="zh-CN" altLang="en-US"/>
              <a:t>后的</a:t>
            </a:r>
            <a:r>
              <a:rPr lang="en-US" altLang="zh-CN"/>
              <a:t>CPU</a:t>
            </a:r>
            <a:r>
              <a:rPr lang="zh-CN" altLang="en-US"/>
              <a:t>上运行自己</a:t>
            </a:r>
            <a:r>
              <a:rPr lang="en-US" altLang="zh-CN"/>
              <a:t>CPU</a:t>
            </a:r>
            <a:r>
              <a:rPr lang="zh-CN" altLang="en-US"/>
              <a:t>的</a:t>
            </a:r>
            <a:r>
              <a:rPr lang="en-US" altLang="zh-CN"/>
              <a:t>Verilator</a:t>
            </a:r>
            <a:r>
              <a:rPr lang="zh-CN" altLang="en-US"/>
              <a:t>仿真，仿真运行功能测试仅需</a:t>
            </a:r>
            <a:r>
              <a:rPr lang="en-US" altLang="zh-CN"/>
              <a:t>5</a:t>
            </a:r>
            <a:r>
              <a:rPr lang="zh-CN" altLang="en-US"/>
              <a:t>分钟。</a:t>
            </a:r>
            <a:endParaRPr lang="en-US" altLang="zh-CN"/>
          </a:p>
        </p:txBody>
      </p:sp>
      <p:sp>
        <p:nvSpPr>
          <p:cNvPr id="4" name="灯片编号占位符 3"/>
          <p:cNvSpPr>
            <a:spLocks noGrp="1"/>
          </p:cNvSpPr>
          <p:nvPr>
            <p:ph type="sldNum" sz="quarter" idx="5"/>
          </p:nvPr>
        </p:nvSpPr>
        <p:spPr/>
        <p:txBody>
          <a:bodyPr/>
          <a:lstStyle/>
          <a:p>
            <a:fld id="{7277E5D0-4E04-41A8-A855-C356F9E14A1F}" type="slidenum">
              <a:rPr lang="zh-CN" altLang="en-US" smtClean="0"/>
              <a:t>23</a:t>
            </a:fld>
            <a:endParaRPr lang="zh-CN" altLang="en-US"/>
          </a:p>
        </p:txBody>
      </p:sp>
    </p:spTree>
    <p:extLst>
      <p:ext uri="{BB962C8B-B14F-4D97-AF65-F5344CB8AC3E}">
        <p14:creationId xmlns:p14="http://schemas.microsoft.com/office/powerpoint/2010/main" val="18934886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500"/>
              <a:t>最后，简单总结一下，我们带来了全新架构的重大参赛作品</a:t>
            </a:r>
            <a:r>
              <a:rPr lang="en-US" altLang="zh-CN" sz="500"/>
              <a:t>——</a:t>
            </a:r>
            <a:r>
              <a:rPr lang="zh-CN" altLang="en-US" sz="500"/>
              <a:t>对称双发射五级顺序流水线架构，具有超大缓存行、多级</a:t>
            </a:r>
            <a:r>
              <a:rPr lang="en-US" altLang="zh-CN" sz="500"/>
              <a:t>TLB</a:t>
            </a:r>
            <a:r>
              <a:rPr lang="zh-CN" altLang="en-US" sz="500"/>
              <a:t>、</a:t>
            </a:r>
            <a:r>
              <a:rPr lang="en-US" altLang="zh-CN" sz="500"/>
              <a:t>Store Buffer</a:t>
            </a:r>
            <a:r>
              <a:rPr lang="zh-CN" altLang="en-US" sz="500"/>
              <a:t>、指令</a:t>
            </a:r>
            <a:r>
              <a:rPr lang="en-US" altLang="zh-CN" sz="500"/>
              <a:t>FIFO</a:t>
            </a:r>
            <a:r>
              <a:rPr lang="zh-CN" altLang="en-US" sz="500"/>
              <a:t>、分支预测等特殊单元，</a:t>
            </a:r>
            <a:r>
              <a:rPr lang="en-US" altLang="zh-CN" sz="500"/>
              <a:t>ipc</a:t>
            </a:r>
            <a:r>
              <a:rPr lang="zh-CN" altLang="en-US" sz="500"/>
              <a:t>绝对值达</a:t>
            </a:r>
            <a:r>
              <a:rPr lang="en-US" altLang="zh-CN" sz="500"/>
              <a:t>1.039</a:t>
            </a:r>
            <a:r>
              <a:rPr lang="zh-CN" altLang="en-US" sz="500"/>
              <a:t>，</a:t>
            </a:r>
            <a:r>
              <a:rPr lang="en-US" altLang="zh-CN" sz="500"/>
              <a:t>IPC</a:t>
            </a:r>
            <a:r>
              <a:rPr lang="zh-CN" altLang="en-US" sz="500"/>
              <a:t>比值达</a:t>
            </a:r>
            <a:r>
              <a:rPr lang="en-US" altLang="zh-CN" sz="500"/>
              <a:t>36.227</a:t>
            </a:r>
            <a:r>
              <a:rPr lang="zh-CN" altLang="en-US" sz="500"/>
              <a:t>，最高主频</a:t>
            </a:r>
            <a:r>
              <a:rPr lang="en-US" altLang="zh-CN" sz="500"/>
              <a:t>100M</a:t>
            </a:r>
            <a:r>
              <a:rPr lang="zh-CN" altLang="en-US" sz="500"/>
              <a:t>，加速比</a:t>
            </a:r>
            <a:r>
              <a:rPr lang="en-US" altLang="zh-CN" sz="500"/>
              <a:t>72.53</a:t>
            </a:r>
            <a:r>
              <a:rPr lang="zh-CN" altLang="en-US" sz="500"/>
              <a:t>。我们自主开发了</a:t>
            </a:r>
            <a:r>
              <a:rPr lang="en-US" altLang="zh-CN" sz="500"/>
              <a:t>CEMU</a:t>
            </a:r>
            <a:r>
              <a:rPr lang="zh-CN" altLang="en-US" sz="500"/>
              <a:t>差分测试模拟、</a:t>
            </a:r>
            <a:r>
              <a:rPr lang="en-US" altLang="zh-CN" sz="500"/>
              <a:t>SoC-Simulator</a:t>
            </a:r>
            <a:r>
              <a:rPr lang="zh-CN" altLang="en-US" sz="500"/>
              <a:t>测试框架，具有</a:t>
            </a:r>
            <a:r>
              <a:rPr lang="en-US" altLang="zh-CN" sz="500"/>
              <a:t>Difftest</a:t>
            </a:r>
            <a:r>
              <a:rPr lang="zh-CN" altLang="en-US" sz="500"/>
              <a:t>与</a:t>
            </a:r>
            <a:r>
              <a:rPr lang="en-US" altLang="zh-CN" sz="500"/>
              <a:t>Profiler</a:t>
            </a:r>
            <a:r>
              <a:rPr lang="zh-CN" altLang="en-US" sz="500"/>
              <a:t>的功能，真正做到将自主进行到底。我们成功启动了最新主线的</a:t>
            </a:r>
            <a:r>
              <a:rPr lang="en-US" altLang="zh-CN" sz="500"/>
              <a:t>Linux</a:t>
            </a:r>
            <a:r>
              <a:rPr lang="zh-CN" altLang="en-US" sz="500"/>
              <a:t>，并实现了在自己的</a:t>
            </a:r>
            <a:r>
              <a:rPr lang="en-US" altLang="zh-CN" sz="500"/>
              <a:t>CPU</a:t>
            </a:r>
            <a:r>
              <a:rPr lang="zh-CN" altLang="en-US" sz="500"/>
              <a:t>上跑自己</a:t>
            </a:r>
            <a:r>
              <a:rPr lang="en-US" altLang="zh-CN" sz="500"/>
              <a:t>CPU</a:t>
            </a:r>
            <a:r>
              <a:rPr lang="zh-CN" altLang="en-US" sz="500"/>
              <a:t>的仿真。我们的答辩到此结束，感谢各位老师的倾听。</a:t>
            </a:r>
            <a:endParaRPr lang="en-CN" sz="500"/>
          </a:p>
        </p:txBody>
      </p:sp>
      <p:sp>
        <p:nvSpPr>
          <p:cNvPr id="4" name="Slide Number Placeholder 3"/>
          <p:cNvSpPr>
            <a:spLocks noGrp="1"/>
          </p:cNvSpPr>
          <p:nvPr>
            <p:ph type="sldNum" sz="quarter" idx="5"/>
          </p:nvPr>
        </p:nvSpPr>
        <p:spPr/>
        <p:txBody>
          <a:bodyPr/>
          <a:lstStyle/>
          <a:p>
            <a:fld id="{7277E5D0-4E04-41A8-A855-C356F9E14A1F}" type="slidenum">
              <a:rPr lang="zh-CN" altLang="en-US" smtClean="0"/>
              <a:t>24</a:t>
            </a:fld>
            <a:endParaRPr lang="zh-CN" altLang="en-US"/>
          </a:p>
        </p:txBody>
      </p:sp>
    </p:spTree>
    <p:extLst>
      <p:ext uri="{BB962C8B-B14F-4D97-AF65-F5344CB8AC3E}">
        <p14:creationId xmlns:p14="http://schemas.microsoft.com/office/powerpoint/2010/main" val="39914582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我们自己开发了</a:t>
            </a:r>
            <a:r>
              <a:rPr lang="en-US" altLang="zh-CN"/>
              <a:t>IPC</a:t>
            </a:r>
            <a:r>
              <a:rPr lang="zh-CN" altLang="en-US"/>
              <a:t>严格</a:t>
            </a:r>
            <a:r>
              <a:rPr lang="en-US" altLang="zh-CN"/>
              <a:t>=1</a:t>
            </a:r>
            <a:r>
              <a:rPr lang="zh-CN" altLang="en-US"/>
              <a:t>的模拟器</a:t>
            </a:r>
            <a:r>
              <a:rPr lang="en-US" altLang="zh-CN"/>
              <a:t>CEMU</a:t>
            </a:r>
            <a:r>
              <a:rPr lang="zh-CN" altLang="en-US"/>
              <a:t>运行性能测试，因为是软件模拟器所以我们也很容易控制它每周期执行一条指令以及</a:t>
            </a:r>
            <a:r>
              <a:rPr lang="en-US" altLang="zh-CN"/>
              <a:t>cp0</a:t>
            </a:r>
            <a:r>
              <a:rPr lang="zh-CN" altLang="en-US"/>
              <a:t> </a:t>
            </a:r>
            <a:r>
              <a:rPr lang="en-US" altLang="zh-CN"/>
              <a:t>count</a:t>
            </a:r>
            <a:r>
              <a:rPr lang="zh-CN" altLang="en-US"/>
              <a:t>的增量，然后输出写到</a:t>
            </a:r>
            <a:r>
              <a:rPr lang="en-US" altLang="zh-CN" err="1"/>
              <a:t>confreg</a:t>
            </a:r>
            <a:r>
              <a:rPr lang="zh-CN" altLang="en-US"/>
              <a:t>的</a:t>
            </a:r>
            <a:r>
              <a:rPr lang="en-US" altLang="zh-CN"/>
              <a:t>num</a:t>
            </a:r>
            <a:r>
              <a:rPr lang="zh-CN" altLang="en-US"/>
              <a:t>寄存器的</a:t>
            </a:r>
            <a:r>
              <a:rPr lang="en-US" altLang="zh-CN"/>
              <a:t>cp0_count</a:t>
            </a:r>
            <a:r>
              <a:rPr lang="zh-CN" altLang="en-US"/>
              <a:t>的结果，因此我们相信我们的</a:t>
            </a:r>
            <a:r>
              <a:rPr lang="en-US" altLang="zh-CN"/>
              <a:t>IPC</a:t>
            </a:r>
            <a:r>
              <a:rPr lang="zh-CN" altLang="en-US"/>
              <a:t>计算是正确的。</a:t>
            </a:r>
            <a:endParaRPr lang="en-US" altLang="zh-CN"/>
          </a:p>
        </p:txBody>
      </p:sp>
      <p:sp>
        <p:nvSpPr>
          <p:cNvPr id="4" name="灯片编号占位符 3"/>
          <p:cNvSpPr>
            <a:spLocks noGrp="1"/>
          </p:cNvSpPr>
          <p:nvPr>
            <p:ph type="sldNum" sz="quarter" idx="5"/>
          </p:nvPr>
        </p:nvSpPr>
        <p:spPr/>
        <p:txBody>
          <a:bodyPr/>
          <a:lstStyle/>
          <a:p>
            <a:fld id="{7277E5D0-4E04-41A8-A855-C356F9E14A1F}" type="slidenum">
              <a:rPr lang="zh-CN" altLang="en-US" smtClean="0"/>
              <a:t>25</a:t>
            </a:fld>
            <a:endParaRPr lang="zh-CN" altLang="en-US"/>
          </a:p>
        </p:txBody>
      </p:sp>
    </p:spTree>
    <p:extLst>
      <p:ext uri="{BB962C8B-B14F-4D97-AF65-F5344CB8AC3E}">
        <p14:creationId xmlns:p14="http://schemas.microsoft.com/office/powerpoint/2010/main" val="17650674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我们去询问了一些队伍，得到的回答均是他们计算</a:t>
            </a:r>
            <a:r>
              <a:rPr lang="en-US" altLang="zh-CN"/>
              <a:t>IPC</a:t>
            </a:r>
            <a:r>
              <a:rPr lang="zh-CN" altLang="en-US"/>
              <a:t>的比值是根据</a:t>
            </a:r>
            <a:r>
              <a:rPr lang="en-US" altLang="zh-CN" err="1"/>
              <a:t>NonTrivial</a:t>
            </a:r>
            <a:r>
              <a:rPr lang="en-US" altLang="zh-CN"/>
              <a:t> MIPS 2019</a:t>
            </a:r>
            <a:r>
              <a:rPr lang="zh-CN" altLang="en-US"/>
              <a:t>年的结果按比例计算的。但我们可以看到这两个标红的测试，从我们做</a:t>
            </a:r>
            <a:r>
              <a:rPr lang="en-US" altLang="zh-CN"/>
              <a:t>store buffer</a:t>
            </a:r>
            <a:r>
              <a:rPr lang="zh-CN" altLang="en-US"/>
              <a:t>后</a:t>
            </a:r>
            <a:r>
              <a:rPr lang="en-US" altLang="zh-CN"/>
              <a:t>IPC</a:t>
            </a:r>
            <a:r>
              <a:rPr lang="zh-CN" altLang="en-US"/>
              <a:t>提升的经验来看他们达到这个</a:t>
            </a:r>
            <a:r>
              <a:rPr lang="en-US" altLang="zh-CN"/>
              <a:t>IPC</a:t>
            </a:r>
            <a:r>
              <a:rPr lang="zh-CN" altLang="en-US"/>
              <a:t>比值，应该是做了</a:t>
            </a:r>
            <a:r>
              <a:rPr lang="en-US" altLang="zh-CN"/>
              <a:t>store buffer</a:t>
            </a:r>
            <a:r>
              <a:rPr lang="zh-CN" altLang="en-US"/>
              <a:t>的，这样</a:t>
            </a:r>
            <a:r>
              <a:rPr lang="en-US" altLang="zh-CN"/>
              <a:t>IPC</a:t>
            </a:r>
            <a:r>
              <a:rPr lang="zh-CN" altLang="en-US"/>
              <a:t>绝对值也不太可能低到只有</a:t>
            </a:r>
            <a:r>
              <a:rPr lang="en-US" altLang="zh-CN"/>
              <a:t>0.5</a:t>
            </a:r>
            <a:r>
              <a:rPr lang="zh-CN" altLang="en-US"/>
              <a:t>左右。同时因为这两个测试存在大量</a:t>
            </a:r>
            <a:r>
              <a:rPr lang="en-US" altLang="zh-CN" err="1"/>
              <a:t>sw</a:t>
            </a:r>
            <a:r>
              <a:rPr lang="zh-CN" altLang="en-US"/>
              <a:t>指令，因此怀疑是他们计算的</a:t>
            </a:r>
            <a:r>
              <a:rPr lang="en-US" altLang="zh-CN"/>
              <a:t>IPC</a:t>
            </a:r>
            <a:r>
              <a:rPr lang="zh-CN" altLang="en-US"/>
              <a:t>没有考虑不提交</a:t>
            </a:r>
            <a:r>
              <a:rPr lang="en-US" altLang="zh-CN"/>
              <a:t>GPR</a:t>
            </a:r>
            <a:r>
              <a:rPr lang="zh-CN" altLang="en-US"/>
              <a:t>的指令。我们更相信自己写的每次执行一条指令的软件模拟器跑出来的结果。</a:t>
            </a:r>
            <a:endParaRPr lang="en-US" altLang="zh-CN"/>
          </a:p>
        </p:txBody>
      </p:sp>
      <p:sp>
        <p:nvSpPr>
          <p:cNvPr id="4" name="灯片编号占位符 3"/>
          <p:cNvSpPr>
            <a:spLocks noGrp="1"/>
          </p:cNvSpPr>
          <p:nvPr>
            <p:ph type="sldNum" sz="quarter" idx="5"/>
          </p:nvPr>
        </p:nvSpPr>
        <p:spPr/>
        <p:txBody>
          <a:bodyPr/>
          <a:lstStyle/>
          <a:p>
            <a:fld id="{7277E5D0-4E04-41A8-A855-C356F9E14A1F}" type="slidenum">
              <a:rPr lang="zh-CN" altLang="en-US" smtClean="0"/>
              <a:t>26</a:t>
            </a:fld>
            <a:endParaRPr lang="zh-CN" altLang="en-US"/>
          </a:p>
        </p:txBody>
      </p:sp>
    </p:spTree>
    <p:extLst>
      <p:ext uri="{BB962C8B-B14F-4D97-AF65-F5344CB8AC3E}">
        <p14:creationId xmlns:p14="http://schemas.microsoft.com/office/powerpoint/2010/main" val="5196641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77E5D0-4E04-41A8-A855-C356F9E14A1F}" type="slidenum">
              <a:rPr lang="zh-CN" altLang="en-US" smtClean="0"/>
              <a:t>27</a:t>
            </a:fld>
            <a:endParaRPr lang="zh-CN" altLang="en-US"/>
          </a:p>
        </p:txBody>
      </p:sp>
    </p:spTree>
    <p:extLst>
      <p:ext uri="{BB962C8B-B14F-4D97-AF65-F5344CB8AC3E}">
        <p14:creationId xmlns:p14="http://schemas.microsoft.com/office/powerpoint/2010/main" val="26412258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77E5D0-4E04-41A8-A855-C356F9E14A1F}" type="slidenum">
              <a:rPr lang="zh-CN" altLang="en-US" smtClean="0"/>
              <a:t>28</a:t>
            </a:fld>
            <a:endParaRPr lang="zh-CN" altLang="en-US"/>
          </a:p>
        </p:txBody>
      </p:sp>
    </p:spTree>
    <p:extLst>
      <p:ext uri="{BB962C8B-B14F-4D97-AF65-F5344CB8AC3E}">
        <p14:creationId xmlns:p14="http://schemas.microsoft.com/office/powerpoint/2010/main" val="1445729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277E5D0-4E04-41A8-A855-C356F9E14A1F}"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1" indent="0">
              <a:lnSpc>
                <a:spcPct val="150000"/>
              </a:lnSpc>
            </a:pPr>
            <a:r>
              <a:rPr lang="en-US" altLang="zh-CN"/>
              <a:t>CDIM</a:t>
            </a:r>
            <a:r>
              <a:rPr lang="zh-CN" altLang="en-US"/>
              <a:t>，为</a:t>
            </a:r>
            <a:r>
              <a:rPr lang="zh-CN" altLang="en-US" sz="1200"/>
              <a:t>对称双发射五级顺序流水线架构，具有双发控制</a:t>
            </a:r>
            <a:r>
              <a:rPr lang="zh-CN" altLang="en-US" sz="1200">
                <a:cs typeface="Times New Roman"/>
              </a:rPr>
              <a:t>、</a:t>
            </a:r>
            <a:r>
              <a:rPr lang="zh-CN" altLang="en-US" sz="1200"/>
              <a:t>指令</a:t>
            </a:r>
            <a:r>
              <a:rPr lang="en-US" altLang="zh-CN" sz="1200"/>
              <a:t>FIFO</a:t>
            </a:r>
            <a:r>
              <a:rPr lang="zh-CN" altLang="en-US" sz="1200">
                <a:cs typeface="Times New Roman"/>
              </a:rPr>
              <a:t>、</a:t>
            </a:r>
            <a:r>
              <a:rPr lang="en-US" altLang="zh-CN" sz="1200"/>
              <a:t>2</a:t>
            </a:r>
            <a:r>
              <a:rPr lang="zh-CN" altLang="en-US" sz="1200"/>
              <a:t>比特分支预测</a:t>
            </a:r>
            <a:r>
              <a:rPr lang="zh-CN" altLang="en-US" sz="1200">
                <a:cs typeface="Times New Roman"/>
              </a:rPr>
              <a:t>、</a:t>
            </a:r>
            <a:r>
              <a:rPr lang="zh-CN" altLang="en-US" sz="1200"/>
              <a:t>二路组相联和</a:t>
            </a:r>
            <a:r>
              <a:rPr lang="en-US" altLang="zh-CN" sz="1200"/>
              <a:t>64Byte</a:t>
            </a:r>
            <a:r>
              <a:rPr lang="zh-CN" altLang="en-US" sz="1200"/>
              <a:t>缓存行的</a:t>
            </a:r>
            <a:r>
              <a:rPr lang="en-US" altLang="zh-CN" sz="1200"/>
              <a:t>Cache</a:t>
            </a:r>
            <a:r>
              <a:rPr lang="zh-CN" altLang="en-US" sz="1200">
                <a:cs typeface="Times New Roman"/>
              </a:rPr>
              <a:t>、</a:t>
            </a:r>
            <a:r>
              <a:rPr lang="en-US" altLang="zh-CN" sz="1200"/>
              <a:t>MMIO</a:t>
            </a:r>
            <a:r>
              <a:rPr lang="zh-CN" altLang="en-US" sz="1200"/>
              <a:t>写缓冲、两级</a:t>
            </a:r>
            <a:r>
              <a:rPr lang="en-US" altLang="zh-CN" sz="1200"/>
              <a:t>TLB</a:t>
            </a:r>
            <a:r>
              <a:rPr lang="zh-CN" altLang="en-US" sz="1200"/>
              <a:t>等特殊单元。</a:t>
            </a:r>
            <a:r>
              <a:rPr lang="zh-CN" altLang="en-US" sz="1200">
                <a:cs typeface="Times New Roman"/>
              </a:rPr>
              <a:t>指令集上，支持</a:t>
            </a:r>
            <a:r>
              <a:rPr lang="zh-CN" altLang="en-US"/>
              <a:t>除</a:t>
            </a:r>
            <a:r>
              <a:rPr lang="en-US" altLang="zh-CN"/>
              <a:t>Branch-Likely</a:t>
            </a:r>
            <a:r>
              <a:rPr lang="zh-CN" altLang="en-US"/>
              <a:t>、浮点指令的</a:t>
            </a:r>
            <a:r>
              <a:rPr lang="en-US" altLang="zh-CN"/>
              <a:t>MIPS Release 1</a:t>
            </a:r>
            <a:r>
              <a:rPr lang="zh-CN" altLang="en-US"/>
              <a:t>的全部指令。</a:t>
            </a:r>
            <a:endParaRPr lang="en-US" altLang="zh-CN" sz="1200">
              <a:cs typeface="Times New Roman"/>
            </a:endParaRPr>
          </a:p>
        </p:txBody>
      </p:sp>
      <p:sp>
        <p:nvSpPr>
          <p:cNvPr id="4" name="灯片编号占位符 3"/>
          <p:cNvSpPr>
            <a:spLocks noGrp="1"/>
          </p:cNvSpPr>
          <p:nvPr>
            <p:ph type="sldNum" sz="quarter" idx="5"/>
          </p:nvPr>
        </p:nvSpPr>
        <p:spPr/>
        <p:txBody>
          <a:bodyPr/>
          <a:lstStyle/>
          <a:p>
            <a:fld id="{7277E5D0-4E04-41A8-A855-C356F9E14A1F}" type="slidenum">
              <a:rPr lang="zh-CN" altLang="en-US" smtClean="0"/>
              <a:t>4</a:t>
            </a:fld>
            <a:endParaRPr lang="zh-CN" altLang="en-US"/>
          </a:p>
        </p:txBody>
      </p:sp>
    </p:spTree>
    <p:extLst>
      <p:ext uri="{BB962C8B-B14F-4D97-AF65-F5344CB8AC3E}">
        <p14:creationId xmlns:p14="http://schemas.microsoft.com/office/powerpoint/2010/main" val="32418623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在决赛提交版本中，</a:t>
            </a:r>
            <a:r>
              <a:rPr lang="en-US" altLang="zh-CN"/>
              <a:t>CDIM</a:t>
            </a:r>
            <a:r>
              <a:rPr lang="zh-CN" altLang="en-US"/>
              <a:t>最高主频达</a:t>
            </a:r>
            <a:r>
              <a:rPr lang="en-US" altLang="zh-CN"/>
              <a:t>100Mhz</a:t>
            </a:r>
            <a:r>
              <a:rPr lang="zh-CN" altLang="en-US"/>
              <a:t>，性能分达</a:t>
            </a:r>
            <a:r>
              <a:rPr lang="en-US" altLang="zh-CN"/>
              <a:t>72.530</a:t>
            </a:r>
            <a:r>
              <a:rPr lang="zh-CN" altLang="en-US"/>
              <a:t>，</a:t>
            </a:r>
            <a:r>
              <a:rPr lang="en-US" altLang="zh-CN"/>
              <a:t>IPC</a:t>
            </a:r>
            <a:r>
              <a:rPr lang="zh-CN" altLang="en-US"/>
              <a:t>绝对值达</a:t>
            </a:r>
            <a:r>
              <a:rPr lang="en-US" altLang="zh-CN"/>
              <a:t>1.039</a:t>
            </a:r>
            <a:r>
              <a:rPr lang="zh-CN" altLang="en-US"/>
              <a:t>，最高</a:t>
            </a:r>
            <a:r>
              <a:rPr lang="en-US" altLang="zh-CN"/>
              <a:t>IPC</a:t>
            </a:r>
            <a:r>
              <a:rPr lang="zh-CN" altLang="en-US"/>
              <a:t>达</a:t>
            </a:r>
            <a:r>
              <a:rPr lang="en-US" altLang="zh-CN"/>
              <a:t>1.454</a:t>
            </a:r>
            <a:r>
              <a:rPr lang="zh-CN" altLang="en-US"/>
              <a:t>。</a:t>
            </a:r>
            <a:r>
              <a:rPr lang="en-US" altLang="zh-CN"/>
              <a:t>IPC</a:t>
            </a:r>
            <a:r>
              <a:rPr lang="zh-CN" altLang="en-US"/>
              <a:t>比值达</a:t>
            </a:r>
            <a:r>
              <a:rPr lang="en-US" altLang="zh-CN"/>
              <a:t>36.227</a:t>
            </a:r>
            <a:r>
              <a:rPr lang="zh-CN" altLang="en-US"/>
              <a:t>，双发率在多个程序中超过</a:t>
            </a:r>
            <a:r>
              <a:rPr lang="en-US" altLang="zh-CN"/>
              <a:t>0.5</a:t>
            </a:r>
            <a:r>
              <a:rPr lang="zh-CN" altLang="en-US"/>
              <a:t>，平均达</a:t>
            </a:r>
            <a:r>
              <a:rPr lang="en-US" altLang="zh-CN"/>
              <a:t>0.531</a:t>
            </a:r>
            <a:r>
              <a:rPr lang="zh-CN" altLang="en-US"/>
              <a:t>。</a:t>
            </a:r>
          </a:p>
        </p:txBody>
      </p:sp>
      <p:sp>
        <p:nvSpPr>
          <p:cNvPr id="4" name="灯片编号占位符 3"/>
          <p:cNvSpPr>
            <a:spLocks noGrp="1"/>
          </p:cNvSpPr>
          <p:nvPr>
            <p:ph type="sldNum" sz="quarter" idx="5"/>
          </p:nvPr>
        </p:nvSpPr>
        <p:spPr/>
        <p:txBody>
          <a:bodyPr/>
          <a:lstStyle/>
          <a:p>
            <a:fld id="{7277E5D0-4E04-41A8-A855-C356F9E14A1F}" type="slidenum">
              <a:rPr lang="zh-CN" altLang="en-US" smtClean="0"/>
              <a:t>5</a:t>
            </a:fld>
            <a:endParaRPr lang="zh-CN" altLang="en-US"/>
          </a:p>
        </p:txBody>
      </p:sp>
    </p:spTree>
    <p:extLst>
      <p:ext uri="{BB962C8B-B14F-4D97-AF65-F5344CB8AC3E}">
        <p14:creationId xmlns:p14="http://schemas.microsoft.com/office/powerpoint/2010/main" val="2257317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CDIM</a:t>
            </a:r>
            <a:r>
              <a:rPr lang="zh-CN" altLang="en-US"/>
              <a:t>的流水线结构上，采用传统的五级流水，包括取指</a:t>
            </a:r>
            <a:r>
              <a:rPr lang="en-US" altLang="zh-CN"/>
              <a:t>IF</a:t>
            </a:r>
            <a:r>
              <a:rPr lang="zh-CN" altLang="en-US"/>
              <a:t>、译码</a:t>
            </a:r>
            <a:r>
              <a:rPr lang="en-US" altLang="zh-CN"/>
              <a:t>ID</a:t>
            </a:r>
            <a:r>
              <a:rPr lang="zh-CN" altLang="en-US"/>
              <a:t>、执行</a:t>
            </a:r>
            <a:r>
              <a:rPr lang="en-US" altLang="zh-CN"/>
              <a:t>EX</a:t>
            </a:r>
            <a:r>
              <a:rPr lang="zh-CN" altLang="en-US"/>
              <a:t>、访存</a:t>
            </a:r>
            <a:r>
              <a:rPr lang="en-US" altLang="zh-CN"/>
              <a:t>MEM</a:t>
            </a:r>
            <a:r>
              <a:rPr lang="zh-CN" altLang="en-US"/>
              <a:t>、写回</a:t>
            </a:r>
            <a:r>
              <a:rPr lang="en-US" altLang="zh-CN"/>
              <a:t>WB</a:t>
            </a:r>
            <a:r>
              <a:rPr lang="zh-CN" altLang="en-US"/>
              <a:t>五个阶段。</a:t>
            </a:r>
          </a:p>
        </p:txBody>
      </p:sp>
      <p:sp>
        <p:nvSpPr>
          <p:cNvPr id="4" name="灯片编号占位符 3"/>
          <p:cNvSpPr>
            <a:spLocks noGrp="1"/>
          </p:cNvSpPr>
          <p:nvPr>
            <p:ph type="sldNum" sz="quarter" idx="5"/>
          </p:nvPr>
        </p:nvSpPr>
        <p:spPr/>
        <p:txBody>
          <a:bodyPr/>
          <a:lstStyle/>
          <a:p>
            <a:fld id="{7277E5D0-4E04-41A8-A855-C356F9E14A1F}" type="slidenum">
              <a:rPr lang="zh-CN" altLang="en-US" smtClean="0"/>
              <a:t>6</a:t>
            </a:fld>
            <a:endParaRPr lang="zh-CN" altLang="en-US"/>
          </a:p>
        </p:txBody>
      </p:sp>
    </p:spTree>
    <p:extLst>
      <p:ext uri="{BB962C8B-B14F-4D97-AF65-F5344CB8AC3E}">
        <p14:creationId xmlns:p14="http://schemas.microsoft.com/office/powerpoint/2010/main" val="2999401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Cache</a:t>
            </a:r>
            <a:r>
              <a:rPr lang="zh-CN" altLang="en-US"/>
              <a:t>实现上，数据</a:t>
            </a:r>
            <a:r>
              <a:rPr lang="en-US" altLang="zh-CN"/>
              <a:t>Cache</a:t>
            </a:r>
            <a:r>
              <a:rPr lang="zh-CN" altLang="en-US"/>
              <a:t>和指令</a:t>
            </a:r>
            <a:r>
              <a:rPr lang="en-US" altLang="zh-CN"/>
              <a:t>Cache</a:t>
            </a:r>
            <a:r>
              <a:rPr lang="zh-CN" altLang="en-US"/>
              <a:t>的配置相似，均为二路组相联、</a:t>
            </a:r>
            <a:r>
              <a:rPr lang="en-US" altLang="zh-CN"/>
              <a:t>8KB</a:t>
            </a:r>
            <a:r>
              <a:rPr lang="zh-CN" altLang="en-US"/>
              <a:t>、</a:t>
            </a:r>
            <a:r>
              <a:rPr lang="en-US" altLang="zh-CN"/>
              <a:t>VIPT</a:t>
            </a:r>
            <a:r>
              <a:rPr lang="zh-CN" altLang="en-US"/>
              <a:t>组织方式、双端口</a:t>
            </a:r>
            <a:r>
              <a:rPr lang="en-US" altLang="zh-CN"/>
              <a:t>Bram</a:t>
            </a:r>
            <a:r>
              <a:rPr lang="zh-CN" altLang="en-US"/>
              <a:t>。</a:t>
            </a:r>
            <a:endParaRPr lang="en-US" altLang="zh-CN"/>
          </a:p>
          <a:p>
            <a:r>
              <a:rPr lang="zh-CN" altLang="en-US"/>
              <a:t>其中指令</a:t>
            </a:r>
            <a:r>
              <a:rPr lang="en-US" altLang="zh-CN"/>
              <a:t>Cache</a:t>
            </a:r>
            <a:r>
              <a:rPr lang="zh-CN" altLang="en-US"/>
              <a:t>为满足双发射取指要求，数据行为</a:t>
            </a:r>
            <a:r>
              <a:rPr lang="en-US" altLang="zh-CN"/>
              <a:t>2</a:t>
            </a:r>
            <a:r>
              <a:rPr lang="zh-CN" altLang="en-US"/>
              <a:t>字；数据</a:t>
            </a:r>
            <a:r>
              <a:rPr lang="en-US" altLang="zh-CN"/>
              <a:t>Cache</a:t>
            </a:r>
            <a:r>
              <a:rPr lang="zh-CN" altLang="en-US"/>
              <a:t>，具有写回、写分配策略，配置</a:t>
            </a:r>
            <a:r>
              <a:rPr lang="en-US" altLang="zh-CN"/>
              <a:t>4</a:t>
            </a:r>
            <a:r>
              <a:rPr lang="zh-CN" altLang="en-US"/>
              <a:t>项</a:t>
            </a:r>
            <a:r>
              <a:rPr lang="en-US" altLang="zh-CN"/>
              <a:t>MMIO</a:t>
            </a:r>
            <a:r>
              <a:rPr lang="zh-CN" altLang="en-US"/>
              <a:t>的写缓冲以减少访问</a:t>
            </a:r>
            <a:r>
              <a:rPr lang="en-US" altLang="zh-CN" err="1"/>
              <a:t>confreg</a:t>
            </a:r>
            <a:r>
              <a:rPr lang="zh-CN" altLang="en-US"/>
              <a:t>阻塞数。</a:t>
            </a:r>
            <a:endParaRPr lang="en-US" altLang="zh-CN"/>
          </a:p>
          <a:p>
            <a:r>
              <a:rPr lang="zh-CN" altLang="en-US"/>
              <a:t>二者均支持</a:t>
            </a:r>
            <a:r>
              <a:rPr lang="en-US" altLang="zh-CN"/>
              <a:t>16</a:t>
            </a:r>
            <a:r>
              <a:rPr lang="zh-CN" altLang="en-US"/>
              <a:t>字突发传输和</a:t>
            </a:r>
            <a:r>
              <a:rPr lang="en-US" altLang="zh-CN"/>
              <a:t>Cache</a:t>
            </a:r>
            <a:r>
              <a:rPr lang="zh-CN" altLang="en-US"/>
              <a:t>指令。</a:t>
            </a:r>
          </a:p>
        </p:txBody>
      </p:sp>
      <p:sp>
        <p:nvSpPr>
          <p:cNvPr id="4" name="灯片编号占位符 3"/>
          <p:cNvSpPr>
            <a:spLocks noGrp="1"/>
          </p:cNvSpPr>
          <p:nvPr>
            <p:ph type="sldNum" sz="quarter" idx="5"/>
          </p:nvPr>
        </p:nvSpPr>
        <p:spPr/>
        <p:txBody>
          <a:bodyPr/>
          <a:lstStyle/>
          <a:p>
            <a:fld id="{7277E5D0-4E04-41A8-A855-C356F9E14A1F}" type="slidenum">
              <a:rPr lang="zh-CN" altLang="en-US" smtClean="0"/>
              <a:t>7</a:t>
            </a:fld>
            <a:endParaRPr lang="zh-CN" altLang="en-US"/>
          </a:p>
        </p:txBody>
      </p:sp>
    </p:spTree>
    <p:extLst>
      <p:ext uri="{BB962C8B-B14F-4D97-AF65-F5344CB8AC3E}">
        <p14:creationId xmlns:p14="http://schemas.microsoft.com/office/powerpoint/2010/main" val="27994626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接下来，简单陈述一下每个特殊单元</a:t>
            </a:r>
            <a:endParaRPr lang="en-US" altLang="zh-CN"/>
          </a:p>
          <a:p>
            <a:r>
              <a:rPr lang="zh-CN" altLang="en-US"/>
              <a:t>取指上，我们利用</a:t>
            </a:r>
            <a:r>
              <a:rPr lang="en-US" altLang="zh-CN"/>
              <a:t>Next PC</a:t>
            </a:r>
            <a:r>
              <a:rPr lang="zh-CN" altLang="en-US"/>
              <a:t>提前访存，</a:t>
            </a:r>
            <a:r>
              <a:rPr lang="zh-CN" altLang="en-US" sz="1200"/>
              <a:t>保证</a:t>
            </a:r>
            <a:r>
              <a:rPr lang="en-US" altLang="zh-CN" sz="1200"/>
              <a:t>PC</a:t>
            </a:r>
            <a:r>
              <a:rPr lang="zh-CN" altLang="en-US" sz="1200"/>
              <a:t>访存可同周期返回指令，且一次取指最多返回</a:t>
            </a:r>
            <a:r>
              <a:rPr lang="en-US" altLang="zh-CN" sz="1200"/>
              <a:t>2</a:t>
            </a:r>
            <a:r>
              <a:rPr lang="zh-CN" altLang="en-US" sz="1200"/>
              <a:t>条指令。</a:t>
            </a:r>
            <a:endParaRPr lang="en-US" altLang="zh-CN" sz="120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a:t>取回的指令，利用指令</a:t>
            </a:r>
            <a:r>
              <a:rPr lang="en-US" altLang="zh-CN" sz="1200"/>
              <a:t>FIFO</a:t>
            </a:r>
            <a:r>
              <a:rPr lang="zh-CN" altLang="en-US" sz="1200"/>
              <a:t>进行缓存，以分离取指阶段和后续阶段。</a:t>
            </a:r>
            <a:r>
              <a:rPr lang="en-US" altLang="zh-CN" sz="1200"/>
              <a:t> </a:t>
            </a:r>
            <a:r>
              <a:rPr lang="zh-CN" altLang="en-US" sz="1200"/>
              <a:t>并设置</a:t>
            </a:r>
            <a:r>
              <a:rPr lang="en-US" altLang="zh-CN" sz="1200" err="1"/>
              <a:t>delayslot</a:t>
            </a:r>
            <a:r>
              <a:rPr lang="zh-CN" altLang="en-US" sz="1200"/>
              <a:t>寄存器，用于缓存未能和分支指令一起发射的延迟槽数据</a:t>
            </a:r>
            <a:endParaRPr lang="en-US" altLang="zh-CN" sz="1200"/>
          </a:p>
        </p:txBody>
      </p:sp>
      <p:sp>
        <p:nvSpPr>
          <p:cNvPr id="4" name="灯片编号占位符 3"/>
          <p:cNvSpPr>
            <a:spLocks noGrp="1"/>
          </p:cNvSpPr>
          <p:nvPr>
            <p:ph type="sldNum" sz="quarter" idx="5"/>
          </p:nvPr>
        </p:nvSpPr>
        <p:spPr/>
        <p:txBody>
          <a:bodyPr/>
          <a:lstStyle/>
          <a:p>
            <a:fld id="{7277E5D0-4E04-41A8-A855-C356F9E14A1F}" type="slidenum">
              <a:rPr lang="zh-CN" altLang="en-US" smtClean="0"/>
              <a:t>8</a:t>
            </a:fld>
            <a:endParaRPr lang="zh-CN" altLang="en-US"/>
          </a:p>
        </p:txBody>
      </p:sp>
    </p:spTree>
    <p:extLst>
      <p:ext uri="{BB962C8B-B14F-4D97-AF65-F5344CB8AC3E}">
        <p14:creationId xmlns:p14="http://schemas.microsoft.com/office/powerpoint/2010/main" val="23207577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 </a:t>
            </a:r>
            <a:r>
              <a:rPr lang="zh-CN" altLang="en-US"/>
              <a:t>译码阶段，设置分支预测单元，采用局部历史预测和</a:t>
            </a:r>
            <a:r>
              <a:rPr lang="en-US" altLang="zh-CN"/>
              <a:t>2</a:t>
            </a:r>
            <a:r>
              <a:rPr lang="zh-CN" altLang="en-US"/>
              <a:t>比特饱和更新策略，并在译码阶段</a:t>
            </a:r>
            <a:r>
              <a:rPr lang="zh-CN" altLang="en-US" sz="1200"/>
              <a:t>预测并跳转，执行阶段判断预测结果、解决误判并更新</a:t>
            </a:r>
            <a:r>
              <a:rPr lang="en-US" altLang="zh-CN" sz="1200"/>
              <a:t>BPU</a:t>
            </a:r>
            <a:r>
              <a:rPr lang="zh-CN" altLang="en-US" sz="1200"/>
              <a:t>，最大限度减少 “分支跳转” 带来的刷新数。</a:t>
            </a:r>
            <a:endParaRPr lang="en-US" altLang="zh-CN" sz="1200"/>
          </a:p>
          <a:p>
            <a:r>
              <a:rPr lang="en-US" altLang="zh-CN" sz="1200"/>
              <a:t>- </a:t>
            </a:r>
            <a:r>
              <a:rPr lang="zh-CN" altLang="en-US" sz="1200"/>
              <a:t>另外，在该阶段我们需要根据双发策略进行双发控制，保证流水线正确执行。</a:t>
            </a:r>
            <a:endParaRPr lang="en-US" altLang="zh-CN"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a:t>- </a:t>
            </a:r>
            <a:r>
              <a:rPr lang="zh-CN" altLang="en-US" sz="1200"/>
              <a:t>数据准备时，需要在进入触发器前完成前推。</a:t>
            </a:r>
            <a:endParaRPr lang="en-US" altLang="zh-CN" sz="1200"/>
          </a:p>
        </p:txBody>
      </p:sp>
      <p:sp>
        <p:nvSpPr>
          <p:cNvPr id="4" name="灯片编号占位符 3"/>
          <p:cNvSpPr>
            <a:spLocks noGrp="1"/>
          </p:cNvSpPr>
          <p:nvPr>
            <p:ph type="sldNum" sz="quarter" idx="5"/>
          </p:nvPr>
        </p:nvSpPr>
        <p:spPr/>
        <p:txBody>
          <a:bodyPr/>
          <a:lstStyle/>
          <a:p>
            <a:fld id="{7277E5D0-4E04-41A8-A855-C356F9E14A1F}" type="slidenum">
              <a:rPr lang="zh-CN" altLang="en-US" smtClean="0"/>
              <a:t>9</a:t>
            </a:fld>
            <a:endParaRPr lang="zh-CN" altLang="en-US"/>
          </a:p>
        </p:txBody>
      </p:sp>
    </p:spTree>
    <p:extLst>
      <p:ext uri="{BB962C8B-B14F-4D97-AF65-F5344CB8AC3E}">
        <p14:creationId xmlns:p14="http://schemas.microsoft.com/office/powerpoint/2010/main" val="3559319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2.png"/><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3.xml"/><Relationship Id="rId4" Type="http://schemas.microsoft.com/office/2007/relationships/hdphoto" Target="../media/hdphoto5.wdp"/></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3.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14.xml"/><Relationship Id="rId4" Type="http://schemas.microsoft.com/office/2007/relationships/hdphoto" Target="../media/hdphoto5.wdp"/></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15.xml"/><Relationship Id="rId4" Type="http://schemas.microsoft.com/office/2007/relationships/hdphoto" Target="../media/hdphoto5.wdp"/></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2.xml"/><Relationship Id="rId1" Type="http://schemas.openxmlformats.org/officeDocument/2006/relationships/tags" Target="../tags/tag16.xml"/><Relationship Id="rId5" Type="http://schemas.openxmlformats.org/officeDocument/2006/relationships/image" Target="../media/image2.png"/><Relationship Id="rId4" Type="http://schemas.microsoft.com/office/2007/relationships/hdphoto" Target="../media/hdphoto1.wdp"/></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slideMaster" Target="../slideMasters/slideMaster2.xml"/><Relationship Id="rId1" Type="http://schemas.openxmlformats.org/officeDocument/2006/relationships/tags" Target="../tags/tag17.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4.xml"/><Relationship Id="rId4" Type="http://schemas.microsoft.com/office/2007/relationships/hdphoto" Target="../media/hdphoto3.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xml"/><Relationship Id="rId4" Type="http://schemas.microsoft.com/office/2007/relationships/hdphoto" Target="../media/hdphoto4.wdp"/></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6.xml"/><Relationship Id="rId4" Type="http://schemas.microsoft.com/office/2007/relationships/hdphoto" Target="../media/hdphoto4.wdp"/></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7.xml"/><Relationship Id="rId4" Type="http://schemas.microsoft.com/office/2007/relationships/hdphoto" Target="../media/hdphoto4.wdp"/></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8.xml"/><Relationship Id="rId4" Type="http://schemas.microsoft.com/office/2007/relationships/hdphoto" Target="../media/hdphoto4.wdp"/></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9.xml"/><Relationship Id="rId4" Type="http://schemas.microsoft.com/office/2007/relationships/hdphoto" Target="../media/hdphoto4.wdp"/></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校地标封面01">
    <p:spTree>
      <p:nvGrpSpPr>
        <p:cNvPr id="1" name=""/>
        <p:cNvGrpSpPr/>
        <p:nvPr/>
      </p:nvGrpSpPr>
      <p:grpSpPr>
        <a:xfrm>
          <a:off x="0" y="0"/>
          <a:ext cx="0" cy="0"/>
          <a:chOff x="0" y="0"/>
          <a:chExt cx="0" cy="0"/>
        </a:xfrm>
      </p:grpSpPr>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pic>
        <p:nvPicPr>
          <p:cNvPr id="13" name="图片 12" descr="湖边的建筑&#10;&#10;描述已自动生成"/>
          <p:cNvPicPr>
            <a:picLocks noChangeAspect="1"/>
          </p:cNvPicPr>
          <p:nvPr userDrawn="1"/>
        </p:nvPicPr>
        <p:blipFill rotWithShape="1">
          <a:blip r:embed="rId3" cstate="print">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t="17054" b="2425"/>
          <a:stretch>
            <a:fillRect/>
          </a:stretch>
        </p:blipFill>
        <p:spPr>
          <a:xfrm>
            <a:off x="0" y="0"/>
            <a:ext cx="12192000" cy="6858000"/>
          </a:xfrm>
          <a:custGeom>
            <a:avLst/>
            <a:gdLst>
              <a:gd name="connsiteX0" fmla="*/ 0 w 12192000"/>
              <a:gd name="connsiteY0" fmla="*/ 4572000 h 6858000"/>
              <a:gd name="connsiteX1" fmla="*/ 12192000 w 12192000"/>
              <a:gd name="connsiteY1" fmla="*/ 4572000 h 6858000"/>
              <a:gd name="connsiteX2" fmla="*/ 12192000 w 12192000"/>
              <a:gd name="connsiteY2" fmla="*/ 6858000 h 6858000"/>
              <a:gd name="connsiteX3" fmla="*/ 0 w 12192000"/>
              <a:gd name="connsiteY3" fmla="*/ 6858000 h 6858000"/>
              <a:gd name="connsiteX4" fmla="*/ 0 w 12192000"/>
              <a:gd name="connsiteY4" fmla="*/ 0 h 6858000"/>
              <a:gd name="connsiteX5" fmla="*/ 12192000 w 12192000"/>
              <a:gd name="connsiteY5" fmla="*/ 0 h 6858000"/>
              <a:gd name="connsiteX6" fmla="*/ 12192000 w 12192000"/>
              <a:gd name="connsiteY6" fmla="*/ 2286000 h 6858000"/>
              <a:gd name="connsiteX7" fmla="*/ 0 w 12192000"/>
              <a:gd name="connsiteY7" fmla="*/ 2286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4572000"/>
                </a:moveTo>
                <a:lnTo>
                  <a:pt x="12192000" y="4572000"/>
                </a:lnTo>
                <a:lnTo>
                  <a:pt x="12192000" y="6858000"/>
                </a:lnTo>
                <a:lnTo>
                  <a:pt x="0" y="6858000"/>
                </a:lnTo>
                <a:close/>
                <a:moveTo>
                  <a:pt x="0" y="0"/>
                </a:moveTo>
                <a:lnTo>
                  <a:pt x="12192000" y="0"/>
                </a:lnTo>
                <a:lnTo>
                  <a:pt x="12192000" y="2286000"/>
                </a:lnTo>
                <a:lnTo>
                  <a:pt x="0" y="2286000"/>
                </a:lnTo>
                <a:close/>
              </a:path>
            </a:pathLst>
          </a:custGeom>
        </p:spPr>
      </p:pic>
      <p:sp>
        <p:nvSpPr>
          <p:cNvPr id="14" name="矩形 13"/>
          <p:cNvSpPr/>
          <p:nvPr userDrawn="1"/>
        </p:nvSpPr>
        <p:spPr>
          <a:xfrm>
            <a:off x="0" y="0"/>
            <a:ext cx="12192000" cy="6858000"/>
          </a:xfrm>
          <a:prstGeom prst="rect">
            <a:avLst/>
          </a:prstGeom>
          <a:solidFill>
            <a:schemeClr val="accent1">
              <a:alpha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descr="湖边的建筑&#10;&#10;描述已自动生成"/>
          <p:cNvPicPr>
            <a:picLocks noChangeAspect="1"/>
          </p:cNvPicPr>
          <p:nvPr userDrawn="1"/>
        </p:nvPicPr>
        <p:blipFill rotWithShape="1">
          <a:blip r:embed="rId3" cstate="print">
            <a:alphaModFix amt="20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t="43894" b="29266"/>
          <a:stretch>
            <a:fillRect/>
          </a:stretch>
        </p:blipFill>
        <p:spPr>
          <a:xfrm>
            <a:off x="0" y="2286000"/>
            <a:ext cx="12192000" cy="2286000"/>
          </a:xfrm>
          <a:custGeom>
            <a:avLst/>
            <a:gdLst>
              <a:gd name="connsiteX0" fmla="*/ 0 w 12192000"/>
              <a:gd name="connsiteY0" fmla="*/ 0 h 2286000"/>
              <a:gd name="connsiteX1" fmla="*/ 12192000 w 12192000"/>
              <a:gd name="connsiteY1" fmla="*/ 0 h 2286000"/>
              <a:gd name="connsiteX2" fmla="*/ 12192000 w 12192000"/>
              <a:gd name="connsiteY2" fmla="*/ 2286000 h 2286000"/>
              <a:gd name="connsiteX3" fmla="*/ 0 w 12192000"/>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12192000" h="2286000">
                <a:moveTo>
                  <a:pt x="0" y="0"/>
                </a:moveTo>
                <a:lnTo>
                  <a:pt x="12192000" y="0"/>
                </a:lnTo>
                <a:lnTo>
                  <a:pt x="12192000" y="2286000"/>
                </a:lnTo>
                <a:lnTo>
                  <a:pt x="0" y="2286000"/>
                </a:lnTo>
                <a:close/>
              </a:path>
            </a:pathLst>
          </a:custGeom>
        </p:spPr>
      </p:pic>
      <p:grpSp>
        <p:nvGrpSpPr>
          <p:cNvPr id="15"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5036616" y="5954912"/>
            <a:ext cx="2118769" cy="630038"/>
            <a:chOff x="2893999" y="2478437"/>
            <a:chExt cx="6404004" cy="1904297"/>
          </a:xfrm>
          <a:solidFill>
            <a:schemeClr val="bg1"/>
          </a:solidFill>
        </p:grpSpPr>
        <p:sp>
          <p:nvSpPr>
            <p:cNvPr id="16"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18" name="í$ḷîḋé"/>
            <p:cNvGrpSpPr/>
            <p:nvPr/>
          </p:nvGrpSpPr>
          <p:grpSpPr>
            <a:xfrm>
              <a:off x="2893999" y="2478437"/>
              <a:ext cx="1902164" cy="1904297"/>
              <a:chOff x="1344613" y="2017713"/>
              <a:chExt cx="2822575" cy="2825750"/>
            </a:xfrm>
            <a:grpFill/>
          </p:grpSpPr>
          <p:sp>
            <p:nvSpPr>
              <p:cNvPr id="1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68" name="图片 67" descr="图片包含 户外, 游戏机, 黑色, 标志&#10;&#10;描述已自动生成"/>
          <p:cNvPicPr>
            <a:picLocks noChangeAspect="1"/>
          </p:cNvPicPr>
          <p:nvPr userDrawn="1"/>
        </p:nvPicPr>
        <p:blipFill>
          <a:blip r:embed="rId5">
            <a:extLst>
              <a:ext uri="{28A0092B-C50C-407E-A947-70E740481C1C}">
                <a14:useLocalDpi xmlns:a14="http://schemas.microsoft.com/office/drawing/2010/main" val="0"/>
              </a:ext>
            </a:extLst>
          </a:blip>
          <a:srcRect l="23659" b="34354"/>
          <a:stretch>
            <a:fillRect/>
          </a:stretch>
        </p:blipFill>
        <p:spPr>
          <a:xfrm>
            <a:off x="965" y="2902686"/>
            <a:ext cx="2041195" cy="1677030"/>
          </a:xfrm>
          <a:custGeom>
            <a:avLst/>
            <a:gdLst>
              <a:gd name="connsiteX0" fmla="*/ 0 w 2610972"/>
              <a:gd name="connsiteY0" fmla="*/ 0 h 2145155"/>
              <a:gd name="connsiteX1" fmla="*/ 2610972 w 2610972"/>
              <a:gd name="connsiteY1" fmla="*/ 0 h 2145155"/>
              <a:gd name="connsiteX2" fmla="*/ 2610972 w 2610972"/>
              <a:gd name="connsiteY2" fmla="*/ 2145155 h 2145155"/>
              <a:gd name="connsiteX3" fmla="*/ 0 w 2610972"/>
              <a:gd name="connsiteY3" fmla="*/ 2145155 h 2145155"/>
            </a:gdLst>
            <a:ahLst/>
            <a:cxnLst>
              <a:cxn ang="0">
                <a:pos x="connsiteX0" y="connsiteY0"/>
              </a:cxn>
              <a:cxn ang="0">
                <a:pos x="connsiteX1" y="connsiteY1"/>
              </a:cxn>
              <a:cxn ang="0">
                <a:pos x="connsiteX2" y="connsiteY2"/>
              </a:cxn>
              <a:cxn ang="0">
                <a:pos x="connsiteX3" y="connsiteY3"/>
              </a:cxn>
            </a:cxnLst>
            <a:rect l="l" t="t" r="r" b="b"/>
            <a:pathLst>
              <a:path w="2610972" h="2145155">
                <a:moveTo>
                  <a:pt x="0" y="0"/>
                </a:moveTo>
                <a:lnTo>
                  <a:pt x="2610972" y="0"/>
                </a:lnTo>
                <a:lnTo>
                  <a:pt x="2610972" y="2145155"/>
                </a:lnTo>
                <a:lnTo>
                  <a:pt x="0" y="2145155"/>
                </a:lnTo>
                <a:close/>
              </a:path>
            </a:pathLst>
          </a:custGeom>
        </p:spPr>
      </p:pic>
      <p:sp>
        <p:nvSpPr>
          <p:cNvPr id="69" name="矩形 68"/>
          <p:cNvSpPr/>
          <p:nvPr userDrawn="1"/>
        </p:nvSpPr>
        <p:spPr>
          <a:xfrm>
            <a:off x="4932680" y="2278284"/>
            <a:ext cx="2326640" cy="2820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文本占位符 10"/>
          <p:cNvSpPr>
            <a:spLocks noGrp="1"/>
          </p:cNvSpPr>
          <p:nvPr>
            <p:ph type="body" sz="quarter" idx="13" hasCustomPrompt="1"/>
          </p:nvPr>
        </p:nvSpPr>
        <p:spPr>
          <a:xfrm>
            <a:off x="339085" y="2869366"/>
            <a:ext cx="11510015" cy="1018572"/>
          </a:xfrm>
        </p:spPr>
        <p:txBody>
          <a:bodyPr anchor="ctr">
            <a:normAutofit/>
          </a:bodyPr>
          <a:lstStyle>
            <a:lvl1pPr marL="0" indent="0" algn="ctr">
              <a:lnSpc>
                <a:spcPct val="120000"/>
              </a:lnSpc>
              <a:spcBef>
                <a:spcPts val="0"/>
              </a:spcBef>
              <a:buNone/>
              <a:defRPr sz="6000" b="1">
                <a:solidFill>
                  <a:schemeClr val="bg1"/>
                </a:solidFill>
                <a:latin typeface="微软雅黑" panose="020B0503020204020204" pitchFamily="34" charset="-122"/>
                <a:ea typeface="微软雅黑" panose="020B0503020204020204" pitchFamily="34" charset="-122"/>
              </a:defRPr>
            </a:lvl1pPr>
          </a:lstStyle>
          <a:p>
            <a:pPr lvl="0"/>
            <a:r>
              <a:rPr lang="zh-CN" altLang="en-US"/>
              <a:t>单击此处插入标题</a:t>
            </a:r>
          </a:p>
        </p:txBody>
      </p:sp>
      <p:sp>
        <p:nvSpPr>
          <p:cNvPr id="71" name="文本占位符 29"/>
          <p:cNvSpPr>
            <a:spLocks noGrp="1"/>
          </p:cNvSpPr>
          <p:nvPr>
            <p:ph type="body" sz="quarter" idx="15" hasCustomPrompt="1"/>
          </p:nvPr>
        </p:nvSpPr>
        <p:spPr>
          <a:xfrm>
            <a:off x="340341" y="4896782"/>
            <a:ext cx="3606800" cy="538010"/>
          </a:xfrm>
        </p:spPr>
        <p:txBody>
          <a:bodyPr anchor="ctr"/>
          <a:lstStyle>
            <a:lvl1pPr marL="0" indent="0" algn="ctr">
              <a:lnSpc>
                <a:spcPct val="150000"/>
              </a:lnSpc>
              <a:spcBef>
                <a:spcPts val="0"/>
              </a:spcBef>
              <a:buNone/>
              <a:defRPr sz="2400">
                <a:solidFill>
                  <a:schemeClr val="bg1"/>
                </a:solidFill>
                <a:latin typeface="+mn-lt"/>
                <a:ea typeface="+mn-ea"/>
              </a:defRPr>
            </a:lvl1pPr>
          </a:lstStyle>
          <a:p>
            <a:pPr lvl="0"/>
            <a:r>
              <a:rPr lang="zh-CN" altLang="en-US"/>
              <a:t>姓名：</a:t>
            </a:r>
            <a:r>
              <a:rPr lang="en-US" altLang="zh-CN"/>
              <a:t>XXX</a:t>
            </a:r>
          </a:p>
        </p:txBody>
      </p:sp>
      <p:sp>
        <p:nvSpPr>
          <p:cNvPr id="72" name="文本占位符 29"/>
          <p:cNvSpPr>
            <a:spLocks noGrp="1"/>
          </p:cNvSpPr>
          <p:nvPr>
            <p:ph type="body" sz="quarter" idx="16" hasCustomPrompt="1"/>
          </p:nvPr>
        </p:nvSpPr>
        <p:spPr>
          <a:xfrm>
            <a:off x="4291321" y="4896782"/>
            <a:ext cx="3606800" cy="538010"/>
          </a:xfrm>
        </p:spPr>
        <p:txBody>
          <a:bodyPr anchor="ctr"/>
          <a:lstStyle>
            <a:lvl1pPr marL="0" indent="0" algn="ctr">
              <a:lnSpc>
                <a:spcPct val="150000"/>
              </a:lnSpc>
              <a:spcBef>
                <a:spcPts val="0"/>
              </a:spcBef>
              <a:buNone/>
              <a:defRPr sz="2400">
                <a:solidFill>
                  <a:schemeClr val="bg1"/>
                </a:solidFill>
                <a:latin typeface="+mn-lt"/>
                <a:ea typeface="+mn-ea"/>
              </a:defRPr>
            </a:lvl1pPr>
          </a:lstStyle>
          <a:p>
            <a:pPr lvl="0"/>
            <a:r>
              <a:rPr lang="zh-CN" altLang="en-US"/>
              <a:t>指导老师：</a:t>
            </a:r>
            <a:r>
              <a:rPr lang="en-US" altLang="zh-CN"/>
              <a:t>XXX</a:t>
            </a:r>
          </a:p>
        </p:txBody>
      </p:sp>
      <p:sp>
        <p:nvSpPr>
          <p:cNvPr id="73" name="文本占位符 29"/>
          <p:cNvSpPr>
            <a:spLocks noGrp="1"/>
          </p:cNvSpPr>
          <p:nvPr>
            <p:ph type="body" sz="quarter" idx="17" hasCustomPrompt="1"/>
          </p:nvPr>
        </p:nvSpPr>
        <p:spPr>
          <a:xfrm>
            <a:off x="8242300" y="4896782"/>
            <a:ext cx="3606800" cy="538010"/>
          </a:xfrm>
        </p:spPr>
        <p:txBody>
          <a:bodyPr anchor="ctr">
            <a:normAutofit/>
          </a:bodyPr>
          <a:lstStyle>
            <a:lvl1pPr marL="0" indent="0" algn="ctr">
              <a:lnSpc>
                <a:spcPct val="150000"/>
              </a:lnSpc>
              <a:spcBef>
                <a:spcPts val="0"/>
              </a:spcBef>
              <a:buNone/>
              <a:defRPr sz="2400">
                <a:solidFill>
                  <a:schemeClr val="bg1"/>
                </a:solidFill>
                <a:latin typeface="+mn-lt"/>
                <a:ea typeface="+mn-ea"/>
              </a:defRPr>
            </a:lvl1pPr>
          </a:lstStyle>
          <a:p>
            <a:pPr lvl="0"/>
            <a:r>
              <a:rPr lang="zh-CN" altLang="en-US"/>
              <a:t>时间：</a:t>
            </a:r>
            <a:r>
              <a:rPr lang="en-US" altLang="zh-CN"/>
              <a:t>202X-XX-XX</a:t>
            </a:r>
          </a:p>
        </p:txBody>
      </p:sp>
      <p:sp>
        <p:nvSpPr>
          <p:cNvPr id="5" name="文本占位符 4"/>
          <p:cNvSpPr>
            <a:spLocks noGrp="1"/>
          </p:cNvSpPr>
          <p:nvPr>
            <p:ph type="body" sz="quarter" idx="18" hasCustomPrompt="1"/>
          </p:nvPr>
        </p:nvSpPr>
        <p:spPr>
          <a:xfrm>
            <a:off x="339725" y="3887788"/>
            <a:ext cx="11509375" cy="617537"/>
          </a:xfrm>
        </p:spPr>
        <p:txBody>
          <a:bodyPr anchor="ctr">
            <a:normAutofit/>
          </a:bodyPr>
          <a:lstStyle>
            <a:lvl1pPr marL="0" indent="0" algn="ctr">
              <a:buNone/>
              <a:defRPr sz="2000">
                <a:solidFill>
                  <a:schemeClr val="bg1"/>
                </a:solidFill>
              </a:defRPr>
            </a:lvl1pPr>
          </a:lstStyle>
          <a:p>
            <a:pPr lvl="0"/>
            <a:r>
              <a:rPr lang="zh-CN" altLang="en-US"/>
              <a:t>单击插入英文标题</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通用内容页">
    <p:spTree>
      <p:nvGrpSpPr>
        <p:cNvPr id="1" name=""/>
        <p:cNvGrpSpPr/>
        <p:nvPr/>
      </p:nvGrpSpPr>
      <p:grpSpPr>
        <a:xfrm>
          <a:off x="0" y="0"/>
          <a:ext cx="0" cy="0"/>
          <a:chOff x="0" y="0"/>
          <a:chExt cx="0" cy="0"/>
        </a:xfrm>
      </p:grpSpPr>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2" name="矩形 1"/>
          <p:cNvSpPr/>
          <p:nvPr userDrawn="1"/>
        </p:nvSpPr>
        <p:spPr>
          <a:xfrm>
            <a:off x="0" y="6233160"/>
            <a:ext cx="12192000" cy="624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87829" y="6332209"/>
            <a:ext cx="1500742" cy="446262"/>
            <a:chOff x="2893999" y="2478437"/>
            <a:chExt cx="6404004" cy="1904297"/>
          </a:xfrm>
          <a:solidFill>
            <a:schemeClr val="bg1"/>
          </a:solidFill>
        </p:grpSpPr>
        <p:sp>
          <p:nvSpPr>
            <p:cNvPr id="5"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8" name="í$ḷîḋé"/>
            <p:cNvGrpSpPr/>
            <p:nvPr/>
          </p:nvGrpSpPr>
          <p:grpSpPr>
            <a:xfrm>
              <a:off x="2893999" y="2478437"/>
              <a:ext cx="1902164" cy="1904297"/>
              <a:chOff x="1344613" y="2017713"/>
              <a:chExt cx="2822575" cy="2825750"/>
            </a:xfrm>
            <a:grpFill/>
          </p:grpSpPr>
          <p:sp>
            <p:nvSpPr>
              <p:cNvPr id="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3" name="矩形 2"/>
          <p:cNvSpPr/>
          <p:nvPr userDrawn="1"/>
        </p:nvSpPr>
        <p:spPr>
          <a:xfrm>
            <a:off x="11998872" y="6233160"/>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userDrawn="1"/>
        </p:nvSpPr>
        <p:spPr>
          <a:xfrm>
            <a:off x="8389878" y="6399362"/>
            <a:ext cx="3647152" cy="369332"/>
          </a:xfrm>
          <a:prstGeom prst="rect">
            <a:avLst/>
          </a:prstGeom>
        </p:spPr>
        <p:txBody>
          <a:bodyPr wrap="none">
            <a:spAutoFit/>
          </a:bodyPr>
          <a:lstStyle/>
          <a:p>
            <a:r>
              <a:rPr lang="zh-CN" altLang="en-US">
                <a:solidFill>
                  <a:schemeClr val="bg1">
                    <a:lumMod val="95000"/>
                  </a:schemeClr>
                </a:solidFill>
              </a:rPr>
              <a:t>耐劳苦、尚俭朴、勤学业、爱国家</a:t>
            </a:r>
          </a:p>
        </p:txBody>
      </p:sp>
      <p:sp>
        <p:nvSpPr>
          <p:cNvPr id="32" name="矩形 31"/>
          <p:cNvSpPr/>
          <p:nvPr userDrawn="1"/>
        </p:nvSpPr>
        <p:spPr>
          <a:xfrm>
            <a:off x="340463" y="327378"/>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占位符 25"/>
          <p:cNvSpPr>
            <a:spLocks noGrp="1"/>
          </p:cNvSpPr>
          <p:nvPr>
            <p:ph type="body" sz="quarter" idx="13" hasCustomPrompt="1"/>
          </p:nvPr>
        </p:nvSpPr>
        <p:spPr>
          <a:xfrm>
            <a:off x="536819" y="327061"/>
            <a:ext cx="7516813" cy="625475"/>
          </a:xfrm>
        </p:spPr>
        <p:txBody>
          <a:bodyPr anchor="ctr">
            <a:noAutofit/>
          </a:bodyPr>
          <a:lstStyle>
            <a:lvl1pPr marL="0" indent="0">
              <a:lnSpc>
                <a:spcPct val="100000"/>
              </a:lnSpc>
              <a:spcBef>
                <a:spcPts val="0"/>
              </a:spcBef>
              <a:buNone/>
              <a:defRPr sz="3600" b="1">
                <a:solidFill>
                  <a:schemeClr val="accent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defRPr>
            </a:lvl1pPr>
          </a:lstStyle>
          <a:p>
            <a:pPr lvl="0"/>
            <a:r>
              <a:rPr lang="zh-CN" altLang="en-US"/>
              <a:t>单击此处插入标题</a:t>
            </a:r>
          </a:p>
        </p:txBody>
      </p:sp>
      <p:sp>
        <p:nvSpPr>
          <p:cNvPr id="28" name="文本占位符 27">
            <a:extLst>
              <a:ext uri="{FF2B5EF4-FFF2-40B4-BE49-F238E27FC236}">
                <a16:creationId xmlns:a16="http://schemas.microsoft.com/office/drawing/2014/main" id="{E765E9A1-7B3F-EB90-80D7-CE557E18F818}"/>
              </a:ext>
            </a:extLst>
          </p:cNvPr>
          <p:cNvSpPr>
            <a:spLocks noGrp="1"/>
          </p:cNvSpPr>
          <p:nvPr>
            <p:ph type="body" sz="quarter" idx="14"/>
          </p:nvPr>
        </p:nvSpPr>
        <p:spPr>
          <a:xfrm>
            <a:off x="396000" y="1162800"/>
            <a:ext cx="11479213" cy="4741863"/>
          </a:xfrm>
        </p:spPr>
        <p:txBody>
          <a:bodyPr/>
          <a:lstStyle>
            <a:lvl1pPr marL="284400" indent="-284400">
              <a:lnSpc>
                <a:spcPct val="150000"/>
              </a:lnSpc>
              <a:spcBef>
                <a:spcPts val="0"/>
              </a:spcBef>
              <a:buFont typeface="Wingdings" panose="05000000000000000000" pitchFamily="2" charset="2"/>
              <a:buChar char="l"/>
              <a:defRPr sz="2400"/>
            </a:lvl1pPr>
            <a:lvl2pPr marL="799200" indent="-342000">
              <a:lnSpc>
                <a:spcPct val="150000"/>
              </a:lnSpc>
              <a:spcBef>
                <a:spcPts val="0"/>
              </a:spcBef>
              <a:buFont typeface="Wingdings" panose="05000000000000000000" pitchFamily="2" charset="2"/>
              <a:buChar char="p"/>
              <a:defRPr sz="2000"/>
            </a:lvl2pPr>
            <a:lvl3pPr marL="1143000" indent="-342000">
              <a:lnSpc>
                <a:spcPct val="150000"/>
              </a:lnSpc>
              <a:spcBef>
                <a:spcPts val="0"/>
              </a:spcBef>
              <a:buFont typeface="Wingdings" panose="05000000000000000000" pitchFamily="2" charset="2"/>
              <a:buChar char="ü"/>
              <a:defRPr sz="2000"/>
            </a:lvl3pPr>
            <a:lvl4pPr>
              <a:lnSpc>
                <a:spcPct val="150000"/>
              </a:lnSpc>
              <a:defRPr/>
            </a:lvl4pPr>
            <a:lvl5pPr>
              <a:lnSpc>
                <a:spcPct val="150000"/>
              </a:lnSpc>
              <a:defRPr/>
            </a:lvl5pPr>
          </a:lstStyle>
          <a:p>
            <a:pPr lvl="0"/>
            <a:r>
              <a:rPr lang="zh-CN" altLang="en-US"/>
              <a:t>单击此处编辑母版文本样式</a:t>
            </a:r>
          </a:p>
          <a:p>
            <a:pPr lvl="1"/>
            <a:r>
              <a:rPr lang="zh-CN" altLang="en-US"/>
              <a:t>二级</a:t>
            </a:r>
          </a:p>
          <a:p>
            <a:pPr lvl="2"/>
            <a:r>
              <a:rPr lang="zh-CN" altLang="en-US"/>
              <a:t>三级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通用内容页">
    <p:spTree>
      <p:nvGrpSpPr>
        <p:cNvPr id="1" name=""/>
        <p:cNvGrpSpPr/>
        <p:nvPr/>
      </p:nvGrpSpPr>
      <p:grpSpPr>
        <a:xfrm>
          <a:off x="0" y="0"/>
          <a:ext cx="0" cy="0"/>
          <a:chOff x="0" y="0"/>
          <a:chExt cx="0" cy="0"/>
        </a:xfrm>
      </p:grpSpPr>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2" name="矩形 1"/>
          <p:cNvSpPr/>
          <p:nvPr userDrawn="1"/>
        </p:nvSpPr>
        <p:spPr>
          <a:xfrm>
            <a:off x="0" y="6233160"/>
            <a:ext cx="12192000" cy="624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87829" y="6332209"/>
            <a:ext cx="1500742" cy="446262"/>
            <a:chOff x="2893999" y="2478437"/>
            <a:chExt cx="6404004" cy="1904297"/>
          </a:xfrm>
          <a:solidFill>
            <a:schemeClr val="bg1"/>
          </a:solidFill>
        </p:grpSpPr>
        <p:sp>
          <p:nvSpPr>
            <p:cNvPr id="5"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8" name="í$ḷîḋé"/>
            <p:cNvGrpSpPr/>
            <p:nvPr/>
          </p:nvGrpSpPr>
          <p:grpSpPr>
            <a:xfrm>
              <a:off x="2893999" y="2478437"/>
              <a:ext cx="1902164" cy="1904297"/>
              <a:chOff x="1344613" y="2017713"/>
              <a:chExt cx="2822575" cy="2825750"/>
            </a:xfrm>
            <a:grpFill/>
          </p:grpSpPr>
          <p:sp>
            <p:nvSpPr>
              <p:cNvPr id="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3" name="矩形 2"/>
          <p:cNvSpPr/>
          <p:nvPr userDrawn="1"/>
        </p:nvSpPr>
        <p:spPr>
          <a:xfrm>
            <a:off x="11998872" y="6233160"/>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userDrawn="1"/>
        </p:nvSpPr>
        <p:spPr>
          <a:xfrm>
            <a:off x="8389878" y="6399362"/>
            <a:ext cx="3647152" cy="369332"/>
          </a:xfrm>
          <a:prstGeom prst="rect">
            <a:avLst/>
          </a:prstGeom>
        </p:spPr>
        <p:txBody>
          <a:bodyPr wrap="none">
            <a:spAutoFit/>
          </a:bodyPr>
          <a:lstStyle/>
          <a:p>
            <a:r>
              <a:rPr lang="zh-CN" altLang="en-US">
                <a:solidFill>
                  <a:schemeClr val="bg1">
                    <a:lumMod val="95000"/>
                  </a:schemeClr>
                </a:solidFill>
              </a:rPr>
              <a:t>耐劳苦、尚俭朴、勤学业、爱国家</a:t>
            </a:r>
          </a:p>
        </p:txBody>
      </p:sp>
    </p:spTree>
    <p:extLst>
      <p:ext uri="{BB962C8B-B14F-4D97-AF65-F5344CB8AC3E}">
        <p14:creationId xmlns:p14="http://schemas.microsoft.com/office/powerpoint/2010/main" val="1992436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通用内容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8905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通用内容页">
    <p:spTree>
      <p:nvGrpSpPr>
        <p:cNvPr id="1" name=""/>
        <p:cNvGrpSpPr/>
        <p:nvPr/>
      </p:nvGrpSpPr>
      <p:grpSpPr>
        <a:xfrm>
          <a:off x="0" y="0"/>
          <a:ext cx="0" cy="0"/>
          <a:chOff x="0" y="0"/>
          <a:chExt cx="0" cy="0"/>
        </a:xfrm>
      </p:grpSpPr>
      <p:pic>
        <p:nvPicPr>
          <p:cNvPr id="27" name="图片 26"/>
          <p:cNvPicPr>
            <a:picLocks noChangeAspect="1"/>
          </p:cNvPicPr>
          <p:nvPr userDrawn="1"/>
        </p:nvPicPr>
        <p:blipFill rotWithShape="1">
          <a:blip r:embed="rId3">
            <a:alphaModFix amt="3000"/>
            <a:extLst>
              <a:ext uri="{BEBA8EAE-BF5A-486C-A8C5-ECC9F3942E4B}">
                <a14:imgProps xmlns:a14="http://schemas.microsoft.com/office/drawing/2010/main">
                  <a14:imgLayer r:embed="rId4">
                    <a14:imgEffect>
                      <a14:artisticPhotocopy detail="2"/>
                    </a14:imgEffect>
                    <a14:imgEffect>
                      <a14:backgroundRemoval t="9921" b="89947" l="9924" r="91777">
                        <a14:foregroundMark x1="66163" y1="77381" x2="70605" y2="79101"/>
                        <a14:foregroundMark x1="29584" y1="56878" x2="37618" y2="59524"/>
                        <a14:foregroundMark x1="91777" y1="64418" x2="86957" y2="74603"/>
                        <a14:foregroundMark x1="57940" y1="54233" x2="60019" y2="57540"/>
                        <a14:foregroundMark x1="58885" y1="51587" x2="58885" y2="58333"/>
                        <a14:foregroundMark x1="73346" y1="49074" x2="71834" y2="54233"/>
                        <a14:foregroundMark x1="71078" y1="50000" x2="67486" y2="52778"/>
                        <a14:foregroundMark x1="67202" y1="51587" x2="64461" y2="56878"/>
                        <a14:foregroundMark x1="74008" y1="43519" x2="73346" y2="51190"/>
                        <a14:foregroundMark x1="87996" y1="36772" x2="91115" y2="51720"/>
                        <a14:foregroundMark x1="91115" y1="51720" x2="91021" y2="56349"/>
                        <a14:foregroundMark x1="86673" y1="33201" x2="87807" y2="40344"/>
                        <a14:foregroundMark x1="87807" y1="40344" x2="87807" y2="40344"/>
                        <a14:foregroundMark x1="78639" y1="30026" x2="84783" y2="30159"/>
                        <a14:foregroundMark x1="78828" y1="29630" x2="73062" y2="34656"/>
                        <a14:foregroundMark x1="73062" y1="34656" x2="72023" y2="40476"/>
                        <a14:foregroundMark x1="84499" y1="30423" x2="87618" y2="34921"/>
                        <a14:foregroundMark x1="86200" y1="28968" x2="87902" y2="35714"/>
                        <a14:foregroundMark x1="87902" y1="35714" x2="87902" y2="35714"/>
                        <a14:foregroundMark x1="45085" y1="21561" x2="50567" y2="20767"/>
                        <a14:foregroundMark x1="50567" y1="20767" x2="53781" y2="26058"/>
                        <a14:foregroundMark x1="53781" y1="26058" x2="55198" y2="39021"/>
                        <a14:foregroundMark x1="46408" y1="22751" x2="42250" y2="26852"/>
                        <a14:foregroundMark x1="42250" y1="26852" x2="39509" y2="39021"/>
                        <a14:foregroundMark x1="46314" y1="20370" x2="42533" y2="25397"/>
                        <a14:foregroundMark x1="42533" y1="25397" x2="40170" y2="32275"/>
                        <a14:foregroundMark x1="40170" y1="32275" x2="39981" y2="39550"/>
                        <a14:foregroundMark x1="39981" y1="39550" x2="38941" y2="42989"/>
                        <a14:foregroundMark x1="39698" y1="42989" x2="36484" y2="52116"/>
                        <a14:foregroundMark x1="43195" y1="22619" x2="41115" y2="28307"/>
                        <a14:foregroundMark x1="52174" y1="21429" x2="54726" y2="27381"/>
                        <a14:foregroundMark x1="54726" y1="28175" x2="56994" y2="55291"/>
                        <a14:backgroundMark x1="24008" y1="25926" x2="5577" y2="37698"/>
                        <a14:backgroundMark x1="5577" y1="37698" x2="3308" y2="41270"/>
                        <a14:backgroundMark x1="32987" y1="50397" x2="32987" y2="45635"/>
                        <a14:backgroundMark x1="9452" y1="66931" x2="44991" y2="80423"/>
                        <a14:backgroundMark x1="71645" y1="82937" x2="90359" y2="86905"/>
                        <a14:backgroundMark x1="90359" y1="86905" x2="90643" y2="87037"/>
                        <a14:backgroundMark x1="19565" y1="41667" x2="19849" y2="69444"/>
                        <a14:backgroundMark x1="57845" y1="18651" x2="61153" y2="27513"/>
                        <a14:backgroundMark x1="61153" y1="27513" x2="62571" y2="41799"/>
                        <a14:backgroundMark x1="62571" y1="41799" x2="68336" y2="35714"/>
                        <a14:backgroundMark x1="68336" y1="35714" x2="72117" y2="20370"/>
                        <a14:backgroundMark x1="74669" y1="82143" x2="78639" y2="84656"/>
                      </a14:backgroundRemoval>
                    </a14:imgEffect>
                    <a14:imgEffect>
                      <a14:colorTemperature colorTemp="4700"/>
                    </a14:imgEffect>
                  </a14:imgLayer>
                </a14:imgProps>
              </a:ext>
              <a:ext uri="{28A0092B-C50C-407E-A947-70E740481C1C}">
                <a14:useLocalDpi xmlns:a14="http://schemas.microsoft.com/office/drawing/2010/main" val="0"/>
              </a:ext>
            </a:extLst>
          </a:blip>
          <a:srcRect l="23135" t="21157" r="3179" b="30687"/>
          <a:stretch>
            <a:fillRect/>
          </a:stretch>
        </p:blipFill>
        <p:spPr>
          <a:xfrm>
            <a:off x="455789" y="965200"/>
            <a:ext cx="11280422" cy="5267642"/>
          </a:xfrm>
          <a:prstGeom prst="rect">
            <a:avLst/>
          </a:prstGeom>
          <a:effectLst>
            <a:softEdge rad="317500"/>
          </a:effectLst>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2" name="矩形 1"/>
          <p:cNvSpPr/>
          <p:nvPr userDrawn="1"/>
        </p:nvSpPr>
        <p:spPr>
          <a:xfrm>
            <a:off x="0" y="6233160"/>
            <a:ext cx="12192000" cy="624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87829" y="6332209"/>
            <a:ext cx="1500742" cy="446262"/>
            <a:chOff x="2893999" y="2478437"/>
            <a:chExt cx="6404004" cy="1904297"/>
          </a:xfrm>
          <a:solidFill>
            <a:schemeClr val="bg1"/>
          </a:solidFill>
        </p:grpSpPr>
        <p:sp>
          <p:nvSpPr>
            <p:cNvPr id="5"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8" name="í$ḷîḋé"/>
            <p:cNvGrpSpPr/>
            <p:nvPr/>
          </p:nvGrpSpPr>
          <p:grpSpPr>
            <a:xfrm>
              <a:off x="2893999" y="2478437"/>
              <a:ext cx="1902164" cy="1904297"/>
              <a:chOff x="1344613" y="2017713"/>
              <a:chExt cx="2822575" cy="2825750"/>
            </a:xfrm>
            <a:grpFill/>
          </p:grpSpPr>
          <p:sp>
            <p:nvSpPr>
              <p:cNvPr id="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3" name="矩形 2"/>
          <p:cNvSpPr/>
          <p:nvPr userDrawn="1"/>
        </p:nvSpPr>
        <p:spPr>
          <a:xfrm>
            <a:off x="11998872" y="6233160"/>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userDrawn="1"/>
        </p:nvSpPr>
        <p:spPr>
          <a:xfrm>
            <a:off x="8389878" y="6399362"/>
            <a:ext cx="3647152" cy="369332"/>
          </a:xfrm>
          <a:prstGeom prst="rect">
            <a:avLst/>
          </a:prstGeom>
        </p:spPr>
        <p:txBody>
          <a:bodyPr wrap="none">
            <a:spAutoFit/>
          </a:bodyPr>
          <a:lstStyle/>
          <a:p>
            <a:r>
              <a:rPr lang="zh-CN" altLang="en-US">
                <a:solidFill>
                  <a:schemeClr val="bg1">
                    <a:lumMod val="95000"/>
                  </a:schemeClr>
                </a:solidFill>
              </a:rPr>
              <a:t>耐劳苦、尚俭朴、勤学业、爱国家</a:t>
            </a:r>
          </a:p>
        </p:txBody>
      </p:sp>
      <p:sp>
        <p:nvSpPr>
          <p:cNvPr id="32" name="矩形 31"/>
          <p:cNvSpPr/>
          <p:nvPr userDrawn="1"/>
        </p:nvSpPr>
        <p:spPr>
          <a:xfrm>
            <a:off x="340463" y="327378"/>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占位符 25"/>
          <p:cNvSpPr>
            <a:spLocks noGrp="1"/>
          </p:cNvSpPr>
          <p:nvPr>
            <p:ph type="body" sz="quarter" idx="13" hasCustomPrompt="1"/>
          </p:nvPr>
        </p:nvSpPr>
        <p:spPr>
          <a:xfrm>
            <a:off x="536819" y="327061"/>
            <a:ext cx="7516813" cy="625475"/>
          </a:xfrm>
        </p:spPr>
        <p:txBody>
          <a:bodyPr anchor="ctr">
            <a:noAutofit/>
          </a:bodyPr>
          <a:lstStyle>
            <a:lvl1pPr marL="0" indent="0">
              <a:lnSpc>
                <a:spcPct val="100000"/>
              </a:lnSpc>
              <a:spcBef>
                <a:spcPts val="0"/>
              </a:spcBef>
              <a:buNone/>
              <a:defRPr sz="3600" b="1">
                <a:solidFill>
                  <a:schemeClr val="accent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defRPr>
            </a:lvl1pPr>
          </a:lstStyle>
          <a:p>
            <a:pPr lvl="0"/>
            <a:r>
              <a:rPr lang="zh-CN" altLang="en-US"/>
              <a:t>单击此处插入标题</a:t>
            </a:r>
          </a:p>
        </p:txBody>
      </p:sp>
    </p:spTree>
    <p:extLst>
      <p:ext uri="{BB962C8B-B14F-4D97-AF65-F5344CB8AC3E}">
        <p14:creationId xmlns:p14="http://schemas.microsoft.com/office/powerpoint/2010/main" val="4366162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EC9A9-EE48-28A7-AF97-ACF65F793A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N"/>
          </a:p>
        </p:txBody>
      </p:sp>
      <p:sp>
        <p:nvSpPr>
          <p:cNvPr id="3" name="Subtitle 2">
            <a:extLst>
              <a:ext uri="{FF2B5EF4-FFF2-40B4-BE49-F238E27FC236}">
                <a16:creationId xmlns:a16="http://schemas.microsoft.com/office/drawing/2014/main" id="{3582FB2C-3241-E9A3-E455-1C3DE33A3B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4" name="Date Placeholder 3">
            <a:extLst>
              <a:ext uri="{FF2B5EF4-FFF2-40B4-BE49-F238E27FC236}">
                <a16:creationId xmlns:a16="http://schemas.microsoft.com/office/drawing/2014/main" id="{972C3373-EEFF-F557-7547-84FD72E78D92}"/>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5" name="Footer Placeholder 4">
            <a:extLst>
              <a:ext uri="{FF2B5EF4-FFF2-40B4-BE49-F238E27FC236}">
                <a16:creationId xmlns:a16="http://schemas.microsoft.com/office/drawing/2014/main" id="{1DA5992E-6CEB-B26C-DD14-D403B37D96BE}"/>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0A4F189F-C2DA-2028-52F2-558B8D68C78D}"/>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11784807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4A5FE-923F-E147-C487-452B84C34403}"/>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DF161F1D-AF63-6BB5-1A18-97DE3007B6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45B827CC-17E1-D32B-11E3-A9CEA5A8614C}"/>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5" name="Footer Placeholder 4">
            <a:extLst>
              <a:ext uri="{FF2B5EF4-FFF2-40B4-BE49-F238E27FC236}">
                <a16:creationId xmlns:a16="http://schemas.microsoft.com/office/drawing/2014/main" id="{9668FFC6-EA20-CB52-436A-E375641DCA94}"/>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1B2C0DDC-4835-C1B8-CA60-3A586F985279}"/>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35758113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75150-D49E-EDAE-B696-4A364CDB23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N"/>
          </a:p>
        </p:txBody>
      </p:sp>
      <p:sp>
        <p:nvSpPr>
          <p:cNvPr id="3" name="Text Placeholder 2">
            <a:extLst>
              <a:ext uri="{FF2B5EF4-FFF2-40B4-BE49-F238E27FC236}">
                <a16:creationId xmlns:a16="http://schemas.microsoft.com/office/drawing/2014/main" id="{B90834FE-5D79-88CB-752A-41AC5A901F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0D7A92-B778-46D7-0407-9BF948341AE6}"/>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5" name="Footer Placeholder 4">
            <a:extLst>
              <a:ext uri="{FF2B5EF4-FFF2-40B4-BE49-F238E27FC236}">
                <a16:creationId xmlns:a16="http://schemas.microsoft.com/office/drawing/2014/main" id="{DAD7F1CD-F4F2-4668-463E-1B12E2322F71}"/>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F6F10799-F073-3DD5-0E7B-1064830EBA75}"/>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8900481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CD35E-056D-A12F-8135-D70EA53CDA69}"/>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ABC328BC-FDA2-C231-D205-E69C5ADC4D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Content Placeholder 3">
            <a:extLst>
              <a:ext uri="{FF2B5EF4-FFF2-40B4-BE49-F238E27FC236}">
                <a16:creationId xmlns:a16="http://schemas.microsoft.com/office/drawing/2014/main" id="{C93509B6-DB22-879E-8750-558D3DA49D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Date Placeholder 4">
            <a:extLst>
              <a:ext uri="{FF2B5EF4-FFF2-40B4-BE49-F238E27FC236}">
                <a16:creationId xmlns:a16="http://schemas.microsoft.com/office/drawing/2014/main" id="{685567F5-CEA5-0ED1-B13D-9C4D5ABEDE02}"/>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6" name="Footer Placeholder 5">
            <a:extLst>
              <a:ext uri="{FF2B5EF4-FFF2-40B4-BE49-F238E27FC236}">
                <a16:creationId xmlns:a16="http://schemas.microsoft.com/office/drawing/2014/main" id="{412FE13F-EBB6-2AEB-A360-66BAC7942D52}"/>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1D090F40-DE7C-2935-F983-A86648B84A2E}"/>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21664610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050FC-C35A-479C-8A76-300982404325}"/>
              </a:ext>
            </a:extLst>
          </p:cNvPr>
          <p:cNvSpPr>
            <a:spLocks noGrp="1"/>
          </p:cNvSpPr>
          <p:nvPr>
            <p:ph type="title"/>
          </p:nvPr>
        </p:nvSpPr>
        <p:spPr>
          <a:xfrm>
            <a:off x="839788" y="365125"/>
            <a:ext cx="10515600" cy="1325563"/>
          </a:xfrm>
        </p:spPr>
        <p:txBody>
          <a:bodyPr/>
          <a:lstStyle/>
          <a:p>
            <a:r>
              <a:rPr lang="en-US"/>
              <a:t>Click to edit Master title style</a:t>
            </a:r>
            <a:endParaRPr lang="en-CN"/>
          </a:p>
        </p:txBody>
      </p:sp>
      <p:sp>
        <p:nvSpPr>
          <p:cNvPr id="3" name="Text Placeholder 2">
            <a:extLst>
              <a:ext uri="{FF2B5EF4-FFF2-40B4-BE49-F238E27FC236}">
                <a16:creationId xmlns:a16="http://schemas.microsoft.com/office/drawing/2014/main" id="{DFD5253F-59B8-B140-D908-333AAA1FCF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A000E25-B6CC-A11F-DD1F-DDF0B5B970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Text Placeholder 4">
            <a:extLst>
              <a:ext uri="{FF2B5EF4-FFF2-40B4-BE49-F238E27FC236}">
                <a16:creationId xmlns:a16="http://schemas.microsoft.com/office/drawing/2014/main" id="{E2CFFECA-3DF5-4742-9383-EC6B977CEF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0A947B-331B-7037-C143-6621675B766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7" name="Date Placeholder 6">
            <a:extLst>
              <a:ext uri="{FF2B5EF4-FFF2-40B4-BE49-F238E27FC236}">
                <a16:creationId xmlns:a16="http://schemas.microsoft.com/office/drawing/2014/main" id="{BBA975E9-60BC-93AC-3A2E-F46AB72D61F8}"/>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8" name="Footer Placeholder 7">
            <a:extLst>
              <a:ext uri="{FF2B5EF4-FFF2-40B4-BE49-F238E27FC236}">
                <a16:creationId xmlns:a16="http://schemas.microsoft.com/office/drawing/2014/main" id="{22ED438C-BD92-EC1A-654D-B07D8DF103A5}"/>
              </a:ext>
            </a:extLst>
          </p:cNvPr>
          <p:cNvSpPr>
            <a:spLocks noGrp="1"/>
          </p:cNvSpPr>
          <p:nvPr>
            <p:ph type="ftr" sz="quarter" idx="11"/>
          </p:nvPr>
        </p:nvSpPr>
        <p:spPr/>
        <p:txBody>
          <a:bodyPr/>
          <a:lstStyle/>
          <a:p>
            <a:endParaRPr lang="en-CN"/>
          </a:p>
        </p:txBody>
      </p:sp>
      <p:sp>
        <p:nvSpPr>
          <p:cNvPr id="9" name="Slide Number Placeholder 8">
            <a:extLst>
              <a:ext uri="{FF2B5EF4-FFF2-40B4-BE49-F238E27FC236}">
                <a16:creationId xmlns:a16="http://schemas.microsoft.com/office/drawing/2014/main" id="{1154CDEA-C0A8-F1D9-42E3-02052B2E6B61}"/>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14939630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3659B-2E0F-F665-FE99-8A3503597062}"/>
              </a:ext>
            </a:extLst>
          </p:cNvPr>
          <p:cNvSpPr>
            <a:spLocks noGrp="1"/>
          </p:cNvSpPr>
          <p:nvPr>
            <p:ph type="title"/>
          </p:nvPr>
        </p:nvSpPr>
        <p:spPr/>
        <p:txBody>
          <a:bodyPr/>
          <a:lstStyle/>
          <a:p>
            <a:r>
              <a:rPr lang="en-US"/>
              <a:t>Click to edit Master title style</a:t>
            </a:r>
            <a:endParaRPr lang="en-CN"/>
          </a:p>
        </p:txBody>
      </p:sp>
      <p:sp>
        <p:nvSpPr>
          <p:cNvPr id="3" name="Date Placeholder 2">
            <a:extLst>
              <a:ext uri="{FF2B5EF4-FFF2-40B4-BE49-F238E27FC236}">
                <a16:creationId xmlns:a16="http://schemas.microsoft.com/office/drawing/2014/main" id="{95F60681-AEDB-0120-FFF8-83A74682E435}"/>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4" name="Footer Placeholder 3">
            <a:extLst>
              <a:ext uri="{FF2B5EF4-FFF2-40B4-BE49-F238E27FC236}">
                <a16:creationId xmlns:a16="http://schemas.microsoft.com/office/drawing/2014/main" id="{D577B700-DF4B-5593-EA72-5604EFE6626C}"/>
              </a:ext>
            </a:extLst>
          </p:cNvPr>
          <p:cNvSpPr>
            <a:spLocks noGrp="1"/>
          </p:cNvSpPr>
          <p:nvPr>
            <p:ph type="ftr" sz="quarter" idx="11"/>
          </p:nvPr>
        </p:nvSpPr>
        <p:spPr/>
        <p:txBody>
          <a:bodyPr/>
          <a:lstStyle/>
          <a:p>
            <a:endParaRPr lang="en-CN"/>
          </a:p>
        </p:txBody>
      </p:sp>
      <p:sp>
        <p:nvSpPr>
          <p:cNvPr id="5" name="Slide Number Placeholder 4">
            <a:extLst>
              <a:ext uri="{FF2B5EF4-FFF2-40B4-BE49-F238E27FC236}">
                <a16:creationId xmlns:a16="http://schemas.microsoft.com/office/drawing/2014/main" id="{C5F34C49-5204-7575-4EF9-D3E51035F8EE}"/>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904782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校地标封底01">
    <p:spTree>
      <p:nvGrpSpPr>
        <p:cNvPr id="1" name=""/>
        <p:cNvGrpSpPr/>
        <p:nvPr/>
      </p:nvGrpSpPr>
      <p:grpSpPr>
        <a:xfrm>
          <a:off x="0" y="0"/>
          <a:ext cx="0" cy="0"/>
          <a:chOff x="0" y="0"/>
          <a:chExt cx="0" cy="0"/>
        </a:xfrm>
      </p:grpSpPr>
      <p:pic>
        <p:nvPicPr>
          <p:cNvPr id="41" name="图片 40" descr="湖边的建筑&#10;&#10;描述已自动生成"/>
          <p:cNvPicPr>
            <a:picLocks noChangeAspect="1"/>
          </p:cNvPicPr>
          <p:nvPr userDrawn="1"/>
        </p:nvPicPr>
        <p:blipFill rotWithShape="1">
          <a:blip r:embed="rId3" cstate="print">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t="17290" b="2188"/>
          <a:stretch>
            <a:fillRect/>
          </a:stretch>
        </p:blipFill>
        <p:spPr>
          <a:xfrm>
            <a:off x="965" y="543"/>
            <a:ext cx="12191035" cy="6857457"/>
          </a:xfrm>
          <a:custGeom>
            <a:avLst/>
            <a:gdLst>
              <a:gd name="connsiteX0" fmla="*/ 0 w 12191035"/>
              <a:gd name="connsiteY0" fmla="*/ 0 h 6857457"/>
              <a:gd name="connsiteX1" fmla="*/ 12191035 w 12191035"/>
              <a:gd name="connsiteY1" fmla="*/ 0 h 6857457"/>
              <a:gd name="connsiteX2" fmla="*/ 12191035 w 12191035"/>
              <a:gd name="connsiteY2" fmla="*/ 6857457 h 6857457"/>
              <a:gd name="connsiteX3" fmla="*/ 0 w 12191035"/>
              <a:gd name="connsiteY3" fmla="*/ 6857457 h 6857457"/>
              <a:gd name="connsiteX4" fmla="*/ 0 w 12191035"/>
              <a:gd name="connsiteY4" fmla="*/ 6841109 h 6857457"/>
              <a:gd name="connsiteX5" fmla="*/ 12189127 w 12191035"/>
              <a:gd name="connsiteY5" fmla="*/ 6841109 h 6857457"/>
              <a:gd name="connsiteX6" fmla="*/ 12189127 w 12191035"/>
              <a:gd name="connsiteY6" fmla="*/ 3606256 h 6857457"/>
              <a:gd name="connsiteX7" fmla="*/ 0 w 12191035"/>
              <a:gd name="connsiteY7" fmla="*/ 3606256 h 6857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035" h="6857457">
                <a:moveTo>
                  <a:pt x="0" y="0"/>
                </a:moveTo>
                <a:lnTo>
                  <a:pt x="12191035" y="0"/>
                </a:lnTo>
                <a:lnTo>
                  <a:pt x="12191035" y="6857457"/>
                </a:lnTo>
                <a:lnTo>
                  <a:pt x="0" y="6857457"/>
                </a:lnTo>
                <a:lnTo>
                  <a:pt x="0" y="6841109"/>
                </a:lnTo>
                <a:lnTo>
                  <a:pt x="12189127" y="6841109"/>
                </a:lnTo>
                <a:lnTo>
                  <a:pt x="12189127" y="3606256"/>
                </a:lnTo>
                <a:lnTo>
                  <a:pt x="0" y="3606256"/>
                </a:lnTo>
                <a:close/>
              </a:path>
            </a:pathLst>
          </a:custGeom>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14" name="矩形 13"/>
          <p:cNvSpPr/>
          <p:nvPr userDrawn="1"/>
        </p:nvSpPr>
        <p:spPr>
          <a:xfrm>
            <a:off x="0" y="-9257"/>
            <a:ext cx="12192000" cy="3618841"/>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userDrawn="1"/>
        </p:nvSpPr>
        <p:spPr>
          <a:xfrm>
            <a:off x="0" y="3571758"/>
            <a:ext cx="12192000" cy="3281342"/>
          </a:xfrm>
          <a:prstGeom prst="rect">
            <a:avLst/>
          </a:pr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0" name="图片 39" descr="湖边的建筑&#10;&#10;描述已自动生成"/>
          <p:cNvPicPr>
            <a:picLocks noChangeAspect="1"/>
          </p:cNvPicPr>
          <p:nvPr userDrawn="1"/>
        </p:nvPicPr>
        <p:blipFill rotWithShape="1">
          <a:blip r:embed="rId5" cstate="print">
            <a:alphaModFix amt="20000"/>
            <a:extLst>
              <a:ext uri="{BEBA8EAE-BF5A-486C-A8C5-ECC9F3942E4B}">
                <a14:imgProps xmlns:a14="http://schemas.microsoft.com/office/drawing/2010/main">
                  <a14:imgLayer r:embed="rId6">
                    <a14:imgEffect>
                      <a14:colorTemperature colorTemp="4700"/>
                    </a14:imgEffect>
                  </a14:imgLayer>
                </a14:imgProps>
              </a:ext>
              <a:ext uri="{28A0092B-C50C-407E-A947-70E740481C1C}">
                <a14:useLocalDpi xmlns:a14="http://schemas.microsoft.com/office/drawing/2010/main" val="0"/>
              </a:ext>
            </a:extLst>
          </a:blip>
          <a:srcRect t="17290" b="2188"/>
          <a:stretch>
            <a:fillRect/>
          </a:stretch>
        </p:blipFill>
        <p:spPr>
          <a:xfrm>
            <a:off x="-2391" y="-120165"/>
            <a:ext cx="12191035" cy="6978165"/>
          </a:xfrm>
          <a:custGeom>
            <a:avLst/>
            <a:gdLst>
              <a:gd name="connsiteX0" fmla="*/ 0 w 12191035"/>
              <a:gd name="connsiteY0" fmla="*/ 3616883 h 6857457"/>
              <a:gd name="connsiteX1" fmla="*/ 12191035 w 12191035"/>
              <a:gd name="connsiteY1" fmla="*/ 3616883 h 6857457"/>
              <a:gd name="connsiteX2" fmla="*/ 12191035 w 12191035"/>
              <a:gd name="connsiteY2" fmla="*/ 6857457 h 6857457"/>
              <a:gd name="connsiteX3" fmla="*/ 0 w 12191035"/>
              <a:gd name="connsiteY3" fmla="*/ 6857457 h 6857457"/>
              <a:gd name="connsiteX4" fmla="*/ 0 w 12191035"/>
              <a:gd name="connsiteY4" fmla="*/ 0 h 6857457"/>
              <a:gd name="connsiteX5" fmla="*/ 12191035 w 12191035"/>
              <a:gd name="connsiteY5" fmla="*/ 0 h 6857457"/>
              <a:gd name="connsiteX6" fmla="*/ 12191035 w 12191035"/>
              <a:gd name="connsiteY6" fmla="*/ 5721 h 6857457"/>
              <a:gd name="connsiteX7" fmla="*/ 0 w 12191035"/>
              <a:gd name="connsiteY7" fmla="*/ 5721 h 6857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035" h="6857457">
                <a:moveTo>
                  <a:pt x="0" y="3616883"/>
                </a:moveTo>
                <a:lnTo>
                  <a:pt x="12191035" y="3616883"/>
                </a:lnTo>
                <a:lnTo>
                  <a:pt x="12191035" y="6857457"/>
                </a:lnTo>
                <a:lnTo>
                  <a:pt x="0" y="6857457"/>
                </a:lnTo>
                <a:close/>
                <a:moveTo>
                  <a:pt x="0" y="0"/>
                </a:moveTo>
                <a:lnTo>
                  <a:pt x="12191035" y="0"/>
                </a:lnTo>
                <a:lnTo>
                  <a:pt x="12191035" y="5721"/>
                </a:lnTo>
                <a:lnTo>
                  <a:pt x="0" y="5721"/>
                </a:lnTo>
                <a:close/>
              </a:path>
            </a:pathLst>
          </a:custGeom>
        </p:spPr>
      </p:pic>
      <p:sp>
        <p:nvSpPr>
          <p:cNvPr id="4" name="矩形 3"/>
          <p:cNvSpPr/>
          <p:nvPr userDrawn="1"/>
        </p:nvSpPr>
        <p:spPr>
          <a:xfrm>
            <a:off x="4709160" y="1961218"/>
            <a:ext cx="7485231" cy="3281342"/>
          </a:xfrm>
          <a:prstGeom prst="rect">
            <a:avLst/>
          </a:prstGeom>
          <a:solidFill>
            <a:schemeClr val="bg1">
              <a:alpha val="68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文本占位符 10"/>
          <p:cNvSpPr>
            <a:spLocks noGrp="1"/>
          </p:cNvSpPr>
          <p:nvPr>
            <p:ph type="body" sz="quarter" idx="13" hasCustomPrompt="1"/>
          </p:nvPr>
        </p:nvSpPr>
        <p:spPr>
          <a:xfrm>
            <a:off x="4998720" y="1985446"/>
            <a:ext cx="4884420" cy="1018572"/>
          </a:xfrm>
        </p:spPr>
        <p:txBody>
          <a:bodyPr anchor="ctr">
            <a:normAutofit/>
          </a:bodyPr>
          <a:lstStyle>
            <a:lvl1pPr marL="0" indent="0" algn="l">
              <a:lnSpc>
                <a:spcPct val="120000"/>
              </a:lnSpc>
              <a:spcBef>
                <a:spcPts val="0"/>
              </a:spcBef>
              <a:buNone/>
              <a:defRPr sz="6000" b="1">
                <a:solidFill>
                  <a:schemeClr val="tx1"/>
                </a:solidFill>
                <a:latin typeface="+mn-lt"/>
                <a:ea typeface="微软雅黑" panose="020B0503020204020204" pitchFamily="34" charset="-122"/>
              </a:defRPr>
            </a:lvl1pPr>
          </a:lstStyle>
          <a:p>
            <a:pPr lvl="0"/>
            <a:r>
              <a:rPr lang="en-US" altLang="zh-CN"/>
              <a:t>Thanks.</a:t>
            </a:r>
            <a:endParaRPr lang="zh-CN" altLang="en-US"/>
          </a:p>
        </p:txBody>
      </p:sp>
      <p:cxnSp>
        <p:nvCxnSpPr>
          <p:cNvPr id="7" name="直接连接符 6"/>
          <p:cNvCxnSpPr/>
          <p:nvPr userDrawn="1"/>
        </p:nvCxnSpPr>
        <p:spPr>
          <a:xfrm>
            <a:off x="5188009" y="2987040"/>
            <a:ext cx="2904431"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6" name="文本占位符 25"/>
          <p:cNvSpPr>
            <a:spLocks noGrp="1"/>
          </p:cNvSpPr>
          <p:nvPr>
            <p:ph type="body" sz="quarter" idx="14" hasCustomPrompt="1"/>
          </p:nvPr>
        </p:nvSpPr>
        <p:spPr>
          <a:xfrm>
            <a:off x="4998720" y="3013444"/>
            <a:ext cx="6780383" cy="845392"/>
          </a:xfrm>
        </p:spPr>
        <p:txBody>
          <a:bodyPr>
            <a:noAutofit/>
          </a:bodyPr>
          <a:lstStyle>
            <a:lvl1pPr marL="0" indent="0" algn="l">
              <a:lnSpc>
                <a:spcPct val="100000"/>
              </a:lnSpc>
              <a:spcBef>
                <a:spcPts val="0"/>
              </a:spcBef>
              <a:buNone/>
              <a:defRPr sz="5400" b="1">
                <a:solidFill>
                  <a:schemeClr val="tx1"/>
                </a:solidFill>
                <a:effectLst/>
                <a:latin typeface="微软雅黑" panose="020B0503020204020204" pitchFamily="34" charset="-122"/>
                <a:ea typeface="微软雅黑" panose="020B0503020204020204" pitchFamily="34" charset="-122"/>
              </a:defRPr>
            </a:lvl1pPr>
          </a:lstStyle>
          <a:p>
            <a:pPr lvl="0"/>
            <a:r>
              <a:rPr lang="zh-CN" altLang="en-US"/>
              <a:t>单击此处插入文字</a:t>
            </a:r>
          </a:p>
        </p:txBody>
      </p:sp>
      <p:grpSp>
        <p:nvGrpSpPr>
          <p:cNvPr id="15"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6148825" y="4352081"/>
            <a:ext cx="2540933" cy="755573"/>
            <a:chOff x="2893999" y="2478437"/>
            <a:chExt cx="6404004" cy="1904297"/>
          </a:xfrm>
          <a:solidFill>
            <a:schemeClr val="accent1"/>
          </a:solidFill>
        </p:grpSpPr>
        <p:sp>
          <p:nvSpPr>
            <p:cNvPr id="16"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18" name="í$ḷîḋé"/>
            <p:cNvGrpSpPr/>
            <p:nvPr/>
          </p:nvGrpSpPr>
          <p:grpSpPr>
            <a:xfrm>
              <a:off x="2893999" y="2478437"/>
              <a:ext cx="1902164" cy="1904297"/>
              <a:chOff x="1344613" y="2017713"/>
              <a:chExt cx="2822575" cy="2825750"/>
            </a:xfrm>
            <a:grpFill/>
          </p:grpSpPr>
          <p:sp>
            <p:nvSpPr>
              <p:cNvPr id="1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cxnSp>
        <p:nvCxnSpPr>
          <p:cNvPr id="45" name="直接连接符 44"/>
          <p:cNvCxnSpPr/>
          <p:nvPr userDrawn="1"/>
        </p:nvCxnSpPr>
        <p:spPr>
          <a:xfrm>
            <a:off x="8845956" y="4448438"/>
            <a:ext cx="0" cy="618865"/>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8" name="图片 67" descr="图片包含 户外, 游戏机, 黑色, 标志&#10;&#10;描述已自动生成"/>
          <p:cNvPicPr>
            <a:picLocks noChangeAspect="1"/>
          </p:cNvPicPr>
          <p:nvPr userDrawn="1"/>
        </p:nvPicPr>
        <p:blipFill>
          <a:blip r:embed="rId7">
            <a:extLst>
              <a:ext uri="{28A0092B-C50C-407E-A947-70E740481C1C}">
                <a14:useLocalDpi xmlns:a14="http://schemas.microsoft.com/office/drawing/2010/main" val="0"/>
              </a:ext>
            </a:extLst>
          </a:blip>
          <a:srcRect l="23659" b="34354"/>
          <a:stretch>
            <a:fillRect/>
          </a:stretch>
        </p:blipFill>
        <p:spPr>
          <a:xfrm>
            <a:off x="-26024" y="5212429"/>
            <a:ext cx="2041195" cy="1677030"/>
          </a:xfrm>
          <a:custGeom>
            <a:avLst/>
            <a:gdLst>
              <a:gd name="connsiteX0" fmla="*/ 0 w 2610972"/>
              <a:gd name="connsiteY0" fmla="*/ 0 h 2145155"/>
              <a:gd name="connsiteX1" fmla="*/ 2610972 w 2610972"/>
              <a:gd name="connsiteY1" fmla="*/ 0 h 2145155"/>
              <a:gd name="connsiteX2" fmla="*/ 2610972 w 2610972"/>
              <a:gd name="connsiteY2" fmla="*/ 2145155 h 2145155"/>
              <a:gd name="connsiteX3" fmla="*/ 0 w 2610972"/>
              <a:gd name="connsiteY3" fmla="*/ 2145155 h 2145155"/>
            </a:gdLst>
            <a:ahLst/>
            <a:cxnLst>
              <a:cxn ang="0">
                <a:pos x="connsiteX0" y="connsiteY0"/>
              </a:cxn>
              <a:cxn ang="0">
                <a:pos x="connsiteX1" y="connsiteY1"/>
              </a:cxn>
              <a:cxn ang="0">
                <a:pos x="connsiteX2" y="connsiteY2"/>
              </a:cxn>
              <a:cxn ang="0">
                <a:pos x="connsiteX3" y="connsiteY3"/>
              </a:cxn>
            </a:cxnLst>
            <a:rect l="l" t="t" r="r" b="b"/>
            <a:pathLst>
              <a:path w="2610972" h="2145155">
                <a:moveTo>
                  <a:pt x="0" y="0"/>
                </a:moveTo>
                <a:lnTo>
                  <a:pt x="2610972" y="0"/>
                </a:lnTo>
                <a:lnTo>
                  <a:pt x="2610972" y="2145155"/>
                </a:lnTo>
                <a:lnTo>
                  <a:pt x="0" y="2145155"/>
                </a:lnTo>
                <a:close/>
              </a:path>
            </a:pathLst>
          </a:custGeom>
        </p:spPr>
      </p:pic>
      <p:sp>
        <p:nvSpPr>
          <p:cNvPr id="35" name="文本占位符 25"/>
          <p:cNvSpPr>
            <a:spLocks noGrp="1"/>
          </p:cNvSpPr>
          <p:nvPr>
            <p:ph type="body" sz="quarter" idx="15" hasCustomPrompt="1"/>
          </p:nvPr>
        </p:nvSpPr>
        <p:spPr>
          <a:xfrm>
            <a:off x="8879397" y="4336087"/>
            <a:ext cx="3119608" cy="443733"/>
          </a:xfrm>
        </p:spPr>
        <p:txBody>
          <a:bodyPr anchor="ctr">
            <a:noAutofit/>
          </a:bodyPr>
          <a:lstStyle>
            <a:lvl1pPr marL="0" indent="0" algn="l">
              <a:lnSpc>
                <a:spcPct val="100000"/>
              </a:lnSpc>
              <a:buNone/>
              <a:defRPr sz="2000" b="1">
                <a:solidFill>
                  <a:schemeClr val="tx1"/>
                </a:solidFill>
                <a:effectLst>
                  <a:outerShdw blurRad="38100" dist="38100" dir="2700000" algn="tl">
                    <a:srgbClr val="000000">
                      <a:alpha val="43137"/>
                    </a:srgbClr>
                  </a:outerShdw>
                </a:effectLst>
                <a:latin typeface="+mn-ea"/>
                <a:ea typeface="+mn-ea"/>
              </a:defRPr>
            </a:lvl1pPr>
          </a:lstStyle>
          <a:p>
            <a:pPr lvl="0"/>
            <a:r>
              <a:rPr lang="zh-CN" altLang="en-US"/>
              <a:t>答辩人</a:t>
            </a:r>
          </a:p>
        </p:txBody>
      </p:sp>
      <p:sp>
        <p:nvSpPr>
          <p:cNvPr id="36" name="文本占位符 25"/>
          <p:cNvSpPr>
            <a:spLocks noGrp="1"/>
          </p:cNvSpPr>
          <p:nvPr>
            <p:ph type="body" sz="quarter" idx="16" hasCustomPrompt="1"/>
          </p:nvPr>
        </p:nvSpPr>
        <p:spPr>
          <a:xfrm>
            <a:off x="8876041" y="4771491"/>
            <a:ext cx="3119607" cy="448633"/>
          </a:xfrm>
        </p:spPr>
        <p:txBody>
          <a:bodyPr anchor="ctr">
            <a:noAutofit/>
          </a:bodyPr>
          <a:lstStyle>
            <a:lvl1pPr marL="0" indent="0" algn="l">
              <a:lnSpc>
                <a:spcPct val="100000"/>
              </a:lnSpc>
              <a:buNone/>
              <a:defRPr sz="2000" b="1">
                <a:solidFill>
                  <a:schemeClr val="tx1"/>
                </a:solidFill>
                <a:effectLst/>
              </a:defRPr>
            </a:lvl1pPr>
          </a:lstStyle>
          <a:p>
            <a:pPr lvl="0"/>
            <a:r>
              <a:rPr lang="en-US" altLang="zh-CN"/>
              <a:t>202X-XX-XX</a:t>
            </a:r>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C13792-2623-8A67-4D8C-D10201CA3754}"/>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3" name="Footer Placeholder 2">
            <a:extLst>
              <a:ext uri="{FF2B5EF4-FFF2-40B4-BE49-F238E27FC236}">
                <a16:creationId xmlns:a16="http://schemas.microsoft.com/office/drawing/2014/main" id="{65054FDB-59E9-7A17-1189-B5BA75D57FE6}"/>
              </a:ext>
            </a:extLst>
          </p:cNvPr>
          <p:cNvSpPr>
            <a:spLocks noGrp="1"/>
          </p:cNvSpPr>
          <p:nvPr>
            <p:ph type="ftr" sz="quarter" idx="11"/>
          </p:nvPr>
        </p:nvSpPr>
        <p:spPr/>
        <p:txBody>
          <a:bodyPr/>
          <a:lstStyle/>
          <a:p>
            <a:endParaRPr lang="en-CN"/>
          </a:p>
        </p:txBody>
      </p:sp>
      <p:sp>
        <p:nvSpPr>
          <p:cNvPr id="4" name="Slide Number Placeholder 3">
            <a:extLst>
              <a:ext uri="{FF2B5EF4-FFF2-40B4-BE49-F238E27FC236}">
                <a16:creationId xmlns:a16="http://schemas.microsoft.com/office/drawing/2014/main" id="{A2F0FE6B-B540-F793-7709-B4F445E39153}"/>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292963980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7036D-E0A5-45B9-BE7A-63DD2FE72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Content Placeholder 2">
            <a:extLst>
              <a:ext uri="{FF2B5EF4-FFF2-40B4-BE49-F238E27FC236}">
                <a16:creationId xmlns:a16="http://schemas.microsoft.com/office/drawing/2014/main" id="{B620AA7A-3A67-2994-1061-C0B792C1B76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Text Placeholder 3">
            <a:extLst>
              <a:ext uri="{FF2B5EF4-FFF2-40B4-BE49-F238E27FC236}">
                <a16:creationId xmlns:a16="http://schemas.microsoft.com/office/drawing/2014/main" id="{46BB9540-3D5F-0F53-5021-A6632ED461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BB46C3-6F6D-B701-88D3-73B1B474D441}"/>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6" name="Footer Placeholder 5">
            <a:extLst>
              <a:ext uri="{FF2B5EF4-FFF2-40B4-BE49-F238E27FC236}">
                <a16:creationId xmlns:a16="http://schemas.microsoft.com/office/drawing/2014/main" id="{85A71248-CA8D-4131-F4D5-808ADAF0C0C7}"/>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0A739E1C-0E1E-5D9E-602C-0F811053DD63}"/>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18604297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1B2CB-61A2-5E15-EDAE-A1DC72A532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Picture Placeholder 2">
            <a:extLst>
              <a:ext uri="{FF2B5EF4-FFF2-40B4-BE49-F238E27FC236}">
                <a16:creationId xmlns:a16="http://schemas.microsoft.com/office/drawing/2014/main" id="{5A90E5DF-5931-5B1A-DFB7-0110AE8424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N"/>
          </a:p>
        </p:txBody>
      </p:sp>
      <p:sp>
        <p:nvSpPr>
          <p:cNvPr id="4" name="Text Placeholder 3">
            <a:extLst>
              <a:ext uri="{FF2B5EF4-FFF2-40B4-BE49-F238E27FC236}">
                <a16:creationId xmlns:a16="http://schemas.microsoft.com/office/drawing/2014/main" id="{0866758A-278E-29D0-5D83-0D34307EA7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58F365-6223-A881-D683-A73CA4180A35}"/>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6" name="Footer Placeholder 5">
            <a:extLst>
              <a:ext uri="{FF2B5EF4-FFF2-40B4-BE49-F238E27FC236}">
                <a16:creationId xmlns:a16="http://schemas.microsoft.com/office/drawing/2014/main" id="{83105336-3EB6-C586-96E0-B86537C99AB6}"/>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6DC10ADB-BE51-1854-CAA0-D8CD3A6C9494}"/>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32049820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8FFF9-47F6-2F13-DEAE-FCE7925D1AB4}"/>
              </a:ext>
            </a:extLst>
          </p:cNvPr>
          <p:cNvSpPr>
            <a:spLocks noGrp="1"/>
          </p:cNvSpPr>
          <p:nvPr>
            <p:ph type="title"/>
          </p:nvPr>
        </p:nvSpPr>
        <p:spPr/>
        <p:txBody>
          <a:bodyPr/>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4CBC4C79-C32D-AC64-24AB-D69C829D23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F79DC2A8-73DB-8BCE-F2D5-4F7728113B40}"/>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5" name="Footer Placeholder 4">
            <a:extLst>
              <a:ext uri="{FF2B5EF4-FFF2-40B4-BE49-F238E27FC236}">
                <a16:creationId xmlns:a16="http://schemas.microsoft.com/office/drawing/2014/main" id="{AFD00295-E8EB-50D7-9305-0B7B9A412CF5}"/>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33F9C0B3-44E1-CC3E-5001-AA33DA9C1F55}"/>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16900811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227C3E-FA04-42D8-9A3C-AFAB074DAF7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A9F7FB50-CF9C-A269-F50C-FCB4BBECC0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248B52C4-49EC-AC11-A187-2C3F144C1C64}"/>
              </a:ext>
            </a:extLst>
          </p:cNvPr>
          <p:cNvSpPr>
            <a:spLocks noGrp="1"/>
          </p:cNvSpPr>
          <p:nvPr>
            <p:ph type="dt" sz="half" idx="10"/>
          </p:nvPr>
        </p:nvSpPr>
        <p:spPr/>
        <p:txBody>
          <a:bodyPr/>
          <a:lstStyle/>
          <a:p>
            <a:fld id="{2AA51948-65B1-1246-8693-5E8FB9739357}" type="datetimeFigureOut">
              <a:rPr lang="en-CN" smtClean="0"/>
              <a:t>08/21/2022</a:t>
            </a:fld>
            <a:endParaRPr lang="en-CN"/>
          </a:p>
        </p:txBody>
      </p:sp>
      <p:sp>
        <p:nvSpPr>
          <p:cNvPr id="5" name="Footer Placeholder 4">
            <a:extLst>
              <a:ext uri="{FF2B5EF4-FFF2-40B4-BE49-F238E27FC236}">
                <a16:creationId xmlns:a16="http://schemas.microsoft.com/office/drawing/2014/main" id="{5802BCB8-1580-EC21-F03E-2D849928488C}"/>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ED1AFE08-3423-FA75-8271-1A0FA10FD035}"/>
              </a:ext>
            </a:extLst>
          </p:cNvPr>
          <p:cNvSpPr>
            <a:spLocks noGrp="1"/>
          </p:cNvSpPr>
          <p:nvPr>
            <p:ph type="sldNum" sz="quarter" idx="12"/>
          </p:nvPr>
        </p:nvSpPr>
        <p:spPr/>
        <p:txBody>
          <a:bodyPr/>
          <a:lstStyle/>
          <a:p>
            <a:fld id="{AF73B58E-610C-E249-A242-7C07507D5228}" type="slidenum">
              <a:rPr lang="en-CN" smtClean="0"/>
              <a:t>‹#›</a:t>
            </a:fld>
            <a:endParaRPr lang="en-CN"/>
          </a:p>
        </p:txBody>
      </p:sp>
    </p:spTree>
    <p:extLst>
      <p:ext uri="{BB962C8B-B14F-4D97-AF65-F5344CB8AC3E}">
        <p14:creationId xmlns:p14="http://schemas.microsoft.com/office/powerpoint/2010/main" val="23303207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通用内容页">
    <p:spTree>
      <p:nvGrpSpPr>
        <p:cNvPr id="1" name=""/>
        <p:cNvGrpSpPr/>
        <p:nvPr/>
      </p:nvGrpSpPr>
      <p:grpSpPr>
        <a:xfrm>
          <a:off x="0" y="0"/>
          <a:ext cx="0" cy="0"/>
          <a:chOff x="0" y="0"/>
          <a:chExt cx="0" cy="0"/>
        </a:xfrm>
      </p:grpSpPr>
      <p:pic>
        <p:nvPicPr>
          <p:cNvPr id="27" name="图片 26"/>
          <p:cNvPicPr>
            <a:picLocks noChangeAspect="1"/>
          </p:cNvPicPr>
          <p:nvPr userDrawn="1"/>
        </p:nvPicPr>
        <p:blipFill rotWithShape="1">
          <a:blip r:embed="rId3">
            <a:alphaModFix amt="3000"/>
            <a:extLst>
              <a:ext uri="{BEBA8EAE-BF5A-486C-A8C5-ECC9F3942E4B}">
                <a14:imgProps xmlns:a14="http://schemas.microsoft.com/office/drawing/2010/main">
                  <a14:imgLayer r:embed="rId4">
                    <a14:imgEffect>
                      <a14:artisticPhotocopy detail="2"/>
                    </a14:imgEffect>
                    <a14:imgEffect>
                      <a14:backgroundRemoval t="9921" b="89947" l="9924" r="91777">
                        <a14:foregroundMark x1="66163" y1="77381" x2="70605" y2="79101"/>
                        <a14:foregroundMark x1="29584" y1="56878" x2="37618" y2="59524"/>
                        <a14:foregroundMark x1="91777" y1="64418" x2="86957" y2="74603"/>
                        <a14:foregroundMark x1="57940" y1="54233" x2="60019" y2="57540"/>
                        <a14:foregroundMark x1="58885" y1="51587" x2="58885" y2="58333"/>
                        <a14:foregroundMark x1="73346" y1="49074" x2="71834" y2="54233"/>
                        <a14:foregroundMark x1="71078" y1="50000" x2="67486" y2="52778"/>
                        <a14:foregroundMark x1="67202" y1="51587" x2="64461" y2="56878"/>
                        <a14:foregroundMark x1="74008" y1="43519" x2="73346" y2="51190"/>
                        <a14:foregroundMark x1="87996" y1="36772" x2="91115" y2="51720"/>
                        <a14:foregroundMark x1="91115" y1="51720" x2="91021" y2="56349"/>
                        <a14:foregroundMark x1="86673" y1="33201" x2="87807" y2="40344"/>
                        <a14:foregroundMark x1="87807" y1="40344" x2="87807" y2="40344"/>
                        <a14:foregroundMark x1="78639" y1="30026" x2="84783" y2="30159"/>
                        <a14:foregroundMark x1="78828" y1="29630" x2="73062" y2="34656"/>
                        <a14:foregroundMark x1="73062" y1="34656" x2="72023" y2="40476"/>
                        <a14:foregroundMark x1="84499" y1="30423" x2="87618" y2="34921"/>
                        <a14:foregroundMark x1="86200" y1="28968" x2="87902" y2="35714"/>
                        <a14:foregroundMark x1="87902" y1="35714" x2="87902" y2="35714"/>
                        <a14:foregroundMark x1="45085" y1="21561" x2="50567" y2="20767"/>
                        <a14:foregroundMark x1="50567" y1="20767" x2="53781" y2="26058"/>
                        <a14:foregroundMark x1="53781" y1="26058" x2="55198" y2="39021"/>
                        <a14:foregroundMark x1="46408" y1="22751" x2="42250" y2="26852"/>
                        <a14:foregroundMark x1="42250" y1="26852" x2="39509" y2="39021"/>
                        <a14:foregroundMark x1="46314" y1="20370" x2="42533" y2="25397"/>
                        <a14:foregroundMark x1="42533" y1="25397" x2="40170" y2="32275"/>
                        <a14:foregroundMark x1="40170" y1="32275" x2="39981" y2="39550"/>
                        <a14:foregroundMark x1="39981" y1="39550" x2="38941" y2="42989"/>
                        <a14:foregroundMark x1="39698" y1="42989" x2="36484" y2="52116"/>
                        <a14:foregroundMark x1="43195" y1="22619" x2="41115" y2="28307"/>
                        <a14:foregroundMark x1="52174" y1="21429" x2="54726" y2="27381"/>
                        <a14:foregroundMark x1="54726" y1="28175" x2="56994" y2="55291"/>
                        <a14:backgroundMark x1="24008" y1="25926" x2="5577" y2="37698"/>
                        <a14:backgroundMark x1="5577" y1="37698" x2="3308" y2="41270"/>
                        <a14:backgroundMark x1="32987" y1="50397" x2="32987" y2="45635"/>
                        <a14:backgroundMark x1="9452" y1="66931" x2="44991" y2="80423"/>
                        <a14:backgroundMark x1="71645" y1="82937" x2="90359" y2="86905"/>
                        <a14:backgroundMark x1="90359" y1="86905" x2="90643" y2="87037"/>
                        <a14:backgroundMark x1="19565" y1="41667" x2="19849" y2="69444"/>
                        <a14:backgroundMark x1="57845" y1="18651" x2="61153" y2="27513"/>
                        <a14:backgroundMark x1="61153" y1="27513" x2="62571" y2="41799"/>
                        <a14:backgroundMark x1="62571" y1="41799" x2="68336" y2="35714"/>
                        <a14:backgroundMark x1="68336" y1="35714" x2="72117" y2="20370"/>
                        <a14:backgroundMark x1="74669" y1="82143" x2="78639" y2="84656"/>
                      </a14:backgroundRemoval>
                    </a14:imgEffect>
                    <a14:imgEffect>
                      <a14:colorTemperature colorTemp="4700"/>
                    </a14:imgEffect>
                  </a14:imgLayer>
                </a14:imgProps>
              </a:ext>
              <a:ext uri="{28A0092B-C50C-407E-A947-70E740481C1C}">
                <a14:useLocalDpi xmlns:a14="http://schemas.microsoft.com/office/drawing/2010/main" val="0"/>
              </a:ext>
            </a:extLst>
          </a:blip>
          <a:srcRect l="23135" t="21157" r="3179" b="30687"/>
          <a:stretch>
            <a:fillRect/>
          </a:stretch>
        </p:blipFill>
        <p:spPr>
          <a:xfrm>
            <a:off x="911577" y="1260120"/>
            <a:ext cx="11280422" cy="5267642"/>
          </a:xfrm>
          <a:prstGeom prst="rect">
            <a:avLst/>
          </a:prstGeom>
          <a:effectLst>
            <a:softEdge rad="317500"/>
          </a:effectLst>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2" name="矩形 1"/>
          <p:cNvSpPr/>
          <p:nvPr userDrawn="1"/>
        </p:nvSpPr>
        <p:spPr>
          <a:xfrm>
            <a:off x="0" y="6233160"/>
            <a:ext cx="12192000" cy="624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87829" y="6332209"/>
            <a:ext cx="1500742" cy="446262"/>
            <a:chOff x="2893999" y="2478437"/>
            <a:chExt cx="6404004" cy="1904297"/>
          </a:xfrm>
          <a:solidFill>
            <a:schemeClr val="bg1"/>
          </a:solidFill>
        </p:grpSpPr>
        <p:sp>
          <p:nvSpPr>
            <p:cNvPr id="5"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8" name="í$ḷîḋé"/>
            <p:cNvGrpSpPr/>
            <p:nvPr/>
          </p:nvGrpSpPr>
          <p:grpSpPr>
            <a:xfrm>
              <a:off x="2893999" y="2478437"/>
              <a:ext cx="1902164" cy="1904297"/>
              <a:chOff x="1344613" y="2017713"/>
              <a:chExt cx="2822575" cy="2825750"/>
            </a:xfrm>
            <a:grpFill/>
          </p:grpSpPr>
          <p:sp>
            <p:nvSpPr>
              <p:cNvPr id="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3" name="矩形 2"/>
          <p:cNvSpPr/>
          <p:nvPr userDrawn="1"/>
        </p:nvSpPr>
        <p:spPr>
          <a:xfrm>
            <a:off x="11998872" y="6233160"/>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userDrawn="1"/>
        </p:nvSpPr>
        <p:spPr>
          <a:xfrm>
            <a:off x="8389878" y="6399362"/>
            <a:ext cx="3647152" cy="369332"/>
          </a:xfrm>
          <a:prstGeom prst="rect">
            <a:avLst/>
          </a:prstGeom>
        </p:spPr>
        <p:txBody>
          <a:bodyPr wrap="none">
            <a:spAutoFit/>
          </a:bodyPr>
          <a:lstStyle/>
          <a:p>
            <a:r>
              <a:rPr lang="zh-CN" altLang="en-US">
                <a:solidFill>
                  <a:schemeClr val="bg1">
                    <a:lumMod val="95000"/>
                  </a:schemeClr>
                </a:solidFill>
              </a:rPr>
              <a:t>耐劳苦、尚俭朴、勤学业、爱国家</a:t>
            </a:r>
          </a:p>
        </p:txBody>
      </p:sp>
      <p:sp>
        <p:nvSpPr>
          <p:cNvPr id="32" name="矩形 31"/>
          <p:cNvSpPr/>
          <p:nvPr userDrawn="1"/>
        </p:nvSpPr>
        <p:spPr>
          <a:xfrm>
            <a:off x="340463" y="327378"/>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占位符 25"/>
          <p:cNvSpPr>
            <a:spLocks noGrp="1"/>
          </p:cNvSpPr>
          <p:nvPr>
            <p:ph type="body" sz="quarter" idx="13" hasCustomPrompt="1"/>
          </p:nvPr>
        </p:nvSpPr>
        <p:spPr>
          <a:xfrm>
            <a:off x="536819" y="327061"/>
            <a:ext cx="7516813" cy="625475"/>
          </a:xfrm>
        </p:spPr>
        <p:txBody>
          <a:bodyPr anchor="ctr">
            <a:noAutofit/>
          </a:bodyPr>
          <a:lstStyle>
            <a:lvl1pPr marL="0" indent="0">
              <a:lnSpc>
                <a:spcPct val="100000"/>
              </a:lnSpc>
              <a:spcBef>
                <a:spcPts val="0"/>
              </a:spcBef>
              <a:buNone/>
              <a:defRPr sz="3600" b="1">
                <a:solidFill>
                  <a:schemeClr val="accent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defRPr>
            </a:lvl1pPr>
          </a:lstStyle>
          <a:p>
            <a:pPr lvl="0"/>
            <a:r>
              <a:rPr lang="zh-CN" altLang="en-US"/>
              <a:t>单击此处插入标题</a:t>
            </a:r>
          </a:p>
        </p:txBody>
      </p:sp>
    </p:spTree>
    <p:extLst>
      <p:ext uri="{BB962C8B-B14F-4D97-AF65-F5344CB8AC3E}">
        <p14:creationId xmlns:p14="http://schemas.microsoft.com/office/powerpoint/2010/main" val="32009779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通用内容页">
    <p:spTree>
      <p:nvGrpSpPr>
        <p:cNvPr id="1" name=""/>
        <p:cNvGrpSpPr/>
        <p:nvPr/>
      </p:nvGrpSpPr>
      <p:grpSpPr>
        <a:xfrm>
          <a:off x="0" y="0"/>
          <a:ext cx="0" cy="0"/>
          <a:chOff x="0" y="0"/>
          <a:chExt cx="0" cy="0"/>
        </a:xfrm>
      </p:grpSpPr>
      <p:pic>
        <p:nvPicPr>
          <p:cNvPr id="27" name="图片 26"/>
          <p:cNvPicPr>
            <a:picLocks noChangeAspect="1"/>
          </p:cNvPicPr>
          <p:nvPr userDrawn="1"/>
        </p:nvPicPr>
        <p:blipFill rotWithShape="1">
          <a:blip r:embed="rId3">
            <a:alphaModFix amt="3000"/>
            <a:extLst>
              <a:ext uri="{BEBA8EAE-BF5A-486C-A8C5-ECC9F3942E4B}">
                <a14:imgProps xmlns:a14="http://schemas.microsoft.com/office/drawing/2010/main">
                  <a14:imgLayer r:embed="rId4">
                    <a14:imgEffect>
                      <a14:artisticPhotocopy detail="2"/>
                    </a14:imgEffect>
                    <a14:imgEffect>
                      <a14:backgroundRemoval t="9921" b="89947" l="9924" r="91777">
                        <a14:foregroundMark x1="66163" y1="77381" x2="70605" y2="79101"/>
                        <a14:foregroundMark x1="29584" y1="56878" x2="37618" y2="59524"/>
                        <a14:foregroundMark x1="91777" y1="64418" x2="86957" y2="74603"/>
                        <a14:foregroundMark x1="57940" y1="54233" x2="60019" y2="57540"/>
                        <a14:foregroundMark x1="58885" y1="51587" x2="58885" y2="58333"/>
                        <a14:foregroundMark x1="73346" y1="49074" x2="71834" y2="54233"/>
                        <a14:foregroundMark x1="71078" y1="50000" x2="67486" y2="52778"/>
                        <a14:foregroundMark x1="67202" y1="51587" x2="64461" y2="56878"/>
                        <a14:foregroundMark x1="74008" y1="43519" x2="73346" y2="51190"/>
                        <a14:foregroundMark x1="87996" y1="36772" x2="91115" y2="51720"/>
                        <a14:foregroundMark x1="91115" y1="51720" x2="91021" y2="56349"/>
                        <a14:foregroundMark x1="86673" y1="33201" x2="87807" y2="40344"/>
                        <a14:foregroundMark x1="87807" y1="40344" x2="87807" y2="40344"/>
                        <a14:foregroundMark x1="78639" y1="30026" x2="84783" y2="30159"/>
                        <a14:foregroundMark x1="78828" y1="29630" x2="73062" y2="34656"/>
                        <a14:foregroundMark x1="73062" y1="34656" x2="72023" y2="40476"/>
                        <a14:foregroundMark x1="84499" y1="30423" x2="87618" y2="34921"/>
                        <a14:foregroundMark x1="86200" y1="28968" x2="87902" y2="35714"/>
                        <a14:foregroundMark x1="87902" y1="35714" x2="87902" y2="35714"/>
                        <a14:foregroundMark x1="45085" y1="21561" x2="50567" y2="20767"/>
                        <a14:foregroundMark x1="50567" y1="20767" x2="53781" y2="26058"/>
                        <a14:foregroundMark x1="53781" y1="26058" x2="55198" y2="39021"/>
                        <a14:foregroundMark x1="46408" y1="22751" x2="42250" y2="26852"/>
                        <a14:foregroundMark x1="42250" y1="26852" x2="39509" y2="39021"/>
                        <a14:foregroundMark x1="46314" y1="20370" x2="42533" y2="25397"/>
                        <a14:foregroundMark x1="42533" y1="25397" x2="40170" y2="32275"/>
                        <a14:foregroundMark x1="40170" y1="32275" x2="39981" y2="39550"/>
                        <a14:foregroundMark x1="39981" y1="39550" x2="38941" y2="42989"/>
                        <a14:foregroundMark x1="39698" y1="42989" x2="36484" y2="52116"/>
                        <a14:foregroundMark x1="43195" y1="22619" x2="41115" y2="28307"/>
                        <a14:foregroundMark x1="52174" y1="21429" x2="54726" y2="27381"/>
                        <a14:foregroundMark x1="54726" y1="28175" x2="56994" y2="55291"/>
                        <a14:backgroundMark x1="24008" y1="25926" x2="5577" y2="37698"/>
                        <a14:backgroundMark x1="5577" y1="37698" x2="3308" y2="41270"/>
                        <a14:backgroundMark x1="32987" y1="50397" x2="32987" y2="45635"/>
                        <a14:backgroundMark x1="9452" y1="66931" x2="44991" y2="80423"/>
                        <a14:backgroundMark x1="71645" y1="82937" x2="90359" y2="86905"/>
                        <a14:backgroundMark x1="90359" y1="86905" x2="90643" y2="87037"/>
                        <a14:backgroundMark x1="19565" y1="41667" x2="19849" y2="69444"/>
                        <a14:backgroundMark x1="57845" y1="18651" x2="61153" y2="27513"/>
                        <a14:backgroundMark x1="61153" y1="27513" x2="62571" y2="41799"/>
                        <a14:backgroundMark x1="62571" y1="41799" x2="68336" y2="35714"/>
                        <a14:backgroundMark x1="68336" y1="35714" x2="72117" y2="20370"/>
                        <a14:backgroundMark x1="74669" y1="82143" x2="78639" y2="84656"/>
                      </a14:backgroundRemoval>
                    </a14:imgEffect>
                    <a14:imgEffect>
                      <a14:colorTemperature colorTemp="4700"/>
                    </a14:imgEffect>
                  </a14:imgLayer>
                </a14:imgProps>
              </a:ext>
              <a:ext uri="{28A0092B-C50C-407E-A947-70E740481C1C}">
                <a14:useLocalDpi xmlns:a14="http://schemas.microsoft.com/office/drawing/2010/main" val="0"/>
              </a:ext>
            </a:extLst>
          </a:blip>
          <a:srcRect l="23135" t="21157" r="3179" b="30687"/>
          <a:stretch>
            <a:fillRect/>
          </a:stretch>
        </p:blipFill>
        <p:spPr>
          <a:xfrm>
            <a:off x="455789" y="965200"/>
            <a:ext cx="11280422" cy="5267642"/>
          </a:xfrm>
          <a:prstGeom prst="rect">
            <a:avLst/>
          </a:prstGeom>
          <a:effectLst>
            <a:softEdge rad="317500"/>
          </a:effectLst>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2" name="矩形 1"/>
          <p:cNvSpPr/>
          <p:nvPr userDrawn="1"/>
        </p:nvSpPr>
        <p:spPr>
          <a:xfrm>
            <a:off x="0" y="6233160"/>
            <a:ext cx="12192000" cy="624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87829" y="6332209"/>
            <a:ext cx="1500742" cy="446262"/>
            <a:chOff x="2893999" y="2478437"/>
            <a:chExt cx="6404004" cy="1904297"/>
          </a:xfrm>
          <a:solidFill>
            <a:schemeClr val="bg1"/>
          </a:solidFill>
        </p:grpSpPr>
        <p:sp>
          <p:nvSpPr>
            <p:cNvPr id="5"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8" name="í$ḷîḋé"/>
            <p:cNvGrpSpPr/>
            <p:nvPr/>
          </p:nvGrpSpPr>
          <p:grpSpPr>
            <a:xfrm>
              <a:off x="2893999" y="2478437"/>
              <a:ext cx="1902164" cy="1904297"/>
              <a:chOff x="1344613" y="2017713"/>
              <a:chExt cx="2822575" cy="2825750"/>
            </a:xfrm>
            <a:grpFill/>
          </p:grpSpPr>
          <p:sp>
            <p:nvSpPr>
              <p:cNvPr id="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3" name="矩形 2"/>
          <p:cNvSpPr/>
          <p:nvPr userDrawn="1"/>
        </p:nvSpPr>
        <p:spPr>
          <a:xfrm>
            <a:off x="11998872" y="6233160"/>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userDrawn="1"/>
        </p:nvSpPr>
        <p:spPr>
          <a:xfrm>
            <a:off x="8389878" y="6399362"/>
            <a:ext cx="3647152" cy="369332"/>
          </a:xfrm>
          <a:prstGeom prst="rect">
            <a:avLst/>
          </a:prstGeom>
        </p:spPr>
        <p:txBody>
          <a:bodyPr wrap="none">
            <a:spAutoFit/>
          </a:bodyPr>
          <a:lstStyle/>
          <a:p>
            <a:r>
              <a:rPr lang="zh-CN" altLang="en-US">
                <a:solidFill>
                  <a:schemeClr val="bg1">
                    <a:lumMod val="95000"/>
                  </a:schemeClr>
                </a:solidFill>
              </a:rPr>
              <a:t>耐劳苦、尚俭朴、勤学业、爱国家</a:t>
            </a:r>
          </a:p>
        </p:txBody>
      </p:sp>
    </p:spTree>
    <p:extLst>
      <p:ext uri="{BB962C8B-B14F-4D97-AF65-F5344CB8AC3E}">
        <p14:creationId xmlns:p14="http://schemas.microsoft.com/office/powerpoint/2010/main" val="232513186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校地标封面01">
    <p:spTree>
      <p:nvGrpSpPr>
        <p:cNvPr id="1" name=""/>
        <p:cNvGrpSpPr/>
        <p:nvPr/>
      </p:nvGrpSpPr>
      <p:grpSpPr>
        <a:xfrm>
          <a:off x="0" y="0"/>
          <a:ext cx="0" cy="0"/>
          <a:chOff x="0" y="0"/>
          <a:chExt cx="0" cy="0"/>
        </a:xfrm>
      </p:grpSpPr>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pic>
        <p:nvPicPr>
          <p:cNvPr id="13" name="图片 12" descr="湖边的建筑&#10;&#10;描述已自动生成"/>
          <p:cNvPicPr>
            <a:picLocks noChangeAspect="1"/>
          </p:cNvPicPr>
          <p:nvPr userDrawn="1"/>
        </p:nvPicPr>
        <p:blipFill rotWithShape="1">
          <a:blip r:embed="rId3" cstate="print">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t="17054" b="2425"/>
          <a:stretch>
            <a:fillRect/>
          </a:stretch>
        </p:blipFill>
        <p:spPr>
          <a:xfrm>
            <a:off x="0" y="0"/>
            <a:ext cx="12192000" cy="6858000"/>
          </a:xfrm>
          <a:custGeom>
            <a:avLst/>
            <a:gdLst>
              <a:gd name="connsiteX0" fmla="*/ 0 w 12192000"/>
              <a:gd name="connsiteY0" fmla="*/ 4572000 h 6858000"/>
              <a:gd name="connsiteX1" fmla="*/ 12192000 w 12192000"/>
              <a:gd name="connsiteY1" fmla="*/ 4572000 h 6858000"/>
              <a:gd name="connsiteX2" fmla="*/ 12192000 w 12192000"/>
              <a:gd name="connsiteY2" fmla="*/ 6858000 h 6858000"/>
              <a:gd name="connsiteX3" fmla="*/ 0 w 12192000"/>
              <a:gd name="connsiteY3" fmla="*/ 6858000 h 6858000"/>
              <a:gd name="connsiteX4" fmla="*/ 0 w 12192000"/>
              <a:gd name="connsiteY4" fmla="*/ 0 h 6858000"/>
              <a:gd name="connsiteX5" fmla="*/ 12192000 w 12192000"/>
              <a:gd name="connsiteY5" fmla="*/ 0 h 6858000"/>
              <a:gd name="connsiteX6" fmla="*/ 12192000 w 12192000"/>
              <a:gd name="connsiteY6" fmla="*/ 2286000 h 6858000"/>
              <a:gd name="connsiteX7" fmla="*/ 0 w 12192000"/>
              <a:gd name="connsiteY7" fmla="*/ 2286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4572000"/>
                </a:moveTo>
                <a:lnTo>
                  <a:pt x="12192000" y="4572000"/>
                </a:lnTo>
                <a:lnTo>
                  <a:pt x="12192000" y="6858000"/>
                </a:lnTo>
                <a:lnTo>
                  <a:pt x="0" y="6858000"/>
                </a:lnTo>
                <a:close/>
                <a:moveTo>
                  <a:pt x="0" y="0"/>
                </a:moveTo>
                <a:lnTo>
                  <a:pt x="12192000" y="0"/>
                </a:lnTo>
                <a:lnTo>
                  <a:pt x="12192000" y="2286000"/>
                </a:lnTo>
                <a:lnTo>
                  <a:pt x="0" y="2286000"/>
                </a:lnTo>
                <a:close/>
              </a:path>
            </a:pathLst>
          </a:custGeom>
        </p:spPr>
      </p:pic>
      <p:sp>
        <p:nvSpPr>
          <p:cNvPr id="14" name="矩形 13"/>
          <p:cNvSpPr/>
          <p:nvPr userDrawn="1"/>
        </p:nvSpPr>
        <p:spPr>
          <a:xfrm>
            <a:off x="0" y="0"/>
            <a:ext cx="12192000" cy="6858000"/>
          </a:xfrm>
          <a:prstGeom prst="rect">
            <a:avLst/>
          </a:prstGeom>
          <a:solidFill>
            <a:schemeClr val="accent1">
              <a:alpha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descr="湖边的建筑&#10;&#10;描述已自动生成"/>
          <p:cNvPicPr>
            <a:picLocks noChangeAspect="1"/>
          </p:cNvPicPr>
          <p:nvPr userDrawn="1"/>
        </p:nvPicPr>
        <p:blipFill rotWithShape="1">
          <a:blip r:embed="rId3" cstate="print">
            <a:alphaModFix amt="20000"/>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t="43894" b="29266"/>
          <a:stretch>
            <a:fillRect/>
          </a:stretch>
        </p:blipFill>
        <p:spPr>
          <a:xfrm>
            <a:off x="0" y="2286000"/>
            <a:ext cx="12192000" cy="2286000"/>
          </a:xfrm>
          <a:custGeom>
            <a:avLst/>
            <a:gdLst>
              <a:gd name="connsiteX0" fmla="*/ 0 w 12192000"/>
              <a:gd name="connsiteY0" fmla="*/ 0 h 2286000"/>
              <a:gd name="connsiteX1" fmla="*/ 12192000 w 12192000"/>
              <a:gd name="connsiteY1" fmla="*/ 0 h 2286000"/>
              <a:gd name="connsiteX2" fmla="*/ 12192000 w 12192000"/>
              <a:gd name="connsiteY2" fmla="*/ 2286000 h 2286000"/>
              <a:gd name="connsiteX3" fmla="*/ 0 w 12192000"/>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12192000" h="2286000">
                <a:moveTo>
                  <a:pt x="0" y="0"/>
                </a:moveTo>
                <a:lnTo>
                  <a:pt x="12192000" y="0"/>
                </a:lnTo>
                <a:lnTo>
                  <a:pt x="12192000" y="2286000"/>
                </a:lnTo>
                <a:lnTo>
                  <a:pt x="0" y="2286000"/>
                </a:lnTo>
                <a:close/>
              </a:path>
            </a:pathLst>
          </a:custGeom>
        </p:spPr>
      </p:pic>
      <p:grpSp>
        <p:nvGrpSpPr>
          <p:cNvPr id="15"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5036616" y="5954912"/>
            <a:ext cx="2118769" cy="630038"/>
            <a:chOff x="2893999" y="2478437"/>
            <a:chExt cx="6404004" cy="1904297"/>
          </a:xfrm>
          <a:solidFill>
            <a:schemeClr val="bg1"/>
          </a:solidFill>
        </p:grpSpPr>
        <p:sp>
          <p:nvSpPr>
            <p:cNvPr id="16"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18" name="í$ḷîḋé"/>
            <p:cNvGrpSpPr/>
            <p:nvPr/>
          </p:nvGrpSpPr>
          <p:grpSpPr>
            <a:xfrm>
              <a:off x="2893999" y="2478437"/>
              <a:ext cx="1902164" cy="1904297"/>
              <a:chOff x="1344613" y="2017713"/>
              <a:chExt cx="2822575" cy="2825750"/>
            </a:xfrm>
            <a:grpFill/>
          </p:grpSpPr>
          <p:sp>
            <p:nvSpPr>
              <p:cNvPr id="1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pic>
        <p:nvPicPr>
          <p:cNvPr id="68" name="图片 67" descr="图片包含 户外, 游戏机, 黑色, 标志&#10;&#10;描述已自动生成"/>
          <p:cNvPicPr>
            <a:picLocks noChangeAspect="1"/>
          </p:cNvPicPr>
          <p:nvPr userDrawn="1"/>
        </p:nvPicPr>
        <p:blipFill>
          <a:blip r:embed="rId5">
            <a:extLst>
              <a:ext uri="{28A0092B-C50C-407E-A947-70E740481C1C}">
                <a14:useLocalDpi xmlns:a14="http://schemas.microsoft.com/office/drawing/2010/main" val="0"/>
              </a:ext>
            </a:extLst>
          </a:blip>
          <a:srcRect l="23659" b="34354"/>
          <a:stretch>
            <a:fillRect/>
          </a:stretch>
        </p:blipFill>
        <p:spPr>
          <a:xfrm>
            <a:off x="965" y="2902686"/>
            <a:ext cx="2041195" cy="1677030"/>
          </a:xfrm>
          <a:custGeom>
            <a:avLst/>
            <a:gdLst>
              <a:gd name="connsiteX0" fmla="*/ 0 w 2610972"/>
              <a:gd name="connsiteY0" fmla="*/ 0 h 2145155"/>
              <a:gd name="connsiteX1" fmla="*/ 2610972 w 2610972"/>
              <a:gd name="connsiteY1" fmla="*/ 0 h 2145155"/>
              <a:gd name="connsiteX2" fmla="*/ 2610972 w 2610972"/>
              <a:gd name="connsiteY2" fmla="*/ 2145155 h 2145155"/>
              <a:gd name="connsiteX3" fmla="*/ 0 w 2610972"/>
              <a:gd name="connsiteY3" fmla="*/ 2145155 h 2145155"/>
            </a:gdLst>
            <a:ahLst/>
            <a:cxnLst>
              <a:cxn ang="0">
                <a:pos x="connsiteX0" y="connsiteY0"/>
              </a:cxn>
              <a:cxn ang="0">
                <a:pos x="connsiteX1" y="connsiteY1"/>
              </a:cxn>
              <a:cxn ang="0">
                <a:pos x="connsiteX2" y="connsiteY2"/>
              </a:cxn>
              <a:cxn ang="0">
                <a:pos x="connsiteX3" y="connsiteY3"/>
              </a:cxn>
            </a:cxnLst>
            <a:rect l="l" t="t" r="r" b="b"/>
            <a:pathLst>
              <a:path w="2610972" h="2145155">
                <a:moveTo>
                  <a:pt x="0" y="0"/>
                </a:moveTo>
                <a:lnTo>
                  <a:pt x="2610972" y="0"/>
                </a:lnTo>
                <a:lnTo>
                  <a:pt x="2610972" y="2145155"/>
                </a:lnTo>
                <a:lnTo>
                  <a:pt x="0" y="2145155"/>
                </a:lnTo>
                <a:close/>
              </a:path>
            </a:pathLst>
          </a:custGeom>
        </p:spPr>
      </p:pic>
      <p:sp>
        <p:nvSpPr>
          <p:cNvPr id="69" name="矩形 68"/>
          <p:cNvSpPr/>
          <p:nvPr userDrawn="1"/>
        </p:nvSpPr>
        <p:spPr>
          <a:xfrm>
            <a:off x="4932680" y="2278284"/>
            <a:ext cx="2326640" cy="28203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文本占位符 10"/>
          <p:cNvSpPr>
            <a:spLocks noGrp="1"/>
          </p:cNvSpPr>
          <p:nvPr>
            <p:ph type="body" sz="quarter" idx="13" hasCustomPrompt="1"/>
          </p:nvPr>
        </p:nvSpPr>
        <p:spPr>
          <a:xfrm>
            <a:off x="339085" y="2869366"/>
            <a:ext cx="11510015" cy="1018572"/>
          </a:xfrm>
        </p:spPr>
        <p:txBody>
          <a:bodyPr anchor="ctr">
            <a:normAutofit/>
          </a:bodyPr>
          <a:lstStyle>
            <a:lvl1pPr marL="0" indent="0" algn="ctr">
              <a:lnSpc>
                <a:spcPct val="120000"/>
              </a:lnSpc>
              <a:spcBef>
                <a:spcPts val="0"/>
              </a:spcBef>
              <a:buNone/>
              <a:defRPr sz="6000" b="1">
                <a:solidFill>
                  <a:schemeClr val="bg1"/>
                </a:solidFill>
                <a:latin typeface="微软雅黑" panose="020B0503020204020204" pitchFamily="34" charset="-122"/>
                <a:ea typeface="微软雅黑" panose="020B0503020204020204" pitchFamily="34" charset="-122"/>
              </a:defRPr>
            </a:lvl1pPr>
          </a:lstStyle>
          <a:p>
            <a:pPr lvl="0"/>
            <a:r>
              <a:rPr lang="zh-CN" altLang="en-US"/>
              <a:t>单击此处插入标题</a:t>
            </a:r>
          </a:p>
        </p:txBody>
      </p:sp>
      <p:sp>
        <p:nvSpPr>
          <p:cNvPr id="71" name="文本占位符 29"/>
          <p:cNvSpPr>
            <a:spLocks noGrp="1"/>
          </p:cNvSpPr>
          <p:nvPr>
            <p:ph type="body" sz="quarter" idx="15" hasCustomPrompt="1"/>
          </p:nvPr>
        </p:nvSpPr>
        <p:spPr>
          <a:xfrm>
            <a:off x="340341" y="4896782"/>
            <a:ext cx="3606800" cy="538010"/>
          </a:xfrm>
        </p:spPr>
        <p:txBody>
          <a:bodyPr anchor="ctr"/>
          <a:lstStyle>
            <a:lvl1pPr marL="0" indent="0" algn="ctr">
              <a:lnSpc>
                <a:spcPct val="150000"/>
              </a:lnSpc>
              <a:spcBef>
                <a:spcPts val="0"/>
              </a:spcBef>
              <a:buNone/>
              <a:defRPr sz="2400">
                <a:solidFill>
                  <a:schemeClr val="bg1"/>
                </a:solidFill>
                <a:latin typeface="+mn-lt"/>
                <a:ea typeface="+mn-ea"/>
              </a:defRPr>
            </a:lvl1pPr>
          </a:lstStyle>
          <a:p>
            <a:pPr lvl="0"/>
            <a:r>
              <a:rPr lang="zh-CN" altLang="en-US"/>
              <a:t>姓名：</a:t>
            </a:r>
            <a:r>
              <a:rPr lang="en-US" altLang="zh-CN"/>
              <a:t>XXX</a:t>
            </a:r>
          </a:p>
        </p:txBody>
      </p:sp>
      <p:sp>
        <p:nvSpPr>
          <p:cNvPr id="72" name="文本占位符 29"/>
          <p:cNvSpPr>
            <a:spLocks noGrp="1"/>
          </p:cNvSpPr>
          <p:nvPr>
            <p:ph type="body" sz="quarter" idx="16" hasCustomPrompt="1"/>
          </p:nvPr>
        </p:nvSpPr>
        <p:spPr>
          <a:xfrm>
            <a:off x="4291321" y="4896782"/>
            <a:ext cx="3606800" cy="538010"/>
          </a:xfrm>
        </p:spPr>
        <p:txBody>
          <a:bodyPr anchor="ctr"/>
          <a:lstStyle>
            <a:lvl1pPr marL="0" indent="0" algn="ctr">
              <a:lnSpc>
                <a:spcPct val="150000"/>
              </a:lnSpc>
              <a:spcBef>
                <a:spcPts val="0"/>
              </a:spcBef>
              <a:buNone/>
              <a:defRPr sz="2400">
                <a:solidFill>
                  <a:schemeClr val="bg1"/>
                </a:solidFill>
                <a:latin typeface="+mn-lt"/>
                <a:ea typeface="+mn-ea"/>
              </a:defRPr>
            </a:lvl1pPr>
          </a:lstStyle>
          <a:p>
            <a:pPr lvl="0"/>
            <a:r>
              <a:rPr lang="zh-CN" altLang="en-US"/>
              <a:t>指导老师：</a:t>
            </a:r>
            <a:r>
              <a:rPr lang="en-US" altLang="zh-CN"/>
              <a:t>XXX</a:t>
            </a:r>
          </a:p>
        </p:txBody>
      </p:sp>
      <p:sp>
        <p:nvSpPr>
          <p:cNvPr id="73" name="文本占位符 29"/>
          <p:cNvSpPr>
            <a:spLocks noGrp="1"/>
          </p:cNvSpPr>
          <p:nvPr>
            <p:ph type="body" sz="quarter" idx="17" hasCustomPrompt="1"/>
          </p:nvPr>
        </p:nvSpPr>
        <p:spPr>
          <a:xfrm>
            <a:off x="8242300" y="4896782"/>
            <a:ext cx="3606800" cy="538010"/>
          </a:xfrm>
        </p:spPr>
        <p:txBody>
          <a:bodyPr anchor="ctr">
            <a:normAutofit/>
          </a:bodyPr>
          <a:lstStyle>
            <a:lvl1pPr marL="0" indent="0" algn="ctr">
              <a:lnSpc>
                <a:spcPct val="150000"/>
              </a:lnSpc>
              <a:spcBef>
                <a:spcPts val="0"/>
              </a:spcBef>
              <a:buNone/>
              <a:defRPr sz="2400">
                <a:solidFill>
                  <a:schemeClr val="bg1"/>
                </a:solidFill>
                <a:latin typeface="+mn-lt"/>
                <a:ea typeface="+mn-ea"/>
              </a:defRPr>
            </a:lvl1pPr>
          </a:lstStyle>
          <a:p>
            <a:pPr lvl="0"/>
            <a:r>
              <a:rPr lang="zh-CN" altLang="en-US"/>
              <a:t>时间：</a:t>
            </a:r>
            <a:r>
              <a:rPr lang="en-US" altLang="zh-CN"/>
              <a:t>202X-XX-XX</a:t>
            </a:r>
          </a:p>
        </p:txBody>
      </p:sp>
      <p:sp>
        <p:nvSpPr>
          <p:cNvPr id="5" name="文本占位符 4"/>
          <p:cNvSpPr>
            <a:spLocks noGrp="1"/>
          </p:cNvSpPr>
          <p:nvPr>
            <p:ph type="body" sz="quarter" idx="18" hasCustomPrompt="1"/>
          </p:nvPr>
        </p:nvSpPr>
        <p:spPr>
          <a:xfrm>
            <a:off x="339725" y="3887788"/>
            <a:ext cx="11509375" cy="617537"/>
          </a:xfrm>
        </p:spPr>
        <p:txBody>
          <a:bodyPr anchor="ctr">
            <a:normAutofit/>
          </a:bodyPr>
          <a:lstStyle>
            <a:lvl1pPr marL="0" indent="0" algn="ctr">
              <a:buNone/>
              <a:defRPr sz="2000">
                <a:solidFill>
                  <a:schemeClr val="bg1"/>
                </a:solidFill>
              </a:defRPr>
            </a:lvl1pPr>
          </a:lstStyle>
          <a:p>
            <a:pPr lvl="0"/>
            <a:r>
              <a:rPr lang="zh-CN" altLang="en-US"/>
              <a:t>单击插入英文标题</a:t>
            </a:r>
          </a:p>
        </p:txBody>
      </p:sp>
    </p:spTree>
    <p:extLst>
      <p:ext uri="{BB962C8B-B14F-4D97-AF65-F5344CB8AC3E}">
        <p14:creationId xmlns:p14="http://schemas.microsoft.com/office/powerpoint/2010/main" val="63090877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校地标封底01">
    <p:spTree>
      <p:nvGrpSpPr>
        <p:cNvPr id="1" name=""/>
        <p:cNvGrpSpPr/>
        <p:nvPr/>
      </p:nvGrpSpPr>
      <p:grpSpPr>
        <a:xfrm>
          <a:off x="0" y="0"/>
          <a:ext cx="0" cy="0"/>
          <a:chOff x="0" y="0"/>
          <a:chExt cx="0" cy="0"/>
        </a:xfrm>
      </p:grpSpPr>
      <p:pic>
        <p:nvPicPr>
          <p:cNvPr id="41" name="图片 40" descr="湖边的建筑&#10;&#10;描述已自动生成"/>
          <p:cNvPicPr>
            <a:picLocks noChangeAspect="1"/>
          </p:cNvPicPr>
          <p:nvPr userDrawn="1"/>
        </p:nvPicPr>
        <p:blipFill rotWithShape="1">
          <a:blip r:embed="rId3" cstate="print">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t="17290" b="2188"/>
          <a:stretch>
            <a:fillRect/>
          </a:stretch>
        </p:blipFill>
        <p:spPr>
          <a:xfrm>
            <a:off x="965" y="543"/>
            <a:ext cx="12191035" cy="6857457"/>
          </a:xfrm>
          <a:custGeom>
            <a:avLst/>
            <a:gdLst>
              <a:gd name="connsiteX0" fmla="*/ 0 w 12191035"/>
              <a:gd name="connsiteY0" fmla="*/ 0 h 6857457"/>
              <a:gd name="connsiteX1" fmla="*/ 12191035 w 12191035"/>
              <a:gd name="connsiteY1" fmla="*/ 0 h 6857457"/>
              <a:gd name="connsiteX2" fmla="*/ 12191035 w 12191035"/>
              <a:gd name="connsiteY2" fmla="*/ 6857457 h 6857457"/>
              <a:gd name="connsiteX3" fmla="*/ 0 w 12191035"/>
              <a:gd name="connsiteY3" fmla="*/ 6857457 h 6857457"/>
              <a:gd name="connsiteX4" fmla="*/ 0 w 12191035"/>
              <a:gd name="connsiteY4" fmla="*/ 6841109 h 6857457"/>
              <a:gd name="connsiteX5" fmla="*/ 12189127 w 12191035"/>
              <a:gd name="connsiteY5" fmla="*/ 6841109 h 6857457"/>
              <a:gd name="connsiteX6" fmla="*/ 12189127 w 12191035"/>
              <a:gd name="connsiteY6" fmla="*/ 3606256 h 6857457"/>
              <a:gd name="connsiteX7" fmla="*/ 0 w 12191035"/>
              <a:gd name="connsiteY7" fmla="*/ 3606256 h 6857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035" h="6857457">
                <a:moveTo>
                  <a:pt x="0" y="0"/>
                </a:moveTo>
                <a:lnTo>
                  <a:pt x="12191035" y="0"/>
                </a:lnTo>
                <a:lnTo>
                  <a:pt x="12191035" y="6857457"/>
                </a:lnTo>
                <a:lnTo>
                  <a:pt x="0" y="6857457"/>
                </a:lnTo>
                <a:lnTo>
                  <a:pt x="0" y="6841109"/>
                </a:lnTo>
                <a:lnTo>
                  <a:pt x="12189127" y="6841109"/>
                </a:lnTo>
                <a:lnTo>
                  <a:pt x="12189127" y="3606256"/>
                </a:lnTo>
                <a:lnTo>
                  <a:pt x="0" y="3606256"/>
                </a:lnTo>
                <a:close/>
              </a:path>
            </a:pathLst>
          </a:custGeom>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14" name="矩形 13"/>
          <p:cNvSpPr/>
          <p:nvPr userDrawn="1"/>
        </p:nvSpPr>
        <p:spPr>
          <a:xfrm>
            <a:off x="0" y="-9257"/>
            <a:ext cx="12192000" cy="3618841"/>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userDrawn="1"/>
        </p:nvSpPr>
        <p:spPr>
          <a:xfrm>
            <a:off x="0" y="3571758"/>
            <a:ext cx="12192000" cy="3281342"/>
          </a:xfrm>
          <a:prstGeom prst="rect">
            <a:avLst/>
          </a:pr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0" name="图片 39" descr="湖边的建筑&#10;&#10;描述已自动生成"/>
          <p:cNvPicPr>
            <a:picLocks noChangeAspect="1"/>
          </p:cNvPicPr>
          <p:nvPr userDrawn="1"/>
        </p:nvPicPr>
        <p:blipFill rotWithShape="1">
          <a:blip r:embed="rId5" cstate="print">
            <a:alphaModFix amt="20000"/>
            <a:extLst>
              <a:ext uri="{BEBA8EAE-BF5A-486C-A8C5-ECC9F3942E4B}">
                <a14:imgProps xmlns:a14="http://schemas.microsoft.com/office/drawing/2010/main">
                  <a14:imgLayer r:embed="rId6">
                    <a14:imgEffect>
                      <a14:colorTemperature colorTemp="4700"/>
                    </a14:imgEffect>
                  </a14:imgLayer>
                </a14:imgProps>
              </a:ext>
              <a:ext uri="{28A0092B-C50C-407E-A947-70E740481C1C}">
                <a14:useLocalDpi xmlns:a14="http://schemas.microsoft.com/office/drawing/2010/main" val="0"/>
              </a:ext>
            </a:extLst>
          </a:blip>
          <a:srcRect t="17290" b="2188"/>
          <a:stretch>
            <a:fillRect/>
          </a:stretch>
        </p:blipFill>
        <p:spPr>
          <a:xfrm>
            <a:off x="-2391" y="-120165"/>
            <a:ext cx="12191035" cy="6978165"/>
          </a:xfrm>
          <a:custGeom>
            <a:avLst/>
            <a:gdLst>
              <a:gd name="connsiteX0" fmla="*/ 0 w 12191035"/>
              <a:gd name="connsiteY0" fmla="*/ 3616883 h 6857457"/>
              <a:gd name="connsiteX1" fmla="*/ 12191035 w 12191035"/>
              <a:gd name="connsiteY1" fmla="*/ 3616883 h 6857457"/>
              <a:gd name="connsiteX2" fmla="*/ 12191035 w 12191035"/>
              <a:gd name="connsiteY2" fmla="*/ 6857457 h 6857457"/>
              <a:gd name="connsiteX3" fmla="*/ 0 w 12191035"/>
              <a:gd name="connsiteY3" fmla="*/ 6857457 h 6857457"/>
              <a:gd name="connsiteX4" fmla="*/ 0 w 12191035"/>
              <a:gd name="connsiteY4" fmla="*/ 0 h 6857457"/>
              <a:gd name="connsiteX5" fmla="*/ 12191035 w 12191035"/>
              <a:gd name="connsiteY5" fmla="*/ 0 h 6857457"/>
              <a:gd name="connsiteX6" fmla="*/ 12191035 w 12191035"/>
              <a:gd name="connsiteY6" fmla="*/ 5721 h 6857457"/>
              <a:gd name="connsiteX7" fmla="*/ 0 w 12191035"/>
              <a:gd name="connsiteY7" fmla="*/ 5721 h 6857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035" h="6857457">
                <a:moveTo>
                  <a:pt x="0" y="3616883"/>
                </a:moveTo>
                <a:lnTo>
                  <a:pt x="12191035" y="3616883"/>
                </a:lnTo>
                <a:lnTo>
                  <a:pt x="12191035" y="6857457"/>
                </a:lnTo>
                <a:lnTo>
                  <a:pt x="0" y="6857457"/>
                </a:lnTo>
                <a:close/>
                <a:moveTo>
                  <a:pt x="0" y="0"/>
                </a:moveTo>
                <a:lnTo>
                  <a:pt x="12191035" y="0"/>
                </a:lnTo>
                <a:lnTo>
                  <a:pt x="12191035" y="5721"/>
                </a:lnTo>
                <a:lnTo>
                  <a:pt x="0" y="5721"/>
                </a:lnTo>
                <a:close/>
              </a:path>
            </a:pathLst>
          </a:custGeom>
        </p:spPr>
      </p:pic>
      <p:sp>
        <p:nvSpPr>
          <p:cNvPr id="4" name="矩形 3"/>
          <p:cNvSpPr/>
          <p:nvPr userDrawn="1"/>
        </p:nvSpPr>
        <p:spPr>
          <a:xfrm>
            <a:off x="4709160" y="1961218"/>
            <a:ext cx="7485231" cy="3281342"/>
          </a:xfrm>
          <a:prstGeom prst="rect">
            <a:avLst/>
          </a:prstGeom>
          <a:solidFill>
            <a:schemeClr val="bg1">
              <a:alpha val="68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文本占位符 10"/>
          <p:cNvSpPr>
            <a:spLocks noGrp="1"/>
          </p:cNvSpPr>
          <p:nvPr>
            <p:ph type="body" sz="quarter" idx="13" hasCustomPrompt="1"/>
          </p:nvPr>
        </p:nvSpPr>
        <p:spPr>
          <a:xfrm>
            <a:off x="4998720" y="1985446"/>
            <a:ext cx="4884420" cy="1018572"/>
          </a:xfrm>
        </p:spPr>
        <p:txBody>
          <a:bodyPr anchor="ctr">
            <a:normAutofit/>
          </a:bodyPr>
          <a:lstStyle>
            <a:lvl1pPr marL="0" indent="0" algn="l">
              <a:lnSpc>
                <a:spcPct val="120000"/>
              </a:lnSpc>
              <a:spcBef>
                <a:spcPts val="0"/>
              </a:spcBef>
              <a:buNone/>
              <a:defRPr sz="6000" b="1">
                <a:solidFill>
                  <a:schemeClr val="tx1"/>
                </a:solidFill>
                <a:latin typeface="+mn-lt"/>
                <a:ea typeface="微软雅黑" panose="020B0503020204020204" pitchFamily="34" charset="-122"/>
              </a:defRPr>
            </a:lvl1pPr>
          </a:lstStyle>
          <a:p>
            <a:pPr lvl="0"/>
            <a:r>
              <a:rPr lang="en-US" altLang="zh-CN"/>
              <a:t>Thanks.</a:t>
            </a:r>
            <a:endParaRPr lang="zh-CN" altLang="en-US"/>
          </a:p>
        </p:txBody>
      </p:sp>
      <p:cxnSp>
        <p:nvCxnSpPr>
          <p:cNvPr id="7" name="直接连接符 6"/>
          <p:cNvCxnSpPr/>
          <p:nvPr userDrawn="1"/>
        </p:nvCxnSpPr>
        <p:spPr>
          <a:xfrm>
            <a:off x="5188009" y="2987040"/>
            <a:ext cx="2904431"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6" name="文本占位符 25"/>
          <p:cNvSpPr>
            <a:spLocks noGrp="1"/>
          </p:cNvSpPr>
          <p:nvPr>
            <p:ph type="body" sz="quarter" idx="14" hasCustomPrompt="1"/>
          </p:nvPr>
        </p:nvSpPr>
        <p:spPr>
          <a:xfrm>
            <a:off x="4998720" y="3013444"/>
            <a:ext cx="6780383" cy="845392"/>
          </a:xfrm>
        </p:spPr>
        <p:txBody>
          <a:bodyPr>
            <a:noAutofit/>
          </a:bodyPr>
          <a:lstStyle>
            <a:lvl1pPr marL="0" indent="0" algn="l">
              <a:lnSpc>
                <a:spcPct val="100000"/>
              </a:lnSpc>
              <a:spcBef>
                <a:spcPts val="0"/>
              </a:spcBef>
              <a:buNone/>
              <a:defRPr sz="5400" b="1">
                <a:solidFill>
                  <a:schemeClr val="tx1"/>
                </a:solidFill>
                <a:effectLst/>
                <a:latin typeface="微软雅黑" panose="020B0503020204020204" pitchFamily="34" charset="-122"/>
                <a:ea typeface="微软雅黑" panose="020B0503020204020204" pitchFamily="34" charset="-122"/>
              </a:defRPr>
            </a:lvl1pPr>
          </a:lstStyle>
          <a:p>
            <a:pPr lvl="0"/>
            <a:r>
              <a:rPr lang="zh-CN" altLang="en-US"/>
              <a:t>单击此处插入文字</a:t>
            </a:r>
          </a:p>
        </p:txBody>
      </p:sp>
      <p:grpSp>
        <p:nvGrpSpPr>
          <p:cNvPr id="15"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6148825" y="4352081"/>
            <a:ext cx="2540933" cy="755573"/>
            <a:chOff x="2893999" y="2478437"/>
            <a:chExt cx="6404004" cy="1904297"/>
          </a:xfrm>
          <a:solidFill>
            <a:schemeClr val="accent1"/>
          </a:solidFill>
        </p:grpSpPr>
        <p:sp>
          <p:nvSpPr>
            <p:cNvPr id="16"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18" name="í$ḷîḋé"/>
            <p:cNvGrpSpPr/>
            <p:nvPr/>
          </p:nvGrpSpPr>
          <p:grpSpPr>
            <a:xfrm>
              <a:off x="2893999" y="2478437"/>
              <a:ext cx="1902164" cy="1904297"/>
              <a:chOff x="1344613" y="2017713"/>
              <a:chExt cx="2822575" cy="2825750"/>
            </a:xfrm>
            <a:grpFill/>
          </p:grpSpPr>
          <p:sp>
            <p:nvSpPr>
              <p:cNvPr id="1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3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cxnSp>
        <p:nvCxnSpPr>
          <p:cNvPr id="45" name="直接连接符 44"/>
          <p:cNvCxnSpPr/>
          <p:nvPr userDrawn="1"/>
        </p:nvCxnSpPr>
        <p:spPr>
          <a:xfrm>
            <a:off x="8845956" y="4448438"/>
            <a:ext cx="0" cy="618865"/>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8" name="图片 67" descr="图片包含 户外, 游戏机, 黑色, 标志&#10;&#10;描述已自动生成"/>
          <p:cNvPicPr>
            <a:picLocks noChangeAspect="1"/>
          </p:cNvPicPr>
          <p:nvPr userDrawn="1"/>
        </p:nvPicPr>
        <p:blipFill>
          <a:blip r:embed="rId7">
            <a:extLst>
              <a:ext uri="{28A0092B-C50C-407E-A947-70E740481C1C}">
                <a14:useLocalDpi xmlns:a14="http://schemas.microsoft.com/office/drawing/2010/main" val="0"/>
              </a:ext>
            </a:extLst>
          </a:blip>
          <a:srcRect l="23659" b="34354"/>
          <a:stretch>
            <a:fillRect/>
          </a:stretch>
        </p:blipFill>
        <p:spPr>
          <a:xfrm>
            <a:off x="-26024" y="5212429"/>
            <a:ext cx="2041195" cy="1677030"/>
          </a:xfrm>
          <a:custGeom>
            <a:avLst/>
            <a:gdLst>
              <a:gd name="connsiteX0" fmla="*/ 0 w 2610972"/>
              <a:gd name="connsiteY0" fmla="*/ 0 h 2145155"/>
              <a:gd name="connsiteX1" fmla="*/ 2610972 w 2610972"/>
              <a:gd name="connsiteY1" fmla="*/ 0 h 2145155"/>
              <a:gd name="connsiteX2" fmla="*/ 2610972 w 2610972"/>
              <a:gd name="connsiteY2" fmla="*/ 2145155 h 2145155"/>
              <a:gd name="connsiteX3" fmla="*/ 0 w 2610972"/>
              <a:gd name="connsiteY3" fmla="*/ 2145155 h 2145155"/>
            </a:gdLst>
            <a:ahLst/>
            <a:cxnLst>
              <a:cxn ang="0">
                <a:pos x="connsiteX0" y="connsiteY0"/>
              </a:cxn>
              <a:cxn ang="0">
                <a:pos x="connsiteX1" y="connsiteY1"/>
              </a:cxn>
              <a:cxn ang="0">
                <a:pos x="connsiteX2" y="connsiteY2"/>
              </a:cxn>
              <a:cxn ang="0">
                <a:pos x="connsiteX3" y="connsiteY3"/>
              </a:cxn>
            </a:cxnLst>
            <a:rect l="l" t="t" r="r" b="b"/>
            <a:pathLst>
              <a:path w="2610972" h="2145155">
                <a:moveTo>
                  <a:pt x="0" y="0"/>
                </a:moveTo>
                <a:lnTo>
                  <a:pt x="2610972" y="0"/>
                </a:lnTo>
                <a:lnTo>
                  <a:pt x="2610972" y="2145155"/>
                </a:lnTo>
                <a:lnTo>
                  <a:pt x="0" y="2145155"/>
                </a:lnTo>
                <a:close/>
              </a:path>
            </a:pathLst>
          </a:custGeom>
        </p:spPr>
      </p:pic>
      <p:sp>
        <p:nvSpPr>
          <p:cNvPr id="35" name="文本占位符 25"/>
          <p:cNvSpPr>
            <a:spLocks noGrp="1"/>
          </p:cNvSpPr>
          <p:nvPr>
            <p:ph type="body" sz="quarter" idx="15" hasCustomPrompt="1"/>
          </p:nvPr>
        </p:nvSpPr>
        <p:spPr>
          <a:xfrm>
            <a:off x="8879397" y="4336087"/>
            <a:ext cx="3119608" cy="443733"/>
          </a:xfrm>
        </p:spPr>
        <p:txBody>
          <a:bodyPr anchor="ctr">
            <a:noAutofit/>
          </a:bodyPr>
          <a:lstStyle>
            <a:lvl1pPr marL="0" indent="0" algn="l">
              <a:lnSpc>
                <a:spcPct val="100000"/>
              </a:lnSpc>
              <a:buNone/>
              <a:defRPr sz="2000" b="1">
                <a:solidFill>
                  <a:schemeClr val="tx1"/>
                </a:solidFill>
                <a:effectLst>
                  <a:outerShdw blurRad="38100" dist="38100" dir="2700000" algn="tl">
                    <a:srgbClr val="000000">
                      <a:alpha val="43137"/>
                    </a:srgbClr>
                  </a:outerShdw>
                </a:effectLst>
                <a:latin typeface="+mn-ea"/>
                <a:ea typeface="+mn-ea"/>
              </a:defRPr>
            </a:lvl1pPr>
          </a:lstStyle>
          <a:p>
            <a:pPr lvl="0"/>
            <a:r>
              <a:rPr lang="zh-CN" altLang="en-US"/>
              <a:t>答辩人</a:t>
            </a:r>
          </a:p>
        </p:txBody>
      </p:sp>
      <p:sp>
        <p:nvSpPr>
          <p:cNvPr id="36" name="文本占位符 25"/>
          <p:cNvSpPr>
            <a:spLocks noGrp="1"/>
          </p:cNvSpPr>
          <p:nvPr>
            <p:ph type="body" sz="quarter" idx="16" hasCustomPrompt="1"/>
          </p:nvPr>
        </p:nvSpPr>
        <p:spPr>
          <a:xfrm>
            <a:off x="8876041" y="4771491"/>
            <a:ext cx="3119607" cy="448633"/>
          </a:xfrm>
        </p:spPr>
        <p:txBody>
          <a:bodyPr anchor="ctr">
            <a:noAutofit/>
          </a:bodyPr>
          <a:lstStyle>
            <a:lvl1pPr marL="0" indent="0" algn="l">
              <a:lnSpc>
                <a:spcPct val="100000"/>
              </a:lnSpc>
              <a:buNone/>
              <a:defRPr sz="2000" b="1">
                <a:solidFill>
                  <a:schemeClr val="tx1"/>
                </a:solidFill>
                <a:effectLst/>
              </a:defRPr>
            </a:lvl1pPr>
          </a:lstStyle>
          <a:p>
            <a:pPr lvl="0"/>
            <a:r>
              <a:rPr lang="en-US" altLang="zh-CN"/>
              <a:t>202X-XX-XX</a:t>
            </a:r>
            <a:endParaRPr lang="zh-CN" altLang="en-US"/>
          </a:p>
        </p:txBody>
      </p:sp>
    </p:spTree>
    <p:extLst>
      <p:ext uri="{BB962C8B-B14F-4D97-AF65-F5344CB8AC3E}">
        <p14:creationId xmlns:p14="http://schemas.microsoft.com/office/powerpoint/2010/main" val="37900634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_通用内容页">
    <p:spTree>
      <p:nvGrpSpPr>
        <p:cNvPr id="1" name=""/>
        <p:cNvGrpSpPr/>
        <p:nvPr/>
      </p:nvGrpSpPr>
      <p:grpSpPr>
        <a:xfrm>
          <a:off x="0" y="0"/>
          <a:ext cx="0" cy="0"/>
          <a:chOff x="0" y="0"/>
          <a:chExt cx="0" cy="0"/>
        </a:xfrm>
      </p:grpSpPr>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2" name="矩形 1"/>
          <p:cNvSpPr/>
          <p:nvPr userDrawn="1"/>
        </p:nvSpPr>
        <p:spPr>
          <a:xfrm>
            <a:off x="0" y="6233160"/>
            <a:ext cx="12192000" cy="624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87829" y="6332209"/>
            <a:ext cx="1500742" cy="446262"/>
            <a:chOff x="2893999" y="2478437"/>
            <a:chExt cx="6404004" cy="1904297"/>
          </a:xfrm>
          <a:solidFill>
            <a:schemeClr val="bg1"/>
          </a:solidFill>
        </p:grpSpPr>
        <p:sp>
          <p:nvSpPr>
            <p:cNvPr id="5"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8" name="í$ḷîḋé"/>
            <p:cNvGrpSpPr/>
            <p:nvPr/>
          </p:nvGrpSpPr>
          <p:grpSpPr>
            <a:xfrm>
              <a:off x="2893999" y="2478437"/>
              <a:ext cx="1902164" cy="1904297"/>
              <a:chOff x="1344613" y="2017713"/>
              <a:chExt cx="2822575" cy="2825750"/>
            </a:xfrm>
            <a:grpFill/>
          </p:grpSpPr>
          <p:sp>
            <p:nvSpPr>
              <p:cNvPr id="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3" name="矩形 2"/>
          <p:cNvSpPr/>
          <p:nvPr userDrawn="1"/>
        </p:nvSpPr>
        <p:spPr>
          <a:xfrm>
            <a:off x="11998872" y="6233160"/>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userDrawn="1"/>
        </p:nvSpPr>
        <p:spPr>
          <a:xfrm>
            <a:off x="8389878" y="6399362"/>
            <a:ext cx="3647152" cy="369332"/>
          </a:xfrm>
          <a:prstGeom prst="rect">
            <a:avLst/>
          </a:prstGeom>
        </p:spPr>
        <p:txBody>
          <a:bodyPr wrap="none">
            <a:spAutoFit/>
          </a:bodyPr>
          <a:lstStyle/>
          <a:p>
            <a:r>
              <a:rPr lang="zh-CN" altLang="en-US">
                <a:solidFill>
                  <a:schemeClr val="bg1">
                    <a:lumMod val="95000"/>
                  </a:schemeClr>
                </a:solidFill>
              </a:rPr>
              <a:t>耐劳苦、尚俭朴、勤学业、爱国家</a:t>
            </a:r>
          </a:p>
        </p:txBody>
      </p:sp>
      <p:sp>
        <p:nvSpPr>
          <p:cNvPr id="32" name="矩形 31"/>
          <p:cNvSpPr/>
          <p:nvPr userDrawn="1"/>
        </p:nvSpPr>
        <p:spPr>
          <a:xfrm>
            <a:off x="340463" y="327378"/>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占位符 25"/>
          <p:cNvSpPr>
            <a:spLocks noGrp="1"/>
          </p:cNvSpPr>
          <p:nvPr>
            <p:ph type="body" sz="quarter" idx="13" hasCustomPrompt="1"/>
          </p:nvPr>
        </p:nvSpPr>
        <p:spPr>
          <a:xfrm>
            <a:off x="536819" y="327061"/>
            <a:ext cx="7516813" cy="625475"/>
          </a:xfrm>
        </p:spPr>
        <p:txBody>
          <a:bodyPr anchor="ctr">
            <a:noAutofit/>
          </a:bodyPr>
          <a:lstStyle>
            <a:lvl1pPr marL="0" indent="0">
              <a:lnSpc>
                <a:spcPct val="100000"/>
              </a:lnSpc>
              <a:spcBef>
                <a:spcPts val="0"/>
              </a:spcBef>
              <a:buNone/>
              <a:defRPr sz="3600" b="1">
                <a:solidFill>
                  <a:schemeClr val="accent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defRPr>
            </a:lvl1pPr>
          </a:lstStyle>
          <a:p>
            <a:pPr lvl="0"/>
            <a:r>
              <a:rPr lang="zh-CN" altLang="en-US"/>
              <a:t>单击此处插入标题</a:t>
            </a:r>
          </a:p>
        </p:txBody>
      </p:sp>
      <p:sp>
        <p:nvSpPr>
          <p:cNvPr id="28" name="文本占位符 27">
            <a:extLst>
              <a:ext uri="{FF2B5EF4-FFF2-40B4-BE49-F238E27FC236}">
                <a16:creationId xmlns:a16="http://schemas.microsoft.com/office/drawing/2014/main" id="{E765E9A1-7B3F-EB90-80D7-CE557E18F818}"/>
              </a:ext>
            </a:extLst>
          </p:cNvPr>
          <p:cNvSpPr>
            <a:spLocks noGrp="1"/>
          </p:cNvSpPr>
          <p:nvPr>
            <p:ph type="body" sz="quarter" idx="14"/>
          </p:nvPr>
        </p:nvSpPr>
        <p:spPr>
          <a:xfrm>
            <a:off x="396000" y="1162800"/>
            <a:ext cx="11479213" cy="4741863"/>
          </a:xfrm>
        </p:spPr>
        <p:txBody>
          <a:bodyPr/>
          <a:lstStyle>
            <a:lvl1pPr marL="284400" indent="-284400">
              <a:lnSpc>
                <a:spcPct val="150000"/>
              </a:lnSpc>
              <a:spcBef>
                <a:spcPts val="0"/>
              </a:spcBef>
              <a:buFont typeface="Wingdings" panose="05000000000000000000" pitchFamily="2" charset="2"/>
              <a:buChar char="l"/>
              <a:defRPr sz="2400"/>
            </a:lvl1pPr>
            <a:lvl2pPr marL="799200" indent="-342000">
              <a:lnSpc>
                <a:spcPct val="150000"/>
              </a:lnSpc>
              <a:spcBef>
                <a:spcPts val="0"/>
              </a:spcBef>
              <a:buFont typeface="Wingdings" panose="05000000000000000000" pitchFamily="2" charset="2"/>
              <a:buChar char="p"/>
              <a:defRPr sz="2000"/>
            </a:lvl2pPr>
            <a:lvl3pPr marL="1143000" indent="-342000">
              <a:lnSpc>
                <a:spcPct val="150000"/>
              </a:lnSpc>
              <a:spcBef>
                <a:spcPts val="0"/>
              </a:spcBef>
              <a:buFont typeface="Wingdings" panose="05000000000000000000" pitchFamily="2" charset="2"/>
              <a:buChar char="ü"/>
              <a:defRPr sz="1800"/>
            </a:lvl3pPr>
            <a:lvl4pPr>
              <a:lnSpc>
                <a:spcPct val="150000"/>
              </a:lnSpc>
              <a:defRPr/>
            </a:lvl4pPr>
            <a:lvl5pPr>
              <a:lnSpc>
                <a:spcPct val="150000"/>
              </a:lnSpc>
              <a:defRPr/>
            </a:lvl5pPr>
          </a:lstStyle>
          <a:p>
            <a:pPr lvl="0"/>
            <a:r>
              <a:rPr lang="zh-CN" altLang="en-US"/>
              <a:t>单击此处编辑母版文本样式</a:t>
            </a:r>
          </a:p>
          <a:p>
            <a:pPr lvl="1"/>
            <a:r>
              <a:rPr lang="zh-CN" altLang="en-US"/>
              <a:t>二级</a:t>
            </a:r>
          </a:p>
          <a:p>
            <a:pPr lvl="2"/>
            <a:r>
              <a:rPr lang="zh-CN" altLang="en-US"/>
              <a:t>三级</a:t>
            </a:r>
          </a:p>
        </p:txBody>
      </p:sp>
    </p:spTree>
    <p:extLst>
      <p:ext uri="{BB962C8B-B14F-4D97-AF65-F5344CB8AC3E}">
        <p14:creationId xmlns:p14="http://schemas.microsoft.com/office/powerpoint/2010/main" val="2550640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目录+5">
    <p:spTree>
      <p:nvGrpSpPr>
        <p:cNvPr id="1" name=""/>
        <p:cNvGrpSpPr/>
        <p:nvPr/>
      </p:nvGrpSpPr>
      <p:grpSpPr>
        <a:xfrm>
          <a:off x="0" y="0"/>
          <a:ext cx="0" cy="0"/>
          <a:chOff x="0" y="0"/>
          <a:chExt cx="0" cy="0"/>
        </a:xfrm>
      </p:grpSpPr>
      <p:pic>
        <p:nvPicPr>
          <p:cNvPr id="66" name="图片 65" descr="图片包含 游戏机, 钟表, 标志&#10;&#10;描述已自动生成"/>
          <p:cNvPicPr>
            <a:picLocks noChangeAspect="1"/>
          </p:cNvPicPr>
          <p:nvPr userDrawn="1"/>
        </p:nvPicPr>
        <p:blipFill rotWithShape="1">
          <a:blip r:embed="rId3">
            <a:alphaModFix amt="50000"/>
            <a:duotone>
              <a:schemeClr val="accent6">
                <a:shade val="45000"/>
                <a:satMod val="135000"/>
              </a:schemeClr>
              <a:prstClr val="white"/>
            </a:duotone>
            <a:extLst>
              <a:ext uri="{BEBA8EAE-BF5A-486C-A8C5-ECC9F3942E4B}">
                <a14:imgProps xmlns:a14="http://schemas.microsoft.com/office/drawing/2010/main">
                  <a14:imgLayer r:embed="rId4">
                    <a14:imgEffect>
                      <a14:backgroundRemoval t="9921" b="95635" l="6900" r="93100">
                        <a14:foregroundMark x1="29112" y1="11508" x2="35633" y2="11905"/>
                        <a14:foregroundMark x1="35633" y1="11905" x2="38280" y2="13757"/>
                        <a14:foregroundMark x1="47637" y1="55423" x2="57845" y2="59524"/>
                        <a14:foregroundMark x1="57845" y1="59524" x2="58129" y2="59788"/>
                        <a14:foregroundMark x1="47164" y1="53836" x2="55577" y2="57672"/>
                        <a14:foregroundMark x1="52363" y1="55423" x2="56522" y2="56878"/>
                        <a14:foregroundMark x1="10870" y1="56746" x2="9924" y2="77513"/>
                        <a14:foregroundMark x1="8790" y1="79101" x2="42439" y2="83598"/>
                        <a14:foregroundMark x1="14367" y1="84392" x2="35350" y2="89550"/>
                        <a14:foregroundMark x1="35350" y1="89550" x2="54253" y2="89815"/>
                        <a14:foregroundMark x1="54253" y1="89815" x2="68336" y2="89418"/>
                        <a14:foregroundMark x1="68336" y1="89418" x2="68431" y2="89418"/>
                        <a14:foregroundMark x1="83837" y1="74339" x2="85444" y2="89815"/>
                        <a14:foregroundMark x1="88658" y1="73016" x2="88847" y2="87302"/>
                        <a14:foregroundMark x1="89319" y1="80952" x2="88658" y2="87831"/>
                        <a14:foregroundMark x1="88658" y1="87831" x2="65501" y2="94048"/>
                        <a14:foregroundMark x1="65501" y1="94048" x2="65501" y2="94048"/>
                        <a14:foregroundMark x1="35161" y1="92063" x2="44802" y2="91667"/>
                        <a14:foregroundMark x1="44802" y1="91667" x2="57750" y2="91667"/>
                        <a14:foregroundMark x1="57750" y1="91667" x2="63894" y2="91534"/>
                        <a14:foregroundMark x1="63894" y1="91534" x2="64839" y2="91534"/>
                        <a14:foregroundMark x1="51040" y1="95370" x2="67864" y2="92460"/>
                        <a14:foregroundMark x1="34216" y1="93783" x2="38563" y2="95767"/>
                        <a14:foregroundMark x1="65123" y1="53571" x2="64934" y2="64418"/>
                        <a14:foregroundMark x1="77977" y1="58069" x2="79679" y2="69048"/>
                        <a14:foregroundMark x1="78733" y1="55688" x2="82987" y2="67063"/>
                        <a14:foregroundMark x1="79017" y1="52646" x2="84594" y2="66667"/>
                        <a14:foregroundMark x1="84594" y1="66667" x2="85066" y2="67196"/>
                        <a14:foregroundMark x1="67580" y1="52116" x2="63516" y2="55820"/>
                        <a14:foregroundMark x1="69376" y1="51720" x2="66257" y2="55159"/>
                        <a14:foregroundMark x1="10113" y1="53042" x2="8696" y2="70899"/>
                        <a14:foregroundMark x1="10870" y1="51984" x2="8885" y2="58466"/>
                        <a14:foregroundMark x1="8885" y1="58466" x2="8034" y2="67725"/>
                        <a14:foregroundMark x1="6994" y1="69180" x2="7750" y2="79497"/>
                        <a14:foregroundMark x1="83648" y1="62434" x2="92911" y2="72487"/>
                        <a14:foregroundMark x1="92911" y1="72487" x2="93100" y2="72487"/>
                        <a14:foregroundMark x1="91966" y1="72751" x2="91304" y2="82143"/>
                        <a14:foregroundMark x1="91304" y1="82143" x2="89792" y2="84921"/>
                        <a14:foregroundMark x1="8318" y1="81614" x2="20983" y2="91799"/>
                        <a14:foregroundMark x1="20983" y1="91799" x2="21078" y2="91534"/>
                        <a14:backgroundMark x1="62287" y1="97884" x2="52363" y2="98942"/>
                      </a14:backgroundRemoval>
                    </a14:imgEffect>
                  </a14:imgLayer>
                </a14:imgProps>
              </a:ext>
              <a:ext uri="{28A0092B-C50C-407E-A947-70E740481C1C}">
                <a14:useLocalDpi xmlns:a14="http://schemas.microsoft.com/office/drawing/2010/main" val="0"/>
              </a:ext>
            </a:extLst>
          </a:blip>
          <a:srcRect l="437" t="4567" r="3548" b="1526"/>
          <a:stretch>
            <a:fillRect/>
          </a:stretch>
        </p:blipFill>
        <p:spPr>
          <a:xfrm>
            <a:off x="64530" y="1012001"/>
            <a:ext cx="8102369" cy="5662462"/>
          </a:xfrm>
          <a:prstGeom prst="rect">
            <a:avLst/>
          </a:prstGeom>
          <a:effectLst>
            <a:softEdge rad="317500"/>
          </a:effectLst>
        </p:spPr>
      </p:pic>
      <p:sp>
        <p:nvSpPr>
          <p:cNvPr id="4" name="灯片编号占位符 3"/>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22" name="文本占位符 21"/>
          <p:cNvSpPr>
            <a:spLocks noGrp="1"/>
          </p:cNvSpPr>
          <p:nvPr>
            <p:ph type="body" sz="quarter" idx="13" hasCustomPrompt="1"/>
          </p:nvPr>
        </p:nvSpPr>
        <p:spPr>
          <a:xfrm>
            <a:off x="1371600" y="2591707"/>
            <a:ext cx="4053840" cy="1673556"/>
          </a:xfrm>
        </p:spPr>
        <p:txBody>
          <a:bodyPr anchor="ctr">
            <a:noAutofit/>
          </a:bodyPr>
          <a:lstStyle>
            <a:lvl1pPr marL="0" indent="0" algn="ctr">
              <a:lnSpc>
                <a:spcPct val="100000"/>
              </a:lnSpc>
              <a:spcBef>
                <a:spcPts val="0"/>
              </a:spcBef>
              <a:buNone/>
              <a:defRPr sz="11500" b="1">
                <a:solidFill>
                  <a:schemeClr val="accent1"/>
                </a:solidFill>
                <a:latin typeface="微软雅黑" panose="020B0503020204020204" pitchFamily="34" charset="-122"/>
                <a:ea typeface="微软雅黑" panose="020B0503020204020204" pitchFamily="34" charset="-122"/>
              </a:defRPr>
            </a:lvl1pPr>
          </a:lstStyle>
          <a:p>
            <a:pPr lvl="0"/>
            <a:r>
              <a:rPr lang="zh-CN" altLang="en-US"/>
              <a:t>目 录</a:t>
            </a:r>
          </a:p>
        </p:txBody>
      </p:sp>
      <p:sp>
        <p:nvSpPr>
          <p:cNvPr id="24" name="文本占位符 23"/>
          <p:cNvSpPr>
            <a:spLocks noGrp="1"/>
          </p:cNvSpPr>
          <p:nvPr>
            <p:ph type="body" sz="quarter" idx="14" hasCustomPrompt="1"/>
          </p:nvPr>
        </p:nvSpPr>
        <p:spPr>
          <a:xfrm>
            <a:off x="1370965" y="4161155"/>
            <a:ext cx="4054475" cy="704850"/>
          </a:xfrm>
        </p:spPr>
        <p:txBody>
          <a:bodyPr anchor="ctr">
            <a:normAutofit/>
          </a:bodyPr>
          <a:lstStyle>
            <a:lvl1pPr marL="0" indent="0" algn="ctr">
              <a:lnSpc>
                <a:spcPct val="100000"/>
              </a:lnSpc>
              <a:spcBef>
                <a:spcPts val="0"/>
              </a:spcBef>
              <a:buNone/>
              <a:defRPr sz="4400">
                <a:solidFill>
                  <a:schemeClr val="accent1"/>
                </a:solidFill>
                <a:latin typeface="+mj-lt"/>
              </a:defRPr>
            </a:lvl1pPr>
          </a:lstStyle>
          <a:p>
            <a:pPr lvl="0"/>
            <a:r>
              <a:rPr lang="en-US" altLang="zh-CN"/>
              <a:t>CONTENTS</a:t>
            </a:r>
            <a:endParaRPr lang="zh-CN" altLang="en-US"/>
          </a:p>
        </p:txBody>
      </p:sp>
      <p:grpSp>
        <p:nvGrpSpPr>
          <p:cNvPr id="44"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354325" y="534097"/>
            <a:ext cx="2118769" cy="630038"/>
            <a:chOff x="2893999" y="2478437"/>
            <a:chExt cx="6404004" cy="1904297"/>
          </a:xfrm>
          <a:solidFill>
            <a:schemeClr val="accent1"/>
          </a:solidFill>
        </p:grpSpPr>
        <p:sp>
          <p:nvSpPr>
            <p:cNvPr id="45"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6"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47" name="í$ḷîḋé"/>
            <p:cNvGrpSpPr/>
            <p:nvPr/>
          </p:nvGrpSpPr>
          <p:grpSpPr>
            <a:xfrm>
              <a:off x="2893999" y="2478437"/>
              <a:ext cx="1902164" cy="1904297"/>
              <a:chOff x="1344613" y="2017713"/>
              <a:chExt cx="2822575" cy="2825750"/>
            </a:xfrm>
            <a:grpFill/>
          </p:grpSpPr>
          <p:sp>
            <p:nvSpPr>
              <p:cNvPr id="48"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0"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1"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67" name="文本占位符 66"/>
          <p:cNvSpPr>
            <a:spLocks noGrp="1"/>
          </p:cNvSpPr>
          <p:nvPr>
            <p:ph type="body" sz="quarter" idx="15" hasCustomPrompt="1"/>
          </p:nvPr>
        </p:nvSpPr>
        <p:spPr>
          <a:xfrm>
            <a:off x="7574280" y="1604913"/>
            <a:ext cx="4373880" cy="792163"/>
          </a:xfrm>
        </p:spPr>
        <p:txBody>
          <a:bodyPr anchor="ctr">
            <a:noAutofit/>
          </a:bodyPr>
          <a:lstStyle>
            <a:lvl1pPr marL="0" indent="0">
              <a:lnSpc>
                <a:spcPct val="100000"/>
              </a:lnSpc>
              <a:spcBef>
                <a:spcPts val="0"/>
              </a:spcBef>
              <a:buNone/>
              <a:defRPr sz="3600" b="1">
                <a:solidFill>
                  <a:schemeClr val="accent1"/>
                </a:solidFill>
                <a:latin typeface="微软雅黑" panose="020B0503020204020204" pitchFamily="34" charset="-122"/>
                <a:ea typeface="微软雅黑" panose="020B0503020204020204" pitchFamily="34" charset="-122"/>
              </a:defRPr>
            </a:lvl1pPr>
          </a:lstStyle>
          <a:p>
            <a:pPr lvl="0"/>
            <a:r>
              <a:rPr lang="zh-CN" altLang="en-US"/>
              <a:t>在此处插入标题</a:t>
            </a:r>
          </a:p>
        </p:txBody>
      </p:sp>
      <p:sp>
        <p:nvSpPr>
          <p:cNvPr id="71" name="文本占位符 66"/>
          <p:cNvSpPr>
            <a:spLocks noGrp="1"/>
          </p:cNvSpPr>
          <p:nvPr>
            <p:ph type="body" sz="quarter" idx="16" hasCustomPrompt="1"/>
          </p:nvPr>
        </p:nvSpPr>
        <p:spPr>
          <a:xfrm>
            <a:off x="7574280" y="2548112"/>
            <a:ext cx="4373880" cy="792163"/>
          </a:xfrm>
        </p:spPr>
        <p:txBody>
          <a:bodyPr anchor="ctr">
            <a:noAutofit/>
          </a:bodyPr>
          <a:lstStyle>
            <a:lvl1pPr marL="0" indent="0">
              <a:lnSpc>
                <a:spcPct val="100000"/>
              </a:lnSpc>
              <a:spcBef>
                <a:spcPts val="0"/>
              </a:spcBef>
              <a:buNone/>
              <a:defRPr sz="3600" b="1">
                <a:solidFill>
                  <a:schemeClr val="accent1"/>
                </a:solidFill>
                <a:latin typeface="微软雅黑" panose="020B0503020204020204" pitchFamily="34" charset="-122"/>
                <a:ea typeface="微软雅黑" panose="020B0503020204020204" pitchFamily="34" charset="-122"/>
              </a:defRPr>
            </a:lvl1pPr>
          </a:lstStyle>
          <a:p>
            <a:pPr lvl="0"/>
            <a:r>
              <a:rPr lang="zh-CN" altLang="en-US"/>
              <a:t>在此处插入标题</a:t>
            </a:r>
          </a:p>
        </p:txBody>
      </p:sp>
      <p:sp>
        <p:nvSpPr>
          <p:cNvPr id="75" name="文本占位符 66"/>
          <p:cNvSpPr>
            <a:spLocks noGrp="1"/>
          </p:cNvSpPr>
          <p:nvPr>
            <p:ph type="body" sz="quarter" idx="17" hasCustomPrompt="1"/>
          </p:nvPr>
        </p:nvSpPr>
        <p:spPr>
          <a:xfrm>
            <a:off x="7574280" y="3491311"/>
            <a:ext cx="4373880" cy="792163"/>
          </a:xfrm>
        </p:spPr>
        <p:txBody>
          <a:bodyPr anchor="ctr">
            <a:noAutofit/>
          </a:bodyPr>
          <a:lstStyle>
            <a:lvl1pPr marL="0" indent="0">
              <a:lnSpc>
                <a:spcPct val="100000"/>
              </a:lnSpc>
              <a:spcBef>
                <a:spcPts val="0"/>
              </a:spcBef>
              <a:buNone/>
              <a:defRPr sz="3600" b="1">
                <a:solidFill>
                  <a:schemeClr val="accent1"/>
                </a:solidFill>
                <a:latin typeface="微软雅黑" panose="020B0503020204020204" pitchFamily="34" charset="-122"/>
                <a:ea typeface="微软雅黑" panose="020B0503020204020204" pitchFamily="34" charset="-122"/>
              </a:defRPr>
            </a:lvl1pPr>
          </a:lstStyle>
          <a:p>
            <a:pPr lvl="0"/>
            <a:r>
              <a:rPr lang="zh-CN" altLang="en-US"/>
              <a:t>在此处插入标题</a:t>
            </a:r>
          </a:p>
        </p:txBody>
      </p:sp>
      <p:grpSp>
        <p:nvGrpSpPr>
          <p:cNvPr id="100" name="组合 99"/>
          <p:cNvGrpSpPr/>
          <p:nvPr userDrawn="1"/>
        </p:nvGrpSpPr>
        <p:grpSpPr>
          <a:xfrm>
            <a:off x="6191153" y="1460213"/>
            <a:ext cx="1430605" cy="1038308"/>
            <a:chOff x="6191153" y="1613244"/>
            <a:chExt cx="1430605" cy="1038308"/>
          </a:xfrm>
        </p:grpSpPr>
        <p:sp>
          <p:nvSpPr>
            <p:cNvPr id="101" name="Rectangle 68"/>
            <p:cNvSpPr/>
            <p:nvPr userDrawn="1"/>
          </p:nvSpPr>
          <p:spPr bwMode="auto">
            <a:xfrm>
              <a:off x="6557032" y="1613244"/>
              <a:ext cx="1064726" cy="1038308"/>
            </a:xfrm>
            <a:prstGeom prst="rect">
              <a:avLst/>
            </a:prstGeom>
            <a:noFill/>
          </p:spPr>
          <p:txBody>
            <a:bodyPr wrap="non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10000"/>
                </a:lnSpc>
              </a:pPr>
              <a:r>
                <a:rPr lang="en-US" sz="5400" b="1" kern="2000">
                  <a:solidFill>
                    <a:schemeClr val="accent2"/>
                  </a:solidFill>
                  <a:latin typeface="+mj-lt"/>
                  <a:ea typeface="Microsoft YaHei UI" panose="020B0503020204020204" pitchFamily="34" charset="-122"/>
                  <a:cs typeface="Arial" panose="020B0604020202020204" pitchFamily="34" charset="0"/>
                  <a:sym typeface="Bebas Neue" charset="0"/>
                </a:rPr>
                <a:t>0</a:t>
              </a:r>
              <a:r>
                <a:rPr lang="en-US" altLang="zh-CN" sz="5400" b="1" kern="2000">
                  <a:solidFill>
                    <a:schemeClr val="accent2"/>
                  </a:solidFill>
                  <a:latin typeface="+mj-lt"/>
                  <a:ea typeface="Microsoft YaHei UI" panose="020B0503020204020204" pitchFamily="34" charset="-122"/>
                  <a:cs typeface="Arial" panose="020B0604020202020204" pitchFamily="34" charset="0"/>
                  <a:sym typeface="Bebas Neue" charset="0"/>
                </a:rPr>
                <a:t>1</a:t>
              </a:r>
              <a:endParaRPr lang="en-US" sz="5400" b="1" kern="2000">
                <a:solidFill>
                  <a:schemeClr val="accent2"/>
                </a:solidFill>
                <a:latin typeface="+mj-lt"/>
                <a:ea typeface="Microsoft YaHei UI" panose="020B0503020204020204" pitchFamily="34" charset="-122"/>
                <a:cs typeface="Arial" panose="020B0604020202020204" pitchFamily="34" charset="0"/>
                <a:sym typeface="Bebas Neue" charset="0"/>
              </a:endParaRPr>
            </a:p>
          </p:txBody>
        </p:sp>
        <p:sp>
          <p:nvSpPr>
            <p:cNvPr id="102" name="加号 101"/>
            <p:cNvSpPr/>
            <p:nvPr userDrawn="1"/>
          </p:nvSpPr>
          <p:spPr>
            <a:xfrm>
              <a:off x="6191153" y="1945075"/>
              <a:ext cx="374647" cy="374647"/>
            </a:xfrm>
            <a:prstGeom prst="mathPlus">
              <a:avLst>
                <a:gd name="adj1" fmla="val 1390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3" name="组合 102"/>
          <p:cNvGrpSpPr/>
          <p:nvPr userDrawn="1"/>
        </p:nvGrpSpPr>
        <p:grpSpPr>
          <a:xfrm>
            <a:off x="6191153" y="2407435"/>
            <a:ext cx="1430605" cy="1038308"/>
            <a:chOff x="6191153" y="2693603"/>
            <a:chExt cx="1430605" cy="1038308"/>
          </a:xfrm>
        </p:grpSpPr>
        <p:sp>
          <p:nvSpPr>
            <p:cNvPr id="104" name="Rectangle 68"/>
            <p:cNvSpPr/>
            <p:nvPr userDrawn="1"/>
          </p:nvSpPr>
          <p:spPr bwMode="auto">
            <a:xfrm>
              <a:off x="6557032" y="2693603"/>
              <a:ext cx="1064726" cy="1038308"/>
            </a:xfrm>
            <a:prstGeom prst="rect">
              <a:avLst/>
            </a:prstGeom>
            <a:noFill/>
          </p:spPr>
          <p:txBody>
            <a:bodyPr wrap="non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10000"/>
                </a:lnSpc>
              </a:pPr>
              <a:r>
                <a:rPr lang="en-US" sz="5400" b="1" kern="2000">
                  <a:solidFill>
                    <a:schemeClr val="accent2"/>
                  </a:solidFill>
                  <a:latin typeface="+mj-lt"/>
                  <a:ea typeface="Microsoft YaHei UI" panose="020B0503020204020204" pitchFamily="34" charset="-122"/>
                  <a:cs typeface="Arial" panose="020B0604020202020204" pitchFamily="34" charset="0"/>
                  <a:sym typeface="Bebas Neue" charset="0"/>
                </a:rPr>
                <a:t>0</a:t>
              </a:r>
              <a:r>
                <a:rPr lang="en-US" altLang="zh-CN" sz="5400" b="1" kern="2000">
                  <a:solidFill>
                    <a:schemeClr val="accent2"/>
                  </a:solidFill>
                  <a:latin typeface="+mj-lt"/>
                  <a:ea typeface="Microsoft YaHei UI" panose="020B0503020204020204" pitchFamily="34" charset="-122"/>
                  <a:cs typeface="Arial" panose="020B0604020202020204" pitchFamily="34" charset="0"/>
                  <a:sym typeface="Bebas Neue" charset="0"/>
                </a:rPr>
                <a:t>2</a:t>
              </a:r>
              <a:endParaRPr lang="en-US" sz="5400" b="1" kern="2000">
                <a:solidFill>
                  <a:schemeClr val="accent2"/>
                </a:solidFill>
                <a:latin typeface="+mj-lt"/>
                <a:ea typeface="Microsoft YaHei UI" panose="020B0503020204020204" pitchFamily="34" charset="-122"/>
                <a:cs typeface="Arial" panose="020B0604020202020204" pitchFamily="34" charset="0"/>
                <a:sym typeface="Bebas Neue" charset="0"/>
              </a:endParaRPr>
            </a:p>
          </p:txBody>
        </p:sp>
        <p:sp>
          <p:nvSpPr>
            <p:cNvPr id="105" name="加号 104"/>
            <p:cNvSpPr/>
            <p:nvPr userDrawn="1"/>
          </p:nvSpPr>
          <p:spPr>
            <a:xfrm>
              <a:off x="6191153" y="3025434"/>
              <a:ext cx="374647" cy="374647"/>
            </a:xfrm>
            <a:prstGeom prst="mathPlus">
              <a:avLst>
                <a:gd name="adj1" fmla="val 1390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6" name="组合 105"/>
          <p:cNvGrpSpPr/>
          <p:nvPr userDrawn="1"/>
        </p:nvGrpSpPr>
        <p:grpSpPr>
          <a:xfrm>
            <a:off x="6191153" y="3354657"/>
            <a:ext cx="1430605" cy="1038308"/>
            <a:chOff x="6191153" y="3773962"/>
            <a:chExt cx="1430605" cy="1038308"/>
          </a:xfrm>
        </p:grpSpPr>
        <p:sp>
          <p:nvSpPr>
            <p:cNvPr id="107" name="Rectangle 68"/>
            <p:cNvSpPr/>
            <p:nvPr userDrawn="1"/>
          </p:nvSpPr>
          <p:spPr bwMode="auto">
            <a:xfrm>
              <a:off x="6557032" y="3773962"/>
              <a:ext cx="1064726" cy="1038308"/>
            </a:xfrm>
            <a:prstGeom prst="rect">
              <a:avLst/>
            </a:prstGeom>
            <a:noFill/>
          </p:spPr>
          <p:txBody>
            <a:bodyPr wrap="non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10000"/>
                </a:lnSpc>
              </a:pPr>
              <a:r>
                <a:rPr lang="en-US" sz="5400" b="1" kern="2000">
                  <a:solidFill>
                    <a:schemeClr val="accent2"/>
                  </a:solidFill>
                  <a:latin typeface="+mj-lt"/>
                  <a:ea typeface="Microsoft YaHei UI" panose="020B0503020204020204" pitchFamily="34" charset="-122"/>
                  <a:cs typeface="Arial" panose="020B0604020202020204" pitchFamily="34" charset="0"/>
                  <a:sym typeface="Bebas Neue" charset="0"/>
                </a:rPr>
                <a:t>0</a:t>
              </a:r>
              <a:r>
                <a:rPr lang="en-US" altLang="zh-CN" sz="5400" b="1" kern="2000">
                  <a:solidFill>
                    <a:schemeClr val="accent2"/>
                  </a:solidFill>
                  <a:latin typeface="+mj-lt"/>
                  <a:ea typeface="Microsoft YaHei UI" panose="020B0503020204020204" pitchFamily="34" charset="-122"/>
                  <a:cs typeface="Arial" panose="020B0604020202020204" pitchFamily="34" charset="0"/>
                  <a:sym typeface="Bebas Neue" charset="0"/>
                </a:rPr>
                <a:t>3</a:t>
              </a:r>
              <a:endParaRPr lang="en-US" sz="5400" b="1" kern="2000">
                <a:solidFill>
                  <a:schemeClr val="accent2"/>
                </a:solidFill>
                <a:latin typeface="+mj-lt"/>
                <a:ea typeface="Microsoft YaHei UI" panose="020B0503020204020204" pitchFamily="34" charset="-122"/>
                <a:cs typeface="Arial" panose="020B0604020202020204" pitchFamily="34" charset="0"/>
                <a:sym typeface="Bebas Neue" charset="0"/>
              </a:endParaRPr>
            </a:p>
          </p:txBody>
        </p:sp>
        <p:sp>
          <p:nvSpPr>
            <p:cNvPr id="108" name="加号 107"/>
            <p:cNvSpPr/>
            <p:nvPr userDrawn="1"/>
          </p:nvSpPr>
          <p:spPr>
            <a:xfrm>
              <a:off x="6191153" y="4105793"/>
              <a:ext cx="374647" cy="374647"/>
            </a:xfrm>
            <a:prstGeom prst="mathPlus">
              <a:avLst>
                <a:gd name="adj1" fmla="val 1390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文本占位符 66">
            <a:extLst>
              <a:ext uri="{FF2B5EF4-FFF2-40B4-BE49-F238E27FC236}">
                <a16:creationId xmlns:a16="http://schemas.microsoft.com/office/drawing/2014/main" id="{D6E1577E-82E1-D135-483A-F009FE1EEA7C}"/>
              </a:ext>
            </a:extLst>
          </p:cNvPr>
          <p:cNvSpPr>
            <a:spLocks noGrp="1"/>
          </p:cNvSpPr>
          <p:nvPr>
            <p:ph type="body" sz="quarter" idx="18" hasCustomPrompt="1"/>
          </p:nvPr>
        </p:nvSpPr>
        <p:spPr>
          <a:xfrm>
            <a:off x="7574280" y="4444582"/>
            <a:ext cx="4373880" cy="792163"/>
          </a:xfrm>
        </p:spPr>
        <p:txBody>
          <a:bodyPr anchor="ctr">
            <a:noAutofit/>
          </a:bodyPr>
          <a:lstStyle>
            <a:lvl1pPr marL="0" indent="0">
              <a:lnSpc>
                <a:spcPct val="100000"/>
              </a:lnSpc>
              <a:spcBef>
                <a:spcPts val="0"/>
              </a:spcBef>
              <a:buNone/>
              <a:defRPr sz="3600" b="1">
                <a:solidFill>
                  <a:schemeClr val="accent1"/>
                </a:solidFill>
                <a:latin typeface="微软雅黑" panose="020B0503020204020204" pitchFamily="34" charset="-122"/>
                <a:ea typeface="微软雅黑" panose="020B0503020204020204" pitchFamily="34" charset="-122"/>
              </a:defRPr>
            </a:lvl1pPr>
          </a:lstStyle>
          <a:p>
            <a:pPr lvl="0"/>
            <a:r>
              <a:rPr lang="zh-CN" altLang="en-US"/>
              <a:t>在此处插入标题</a:t>
            </a:r>
          </a:p>
        </p:txBody>
      </p:sp>
      <p:grpSp>
        <p:nvGrpSpPr>
          <p:cNvPr id="3" name="组合 2">
            <a:extLst>
              <a:ext uri="{FF2B5EF4-FFF2-40B4-BE49-F238E27FC236}">
                <a16:creationId xmlns:a16="http://schemas.microsoft.com/office/drawing/2014/main" id="{6F49A3F2-D3AA-BE1B-6E45-1936560F9EBE}"/>
              </a:ext>
            </a:extLst>
          </p:cNvPr>
          <p:cNvGrpSpPr/>
          <p:nvPr userDrawn="1"/>
        </p:nvGrpSpPr>
        <p:grpSpPr>
          <a:xfrm>
            <a:off x="6191153" y="4307928"/>
            <a:ext cx="1430605" cy="1038308"/>
            <a:chOff x="6191153" y="3773962"/>
            <a:chExt cx="1430605" cy="1038308"/>
          </a:xfrm>
        </p:grpSpPr>
        <p:sp>
          <p:nvSpPr>
            <p:cNvPr id="5" name="Rectangle 68">
              <a:extLst>
                <a:ext uri="{FF2B5EF4-FFF2-40B4-BE49-F238E27FC236}">
                  <a16:creationId xmlns:a16="http://schemas.microsoft.com/office/drawing/2014/main" id="{070067EC-5698-25B5-D214-5162FF04765D}"/>
                </a:ext>
              </a:extLst>
            </p:cNvPr>
            <p:cNvSpPr/>
            <p:nvPr userDrawn="1"/>
          </p:nvSpPr>
          <p:spPr bwMode="auto">
            <a:xfrm>
              <a:off x="6557032" y="3773962"/>
              <a:ext cx="1064726" cy="1038308"/>
            </a:xfrm>
            <a:prstGeom prst="rect">
              <a:avLst/>
            </a:prstGeom>
            <a:noFill/>
          </p:spPr>
          <p:txBody>
            <a:bodyPr wrap="non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10000"/>
                </a:lnSpc>
              </a:pPr>
              <a:r>
                <a:rPr lang="en-US" sz="5400" b="1" kern="2000">
                  <a:solidFill>
                    <a:schemeClr val="accent2"/>
                  </a:solidFill>
                  <a:latin typeface="+mj-lt"/>
                  <a:ea typeface="Microsoft YaHei UI" panose="020B0503020204020204" pitchFamily="34" charset="-122"/>
                  <a:cs typeface="Arial" panose="020B0604020202020204" pitchFamily="34" charset="0"/>
                  <a:sym typeface="Bebas Neue" charset="0"/>
                </a:rPr>
                <a:t>0</a:t>
              </a:r>
              <a:r>
                <a:rPr lang="en-US" altLang="zh-CN" sz="5400" b="1" kern="2000">
                  <a:solidFill>
                    <a:schemeClr val="accent2"/>
                  </a:solidFill>
                  <a:latin typeface="+mj-lt"/>
                  <a:ea typeface="Microsoft YaHei UI" panose="020B0503020204020204" pitchFamily="34" charset="-122"/>
                  <a:cs typeface="Arial" panose="020B0604020202020204" pitchFamily="34" charset="0"/>
                  <a:sym typeface="Bebas Neue" charset="0"/>
                </a:rPr>
                <a:t>4</a:t>
              </a:r>
              <a:endParaRPr lang="en-US" sz="5400" b="1" kern="2000">
                <a:solidFill>
                  <a:schemeClr val="accent2"/>
                </a:solidFill>
                <a:latin typeface="+mj-lt"/>
                <a:ea typeface="Microsoft YaHei UI" panose="020B0503020204020204" pitchFamily="34" charset="-122"/>
                <a:cs typeface="Arial" panose="020B0604020202020204" pitchFamily="34" charset="0"/>
                <a:sym typeface="Bebas Neue" charset="0"/>
              </a:endParaRPr>
            </a:p>
          </p:txBody>
        </p:sp>
        <p:sp>
          <p:nvSpPr>
            <p:cNvPr id="6" name="加号 5">
              <a:extLst>
                <a:ext uri="{FF2B5EF4-FFF2-40B4-BE49-F238E27FC236}">
                  <a16:creationId xmlns:a16="http://schemas.microsoft.com/office/drawing/2014/main" id="{53EB3A62-F58C-A1C1-7F29-389E2D46615D}"/>
                </a:ext>
              </a:extLst>
            </p:cNvPr>
            <p:cNvSpPr/>
            <p:nvPr userDrawn="1"/>
          </p:nvSpPr>
          <p:spPr>
            <a:xfrm>
              <a:off x="6191153" y="4105793"/>
              <a:ext cx="374647" cy="374647"/>
            </a:xfrm>
            <a:prstGeom prst="mathPlus">
              <a:avLst>
                <a:gd name="adj1" fmla="val 1390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转场页01">
    <p:spTree>
      <p:nvGrpSpPr>
        <p:cNvPr id="1" name=""/>
        <p:cNvGrpSpPr/>
        <p:nvPr/>
      </p:nvGrpSpPr>
      <p:grpSpPr>
        <a:xfrm>
          <a:off x="0" y="0"/>
          <a:ext cx="0" cy="0"/>
          <a:chOff x="0" y="0"/>
          <a:chExt cx="0" cy="0"/>
        </a:xfrm>
      </p:grpSpPr>
      <p:pic>
        <p:nvPicPr>
          <p:cNvPr id="8" name="图片 7" descr="图片包含 文字, 游戏机&#10;&#10;描述已自动生成"/>
          <p:cNvPicPr>
            <a:picLocks noChangeAspect="1"/>
          </p:cNvPicPr>
          <p:nvPr userDrawn="1"/>
        </p:nvPicPr>
        <p:blipFill rotWithShape="1">
          <a:blip r:embed="rId3">
            <a:alphaModFix amt="20000"/>
            <a:duotone>
              <a:schemeClr val="accent1">
                <a:shade val="45000"/>
                <a:satMod val="135000"/>
              </a:schemeClr>
              <a:prstClr val="white"/>
            </a:duotone>
            <a:extLst>
              <a:ext uri="{BEBA8EAE-BF5A-486C-A8C5-ECC9F3942E4B}">
                <a14:imgProps xmlns:a14="http://schemas.microsoft.com/office/drawing/2010/main">
                  <a14:imgLayer r:embed="rId4">
                    <a14:imgEffect>
                      <a14:backgroundRemoval t="9259" b="94709" l="7278" r="93006">
                        <a14:foregroundMark x1="9992" y1="54048" x2="17013" y2="61111"/>
                        <a14:foregroundMark x1="7940" y1="51984" x2="8090" y2="52135"/>
                        <a14:foregroundMark x1="17013" y1="61111" x2="34499" y2="65873"/>
                        <a14:foregroundMark x1="9924" y1="56878" x2="9924" y2="82672"/>
                        <a14:foregroundMark x1="9924" y1="82672" x2="15690" y2="87831"/>
                        <a14:foregroundMark x1="15690" y1="87831" x2="31002" y2="88624"/>
                        <a14:foregroundMark x1="31002" y1="88624" x2="42439" y2="88492"/>
                        <a14:foregroundMark x1="42439" y1="88492" x2="47448" y2="88492"/>
                        <a14:foregroundMark x1="47448" y1="88492" x2="62854" y2="86772"/>
                        <a14:foregroundMark x1="62854" y1="86772" x2="68998" y2="87434"/>
                        <a14:foregroundMark x1="68998" y1="87434" x2="71267" y2="86640"/>
                        <a14:foregroundMark x1="8790" y1="56349" x2="7372" y2="85053"/>
                        <a14:foregroundMark x1="11437" y1="57540" x2="46597" y2="52116"/>
                        <a14:foregroundMark x1="46597" y1="52116" x2="55388" y2="47884"/>
                        <a14:foregroundMark x1="13644" y1="54389" x2="24669" y2="60450"/>
                        <a14:foregroundMark x1="25404" y1="53588" x2="28733" y2="53836"/>
                        <a14:foregroundMark x1="47826" y1="38095" x2="45841" y2="47354"/>
                        <a14:foregroundMark x1="45841" y1="47354" x2="42155" y2="52778"/>
                        <a14:foregroundMark x1="42155" y1="52778" x2="41682" y2="53042"/>
                        <a14:foregroundMark x1="71267" y1="28836" x2="79206" y2="21561"/>
                        <a14:foregroundMark x1="79206" y1="21561" x2="87713" y2="17725"/>
                        <a14:foregroundMark x1="77410" y1="10979" x2="90359" y2="11111"/>
                        <a14:foregroundMark x1="73440" y1="30026" x2="91210" y2="19974"/>
                        <a14:foregroundMark x1="91210" y1="19974" x2="91304" y2="19974"/>
                        <a14:foregroundMark x1="72873" y1="39815" x2="87807" y2="30820"/>
                        <a14:foregroundMark x1="87807" y1="30820" x2="87902" y2="30820"/>
                        <a14:foregroundMark x1="69376" y1="41799" x2="88374" y2="34127"/>
                        <a14:foregroundMark x1="79301" y1="45238" x2="90454" y2="40476"/>
                        <a14:foregroundMark x1="80718" y1="56746" x2="90076" y2="51455"/>
                        <a14:foregroundMark x1="80340" y1="63492" x2="88185" y2="60053"/>
                        <a14:foregroundMark x1="81002" y1="69577" x2="89225" y2="69312"/>
                        <a14:foregroundMark x1="85350" y1="73942" x2="91777" y2="72222"/>
                        <a14:foregroundMark x1="91777" y1="72222" x2="92533" y2="72222"/>
                        <a14:foregroundMark x1="71172" y1="92857" x2="79017" y2="91931"/>
                        <a14:foregroundMark x1="79017" y1="91931" x2="85539" y2="92989"/>
                        <a14:foregroundMark x1="85539" y1="92989" x2="88280" y2="94709"/>
                        <a14:foregroundMark x1="47543" y1="90344" x2="57845" y2="90476"/>
                        <a14:foregroundMark x1="57845" y1="90476" x2="64272" y2="89153"/>
                        <a14:foregroundMark x1="64272" y1="89153" x2="73913" y2="91270"/>
                        <a14:foregroundMark x1="73440" y1="87434" x2="89130" y2="78439"/>
                        <a14:foregroundMark x1="89130" y1="78439" x2="89319" y2="78439"/>
                        <a14:foregroundMark x1="84972" y1="88624" x2="90832" y2="80159"/>
                        <a14:foregroundMark x1="86957" y1="91799" x2="89698" y2="83598"/>
                        <a14:foregroundMark x1="87335" y1="67857" x2="89036" y2="51190"/>
                        <a14:foregroundMark x1="89603" y1="24339" x2="91777" y2="30820"/>
                        <a14:foregroundMark x1="91777" y1="30820" x2="93100" y2="53439"/>
                        <a14:foregroundMark x1="77694" y1="9259" x2="71739" y2="19709"/>
                        <a14:foregroundMark x1="58979" y1="19048" x2="64650" y2="19048"/>
                        <a14:foregroundMark x1="64650" y1="19048" x2="75425" y2="16931"/>
                        <a14:foregroundMark x1="75425" y1="16931" x2="76181" y2="16402"/>
                        <a14:foregroundMark x1="70227" y1="17196" x2="74858" y2="13360"/>
                        <a14:foregroundMark x1="74858" y1="13360" x2="76371" y2="9788"/>
                        <a14:foregroundMark x1="76560" y1="14286" x2="88658" y2="11243"/>
                        <a14:foregroundMark x1="49055" y1="42857" x2="57656" y2="45635"/>
                        <a14:foregroundMark x1="51040" y1="33069" x2="53875" y2="39286"/>
                        <a14:foregroundMark x1="53875" y1="39286" x2="60775" y2="41138"/>
                        <a14:foregroundMark x1="60775" y1="41138" x2="63800" y2="40344"/>
                        <a14:foregroundMark x1="54064" y1="41534" x2="61153" y2="38757"/>
                        <a14:foregroundMark x1="61153" y1="38757" x2="65312" y2="34788"/>
                        <a14:foregroundMark x1="65312" y1="34788" x2="66163" y2="33201"/>
                        <a14:foregroundMark x1="60681" y1="20767" x2="65312" y2="35847"/>
                        <a14:foregroundMark x1="53308" y1="90741" x2="75709" y2="91667"/>
                        <a14:backgroundMark x1="8412" y1="51455" x2="21172" y2="52646"/>
                        <a14:backgroundMark x1="21172" y1="52646" x2="27127" y2="50926"/>
                        <a14:backgroundMark x1="27127" y1="50926" x2="29584" y2="48545"/>
                        <a14:backgroundMark x1="58507" y1="27910" x2="55198" y2="29365"/>
                        <a14:backgroundMark x1="70794" y1="6878" x2="47637" y2="8069"/>
                        <a14:backgroundMark x1="66730" y1="14683" x2="62193" y2="16402"/>
                      </a14:backgroundRemoval>
                    </a14:imgEffect>
                  </a14:imgLayer>
                </a14:imgProps>
              </a:ext>
              <a:ext uri="{28A0092B-C50C-407E-A947-70E740481C1C}">
                <a14:useLocalDpi xmlns:a14="http://schemas.microsoft.com/office/drawing/2010/main" val="0"/>
              </a:ext>
            </a:extLst>
          </a:blip>
          <a:srcRect l="6580" t="6079" r="5675" b="17067"/>
          <a:stretch/>
        </p:blipFill>
        <p:spPr>
          <a:xfrm>
            <a:off x="-1" y="0"/>
            <a:ext cx="12192001" cy="6858000"/>
          </a:xfrm>
          <a:prstGeom prst="rect">
            <a:avLst/>
          </a:prstGeom>
          <a:effectLst>
            <a:softEdge rad="127000"/>
          </a:effectLst>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9" name="文本占位符 66"/>
          <p:cNvSpPr>
            <a:spLocks noGrp="1"/>
          </p:cNvSpPr>
          <p:nvPr>
            <p:ph type="body" sz="quarter" idx="15" hasCustomPrompt="1"/>
          </p:nvPr>
        </p:nvSpPr>
        <p:spPr>
          <a:xfrm>
            <a:off x="1927859" y="2758519"/>
            <a:ext cx="8336280" cy="975281"/>
          </a:xfrm>
        </p:spPr>
        <p:txBody>
          <a:bodyPr anchor="ctr">
            <a:noAutofit/>
          </a:bodyPr>
          <a:lstStyle>
            <a:lvl1pPr marL="0" indent="0" algn="ctr">
              <a:lnSpc>
                <a:spcPct val="100000"/>
              </a:lnSpc>
              <a:spcBef>
                <a:spcPts val="0"/>
              </a:spcBef>
              <a:buNone/>
              <a:defRPr sz="6600" b="1">
                <a:solidFill>
                  <a:schemeClr val="accent1"/>
                </a:solidFill>
                <a:latin typeface="微软雅黑" panose="020B0503020204020204" pitchFamily="34" charset="-122"/>
                <a:ea typeface="微软雅黑" panose="020B0503020204020204" pitchFamily="34" charset="-122"/>
              </a:defRPr>
            </a:lvl1pPr>
          </a:lstStyle>
          <a:p>
            <a:pPr lvl="0"/>
            <a:r>
              <a:rPr lang="zh-CN" altLang="en-US"/>
              <a:t>在此处插入标题</a:t>
            </a:r>
          </a:p>
        </p:txBody>
      </p:sp>
      <p:grpSp>
        <p:nvGrpSpPr>
          <p:cNvPr id="47"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354325" y="534097"/>
            <a:ext cx="2118769" cy="630038"/>
            <a:chOff x="2893999" y="2478437"/>
            <a:chExt cx="6404004" cy="1904297"/>
          </a:xfrm>
          <a:solidFill>
            <a:schemeClr val="accent1"/>
          </a:solidFill>
        </p:grpSpPr>
        <p:sp>
          <p:nvSpPr>
            <p:cNvPr id="48"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50" name="í$ḷîḋé"/>
            <p:cNvGrpSpPr/>
            <p:nvPr/>
          </p:nvGrpSpPr>
          <p:grpSpPr>
            <a:xfrm>
              <a:off x="2893999" y="2478437"/>
              <a:ext cx="1902164" cy="1904297"/>
              <a:chOff x="1344613" y="2017713"/>
              <a:chExt cx="2822575" cy="2825750"/>
            </a:xfrm>
            <a:grpFill/>
          </p:grpSpPr>
          <p:sp>
            <p:nvSpPr>
              <p:cNvPr id="51"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67" name="文本占位符 66"/>
          <p:cNvSpPr>
            <a:spLocks noGrp="1"/>
          </p:cNvSpPr>
          <p:nvPr>
            <p:ph type="body" sz="quarter" idx="16" hasCustomPrompt="1"/>
          </p:nvPr>
        </p:nvSpPr>
        <p:spPr>
          <a:xfrm>
            <a:off x="1927225" y="3733801"/>
            <a:ext cx="8337550" cy="370898"/>
          </a:xfrm>
        </p:spPr>
        <p:txBody>
          <a:bodyPr anchor="ctr">
            <a:normAutofit/>
          </a:bodyPr>
          <a:lstStyle>
            <a:lvl1pPr marL="0" indent="0" algn="ctr">
              <a:buNone/>
              <a:defRPr sz="2400">
                <a:solidFill>
                  <a:schemeClr val="accent2"/>
                </a:solidFill>
              </a:defRPr>
            </a:lvl1pPr>
          </a:lstStyle>
          <a:p>
            <a:pPr lvl="0"/>
            <a:r>
              <a:rPr lang="en-US" altLang="zh-CN"/>
              <a:t>Insert the title here</a:t>
            </a:r>
          </a:p>
        </p:txBody>
      </p:sp>
      <p:sp>
        <p:nvSpPr>
          <p:cNvPr id="41" name="任意多边形: 形状 40"/>
          <p:cNvSpPr/>
          <p:nvPr userDrawn="1"/>
        </p:nvSpPr>
        <p:spPr bwMode="auto">
          <a:xfrm>
            <a:off x="3592105" y="1514475"/>
            <a:ext cx="5053925" cy="3829050"/>
          </a:xfrm>
          <a:custGeom>
            <a:avLst/>
            <a:gdLst>
              <a:gd name="connsiteX0" fmla="*/ 4281796 w 5053925"/>
              <a:gd name="connsiteY0" fmla="*/ 2590224 h 3829050"/>
              <a:gd name="connsiteX1" fmla="*/ 5053925 w 5053925"/>
              <a:gd name="connsiteY1" fmla="*/ 2590224 h 3829050"/>
              <a:gd name="connsiteX2" fmla="*/ 5053925 w 5053925"/>
              <a:gd name="connsiteY2" fmla="*/ 3765105 h 3829050"/>
              <a:gd name="connsiteX3" fmla="*/ 4281796 w 5053925"/>
              <a:gd name="connsiteY3" fmla="*/ 3765105 h 3829050"/>
              <a:gd name="connsiteX4" fmla="*/ 0 w 5053925"/>
              <a:gd name="connsiteY4" fmla="*/ 2590224 h 3829050"/>
              <a:gd name="connsiteX5" fmla="*/ 791046 w 5053925"/>
              <a:gd name="connsiteY5" fmla="*/ 2590224 h 3829050"/>
              <a:gd name="connsiteX6" fmla="*/ 801903 w 5053925"/>
              <a:gd name="connsiteY6" fmla="*/ 2673317 h 3829050"/>
              <a:gd name="connsiteX7" fmla="*/ 833159 w 5053925"/>
              <a:gd name="connsiteY7" fmla="*/ 2822550 h 3829050"/>
              <a:gd name="connsiteX8" fmla="*/ 1013138 w 5053925"/>
              <a:gd name="connsiteY8" fmla="*/ 3151229 h 3829050"/>
              <a:gd name="connsiteX9" fmla="*/ 1261813 w 5053925"/>
              <a:gd name="connsiteY9" fmla="*/ 3233080 h 3829050"/>
              <a:gd name="connsiteX10" fmla="*/ 1511862 w 5053925"/>
              <a:gd name="connsiteY10" fmla="*/ 3149951 h 3829050"/>
              <a:gd name="connsiteX11" fmla="*/ 1682225 w 5053925"/>
              <a:gd name="connsiteY11" fmla="*/ 2851966 h 3829050"/>
              <a:gd name="connsiteX12" fmla="*/ 1730783 w 5053925"/>
              <a:gd name="connsiteY12" fmla="*/ 2590828 h 3829050"/>
              <a:gd name="connsiteX13" fmla="*/ 1730844 w 5053925"/>
              <a:gd name="connsiteY13" fmla="*/ 2590224 h 3829050"/>
              <a:gd name="connsiteX14" fmla="*/ 2519680 w 5053925"/>
              <a:gd name="connsiteY14" fmla="*/ 2590224 h 3829050"/>
              <a:gd name="connsiteX15" fmla="*/ 2514118 w 5053925"/>
              <a:gd name="connsiteY15" fmla="*/ 2629676 h 3829050"/>
              <a:gd name="connsiteX16" fmla="*/ 2174077 w 5053925"/>
              <a:gd name="connsiteY16" fmla="*/ 3445379 h 3829050"/>
              <a:gd name="connsiteX17" fmla="*/ 1261813 w 5053925"/>
              <a:gd name="connsiteY17" fmla="*/ 3829050 h 3829050"/>
              <a:gd name="connsiteX18" fmla="*/ 313826 w 5053925"/>
              <a:gd name="connsiteY18" fmla="*/ 3408290 h 3829050"/>
              <a:gd name="connsiteX19" fmla="*/ 4486 w 5053925"/>
              <a:gd name="connsiteY19" fmla="*/ 2625059 h 3829050"/>
              <a:gd name="connsiteX20" fmla="*/ 4427430 w 5053925"/>
              <a:gd name="connsiteY20" fmla="*/ 0 h 3829050"/>
              <a:gd name="connsiteX21" fmla="*/ 5053925 w 5053925"/>
              <a:gd name="connsiteY21" fmla="*/ 0 h 3829050"/>
              <a:gd name="connsiteX22" fmla="*/ 5053925 w 5053925"/>
              <a:gd name="connsiteY22" fmla="*/ 1244044 h 3829050"/>
              <a:gd name="connsiteX23" fmla="*/ 4281796 w 5053925"/>
              <a:gd name="connsiteY23" fmla="*/ 1244044 h 3829050"/>
              <a:gd name="connsiteX24" fmla="*/ 4281796 w 5053925"/>
              <a:gd name="connsiteY24" fmla="*/ 1056379 h 3829050"/>
              <a:gd name="connsiteX25" fmla="*/ 4060771 w 5053925"/>
              <a:gd name="connsiteY25" fmla="*/ 1228552 h 3829050"/>
              <a:gd name="connsiteX26" fmla="*/ 4035690 w 5053925"/>
              <a:gd name="connsiteY26" fmla="*/ 1244044 h 3829050"/>
              <a:gd name="connsiteX27" fmla="*/ 3284350 w 5053925"/>
              <a:gd name="connsiteY27" fmla="*/ 1244044 h 3829050"/>
              <a:gd name="connsiteX28" fmla="*/ 3284350 w 5053925"/>
              <a:gd name="connsiteY28" fmla="*/ 948949 h 3829050"/>
              <a:gd name="connsiteX29" fmla="*/ 3941071 w 5053925"/>
              <a:gd name="connsiteY29" fmla="*/ 599809 h 3829050"/>
              <a:gd name="connsiteX30" fmla="*/ 4427430 w 5053925"/>
              <a:gd name="connsiteY30" fmla="*/ 0 h 3829050"/>
              <a:gd name="connsiteX31" fmla="*/ 1261813 w 5053925"/>
              <a:gd name="connsiteY31" fmla="*/ 0 h 3829050"/>
              <a:gd name="connsiteX32" fmla="*/ 2176826 w 5053925"/>
              <a:gd name="connsiteY32" fmla="*/ 388789 h 3829050"/>
              <a:gd name="connsiteX33" fmla="*/ 2514504 w 5053925"/>
              <a:gd name="connsiteY33" fmla="*/ 1201095 h 3829050"/>
              <a:gd name="connsiteX34" fmla="*/ 2520516 w 5053925"/>
              <a:gd name="connsiteY34" fmla="*/ 1244044 h 3829050"/>
              <a:gd name="connsiteX35" fmla="*/ 1732928 w 5053925"/>
              <a:gd name="connsiteY35" fmla="*/ 1244044 h 3829050"/>
              <a:gd name="connsiteX36" fmla="*/ 1721723 w 5053925"/>
              <a:gd name="connsiteY36" fmla="*/ 1158291 h 3829050"/>
              <a:gd name="connsiteX37" fmla="*/ 1690467 w 5053925"/>
              <a:gd name="connsiteY37" fmla="*/ 1009059 h 3829050"/>
              <a:gd name="connsiteX38" fmla="*/ 1510488 w 5053925"/>
              <a:gd name="connsiteY38" fmla="*/ 679102 h 3829050"/>
              <a:gd name="connsiteX39" fmla="*/ 1261813 w 5053925"/>
              <a:gd name="connsiteY39" fmla="*/ 595972 h 3829050"/>
              <a:gd name="connsiteX40" fmla="*/ 1011764 w 5053925"/>
              <a:gd name="connsiteY40" fmla="*/ 679102 h 3829050"/>
              <a:gd name="connsiteX41" fmla="*/ 841401 w 5053925"/>
              <a:gd name="connsiteY41" fmla="*/ 977087 h 3829050"/>
              <a:gd name="connsiteX42" fmla="*/ 792843 w 5053925"/>
              <a:gd name="connsiteY42" fmla="*/ 1239782 h 3829050"/>
              <a:gd name="connsiteX43" fmla="*/ 792414 w 5053925"/>
              <a:gd name="connsiteY43" fmla="*/ 1244044 h 3829050"/>
              <a:gd name="connsiteX44" fmla="*/ 2903 w 5053925"/>
              <a:gd name="connsiteY44" fmla="*/ 1244044 h 3829050"/>
              <a:gd name="connsiteX45" fmla="*/ 9509 w 5053925"/>
              <a:gd name="connsiteY45" fmla="*/ 1197378 h 3829050"/>
              <a:gd name="connsiteX46" fmla="*/ 349548 w 5053925"/>
              <a:gd name="connsiteY46" fmla="*/ 383674 h 3829050"/>
              <a:gd name="connsiteX47" fmla="*/ 1261813 w 5053925"/>
              <a:gd name="connsiteY47" fmla="*/ 0 h 38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053925" h="3829050">
                <a:moveTo>
                  <a:pt x="4281796" y="2590224"/>
                </a:moveTo>
                <a:lnTo>
                  <a:pt x="5053925" y="2590224"/>
                </a:lnTo>
                <a:lnTo>
                  <a:pt x="5053925" y="3765105"/>
                </a:lnTo>
                <a:lnTo>
                  <a:pt x="4281796" y="3765105"/>
                </a:lnTo>
                <a:close/>
                <a:moveTo>
                  <a:pt x="0" y="2590224"/>
                </a:moveTo>
                <a:lnTo>
                  <a:pt x="791046" y="2590224"/>
                </a:lnTo>
                <a:lnTo>
                  <a:pt x="801903" y="2673317"/>
                </a:lnTo>
                <a:cubicBezTo>
                  <a:pt x="810833" y="2731668"/>
                  <a:pt x="821252" y="2781412"/>
                  <a:pt x="833159" y="2822550"/>
                </a:cubicBezTo>
                <a:cubicBezTo>
                  <a:pt x="880787" y="2987103"/>
                  <a:pt x="940780" y="3096662"/>
                  <a:pt x="1013138" y="3151229"/>
                </a:cubicBezTo>
                <a:cubicBezTo>
                  <a:pt x="1085497" y="3205796"/>
                  <a:pt x="1168389" y="3233080"/>
                  <a:pt x="1261813" y="3233080"/>
                </a:cubicBezTo>
                <a:cubicBezTo>
                  <a:pt x="1355237" y="3233080"/>
                  <a:pt x="1438588" y="3205370"/>
                  <a:pt x="1511862" y="3149951"/>
                </a:cubicBezTo>
                <a:cubicBezTo>
                  <a:pt x="1585136" y="3094531"/>
                  <a:pt x="1641923" y="2995203"/>
                  <a:pt x="1682225" y="2851966"/>
                </a:cubicBezTo>
                <a:cubicBezTo>
                  <a:pt x="1702146" y="2782905"/>
                  <a:pt x="1718333" y="2695859"/>
                  <a:pt x="1730783" y="2590828"/>
                </a:cubicBezTo>
                <a:lnTo>
                  <a:pt x="1730844" y="2590224"/>
                </a:lnTo>
                <a:lnTo>
                  <a:pt x="2519680" y="2590224"/>
                </a:lnTo>
                <a:lnTo>
                  <a:pt x="2514118" y="2629676"/>
                </a:lnTo>
                <a:cubicBezTo>
                  <a:pt x="2452292" y="2979510"/>
                  <a:pt x="2338946" y="3251412"/>
                  <a:pt x="2174077" y="3445379"/>
                </a:cubicBezTo>
                <a:cubicBezTo>
                  <a:pt x="1956086" y="3701160"/>
                  <a:pt x="1652000" y="3829050"/>
                  <a:pt x="1261813" y="3829050"/>
                </a:cubicBezTo>
                <a:cubicBezTo>
                  <a:pt x="869796" y="3829050"/>
                  <a:pt x="553799" y="3688797"/>
                  <a:pt x="313826" y="3408290"/>
                </a:cubicBezTo>
                <a:cubicBezTo>
                  <a:pt x="163844" y="3232973"/>
                  <a:pt x="60730" y="2971896"/>
                  <a:pt x="4486" y="2625059"/>
                </a:cubicBezTo>
                <a:close/>
                <a:moveTo>
                  <a:pt x="4427430" y="0"/>
                </a:moveTo>
                <a:lnTo>
                  <a:pt x="5053925" y="0"/>
                </a:lnTo>
                <a:lnTo>
                  <a:pt x="5053925" y="1244044"/>
                </a:lnTo>
                <a:lnTo>
                  <a:pt x="4281796" y="1244044"/>
                </a:lnTo>
                <a:lnTo>
                  <a:pt x="4281796" y="1056379"/>
                </a:lnTo>
                <a:cubicBezTo>
                  <a:pt x="4211270" y="1117767"/>
                  <a:pt x="4137595" y="1175157"/>
                  <a:pt x="4060771" y="1228552"/>
                </a:cubicBezTo>
                <a:lnTo>
                  <a:pt x="4035690" y="1244044"/>
                </a:lnTo>
                <a:lnTo>
                  <a:pt x="3284350" y="1244044"/>
                </a:lnTo>
                <a:lnTo>
                  <a:pt x="3284350" y="948949"/>
                </a:lnTo>
                <a:cubicBezTo>
                  <a:pt x="3485855" y="887563"/>
                  <a:pt x="3704762" y="771182"/>
                  <a:pt x="3941071" y="599809"/>
                </a:cubicBezTo>
                <a:cubicBezTo>
                  <a:pt x="4177381" y="428434"/>
                  <a:pt x="4339500" y="228499"/>
                  <a:pt x="4427430" y="0"/>
                </a:cubicBezTo>
                <a:close/>
                <a:moveTo>
                  <a:pt x="1261813" y="0"/>
                </a:moveTo>
                <a:cubicBezTo>
                  <a:pt x="1652000" y="0"/>
                  <a:pt x="1957003" y="129597"/>
                  <a:pt x="2176826" y="388789"/>
                </a:cubicBezTo>
                <a:cubicBezTo>
                  <a:pt x="2340548" y="580626"/>
                  <a:pt x="2453107" y="851394"/>
                  <a:pt x="2514504" y="1201095"/>
                </a:cubicBezTo>
                <a:lnTo>
                  <a:pt x="2520516" y="1244044"/>
                </a:lnTo>
                <a:lnTo>
                  <a:pt x="1732928" y="1244044"/>
                </a:lnTo>
                <a:lnTo>
                  <a:pt x="1721723" y="1158291"/>
                </a:lnTo>
                <a:cubicBezTo>
                  <a:pt x="1712793" y="1099941"/>
                  <a:pt x="1702374" y="1050197"/>
                  <a:pt x="1690467" y="1009059"/>
                </a:cubicBezTo>
                <a:cubicBezTo>
                  <a:pt x="1642839" y="844506"/>
                  <a:pt x="1582846" y="734519"/>
                  <a:pt x="1510488" y="679102"/>
                </a:cubicBezTo>
                <a:cubicBezTo>
                  <a:pt x="1438129" y="623682"/>
                  <a:pt x="1355237" y="595972"/>
                  <a:pt x="1261813" y="595972"/>
                </a:cubicBezTo>
                <a:cubicBezTo>
                  <a:pt x="1168389" y="595972"/>
                  <a:pt x="1085038" y="623682"/>
                  <a:pt x="1011764" y="679102"/>
                </a:cubicBezTo>
                <a:cubicBezTo>
                  <a:pt x="938490" y="734519"/>
                  <a:pt x="881704" y="833849"/>
                  <a:pt x="841401" y="977087"/>
                </a:cubicBezTo>
                <a:cubicBezTo>
                  <a:pt x="821480" y="1046787"/>
                  <a:pt x="805294" y="1134352"/>
                  <a:pt x="792843" y="1239782"/>
                </a:cubicBezTo>
                <a:lnTo>
                  <a:pt x="792414" y="1244044"/>
                </a:lnTo>
                <a:lnTo>
                  <a:pt x="2903" y="1244044"/>
                </a:lnTo>
                <a:lnTo>
                  <a:pt x="9509" y="1197378"/>
                </a:lnTo>
                <a:cubicBezTo>
                  <a:pt x="71334" y="848876"/>
                  <a:pt x="184681" y="577641"/>
                  <a:pt x="349548" y="383674"/>
                </a:cubicBezTo>
                <a:cubicBezTo>
                  <a:pt x="567540" y="127893"/>
                  <a:pt x="871626" y="0"/>
                  <a:pt x="1261813" y="0"/>
                </a:cubicBezTo>
                <a:close/>
              </a:path>
            </a:pathLst>
          </a:custGeom>
          <a:solidFill>
            <a:schemeClr val="bg1"/>
          </a:solidFill>
          <a:ln>
            <a:noFill/>
          </a:ln>
          <a:effectLst>
            <a:glow rad="228600">
              <a:schemeClr val="bg1">
                <a:lumMod val="75000"/>
                <a:alpha val="40000"/>
              </a:schemeClr>
            </a:glow>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10000"/>
              </a:lnSpc>
            </a:pPr>
            <a:endParaRPr lang="en-US" sz="19900" b="1" kern="2000">
              <a:solidFill>
                <a:schemeClr val="accent2"/>
              </a:solidFill>
              <a:latin typeface="+mj-lt"/>
              <a:ea typeface="Microsoft YaHei UI" panose="020B0503020204020204" pitchFamily="34" charset="-122"/>
              <a:cs typeface="Arial" panose="020B0604020202020204" pitchFamily="34" charset="0"/>
              <a:sym typeface="Bebas Neue" charset="0"/>
            </a:endParaRPr>
          </a:p>
        </p:txBody>
      </p:sp>
      <p:sp>
        <p:nvSpPr>
          <p:cNvPr id="69" name="矩形 68"/>
          <p:cNvSpPr/>
          <p:nvPr userDrawn="1"/>
        </p:nvSpPr>
        <p:spPr>
          <a:xfrm>
            <a:off x="0" y="517417"/>
            <a:ext cx="274320" cy="66339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转场页02">
    <p:spTree>
      <p:nvGrpSpPr>
        <p:cNvPr id="1" name=""/>
        <p:cNvGrpSpPr/>
        <p:nvPr/>
      </p:nvGrpSpPr>
      <p:grpSpPr>
        <a:xfrm>
          <a:off x="0" y="0"/>
          <a:ext cx="0" cy="0"/>
          <a:chOff x="0" y="0"/>
          <a:chExt cx="0" cy="0"/>
        </a:xfrm>
      </p:grpSpPr>
      <p:pic>
        <p:nvPicPr>
          <p:cNvPr id="43" name="图片 42" descr="图片包含 文字, 游戏机&#10;&#10;描述已自动生成"/>
          <p:cNvPicPr>
            <a:picLocks noChangeAspect="1"/>
          </p:cNvPicPr>
          <p:nvPr userDrawn="1"/>
        </p:nvPicPr>
        <p:blipFill rotWithShape="1">
          <a:blip r:embed="rId3">
            <a:alphaModFix amt="20000"/>
            <a:duotone>
              <a:schemeClr val="accent1">
                <a:shade val="45000"/>
                <a:satMod val="135000"/>
              </a:schemeClr>
              <a:prstClr val="white"/>
            </a:duotone>
            <a:extLst>
              <a:ext uri="{BEBA8EAE-BF5A-486C-A8C5-ECC9F3942E4B}">
                <a14:imgProps xmlns:a14="http://schemas.microsoft.com/office/drawing/2010/main">
                  <a14:imgLayer r:embed="rId4">
                    <a14:imgEffect>
                      <a14:backgroundRemoval t="9259" b="94709" l="7278" r="93006">
                        <a14:foregroundMark x1="9992" y1="54048" x2="17013" y2="61111"/>
                        <a14:foregroundMark x1="7940" y1="51984" x2="8090" y2="52135"/>
                        <a14:foregroundMark x1="17013" y1="61111" x2="34499" y2="65873"/>
                        <a14:foregroundMark x1="9924" y1="56878" x2="9924" y2="82672"/>
                        <a14:foregroundMark x1="9924" y1="82672" x2="15690" y2="87831"/>
                        <a14:foregroundMark x1="15690" y1="87831" x2="31002" y2="88624"/>
                        <a14:foregroundMark x1="31002" y1="88624" x2="42439" y2="88492"/>
                        <a14:foregroundMark x1="42439" y1="88492" x2="47448" y2="88492"/>
                        <a14:foregroundMark x1="47448" y1="88492" x2="62854" y2="86772"/>
                        <a14:foregroundMark x1="62854" y1="86772" x2="68998" y2="87434"/>
                        <a14:foregroundMark x1="68998" y1="87434" x2="71267" y2="86640"/>
                        <a14:foregroundMark x1="8790" y1="56349" x2="7372" y2="85053"/>
                        <a14:foregroundMark x1="11437" y1="57540" x2="46597" y2="52116"/>
                        <a14:foregroundMark x1="46597" y1="52116" x2="55388" y2="47884"/>
                        <a14:foregroundMark x1="13644" y1="54389" x2="24669" y2="60450"/>
                        <a14:foregroundMark x1="25404" y1="53588" x2="28733" y2="53836"/>
                        <a14:foregroundMark x1="47826" y1="38095" x2="45841" y2="47354"/>
                        <a14:foregroundMark x1="45841" y1="47354" x2="42155" y2="52778"/>
                        <a14:foregroundMark x1="42155" y1="52778" x2="41682" y2="53042"/>
                        <a14:foregroundMark x1="71267" y1="28836" x2="79206" y2="21561"/>
                        <a14:foregroundMark x1="79206" y1="21561" x2="87713" y2="17725"/>
                        <a14:foregroundMark x1="77410" y1="10979" x2="90359" y2="11111"/>
                        <a14:foregroundMark x1="73440" y1="30026" x2="91210" y2="19974"/>
                        <a14:foregroundMark x1="91210" y1="19974" x2="91304" y2="19974"/>
                        <a14:foregroundMark x1="72873" y1="39815" x2="87807" y2="30820"/>
                        <a14:foregroundMark x1="87807" y1="30820" x2="87902" y2="30820"/>
                        <a14:foregroundMark x1="69376" y1="41799" x2="88374" y2="34127"/>
                        <a14:foregroundMark x1="79301" y1="45238" x2="90454" y2="40476"/>
                        <a14:foregroundMark x1="80718" y1="56746" x2="90076" y2="51455"/>
                        <a14:foregroundMark x1="80340" y1="63492" x2="88185" y2="60053"/>
                        <a14:foregroundMark x1="81002" y1="69577" x2="89225" y2="69312"/>
                        <a14:foregroundMark x1="85350" y1="73942" x2="91777" y2="72222"/>
                        <a14:foregroundMark x1="91777" y1="72222" x2="92533" y2="72222"/>
                        <a14:foregroundMark x1="71172" y1="92857" x2="79017" y2="91931"/>
                        <a14:foregroundMark x1="79017" y1="91931" x2="85539" y2="92989"/>
                        <a14:foregroundMark x1="85539" y1="92989" x2="88280" y2="94709"/>
                        <a14:foregroundMark x1="47543" y1="90344" x2="57845" y2="90476"/>
                        <a14:foregroundMark x1="57845" y1="90476" x2="64272" y2="89153"/>
                        <a14:foregroundMark x1="64272" y1="89153" x2="73913" y2="91270"/>
                        <a14:foregroundMark x1="73440" y1="87434" x2="89130" y2="78439"/>
                        <a14:foregroundMark x1="89130" y1="78439" x2="89319" y2="78439"/>
                        <a14:foregroundMark x1="84972" y1="88624" x2="90832" y2="80159"/>
                        <a14:foregroundMark x1="86957" y1="91799" x2="89698" y2="83598"/>
                        <a14:foregroundMark x1="87335" y1="67857" x2="89036" y2="51190"/>
                        <a14:foregroundMark x1="89603" y1="24339" x2="91777" y2="30820"/>
                        <a14:foregroundMark x1="91777" y1="30820" x2="93100" y2="53439"/>
                        <a14:foregroundMark x1="77694" y1="9259" x2="71739" y2="19709"/>
                        <a14:foregroundMark x1="58979" y1="19048" x2="64650" y2="19048"/>
                        <a14:foregroundMark x1="64650" y1="19048" x2="75425" y2="16931"/>
                        <a14:foregroundMark x1="75425" y1="16931" x2="76181" y2="16402"/>
                        <a14:foregroundMark x1="70227" y1="17196" x2="74858" y2="13360"/>
                        <a14:foregroundMark x1="74858" y1="13360" x2="76371" y2="9788"/>
                        <a14:foregroundMark x1="76560" y1="14286" x2="88658" y2="11243"/>
                        <a14:foregroundMark x1="49055" y1="42857" x2="57656" y2="45635"/>
                        <a14:foregroundMark x1="51040" y1="33069" x2="53875" y2="39286"/>
                        <a14:foregroundMark x1="53875" y1="39286" x2="60775" y2="41138"/>
                        <a14:foregroundMark x1="60775" y1="41138" x2="63800" y2="40344"/>
                        <a14:foregroundMark x1="54064" y1="41534" x2="61153" y2="38757"/>
                        <a14:foregroundMark x1="61153" y1="38757" x2="65312" y2="34788"/>
                        <a14:foregroundMark x1="65312" y1="34788" x2="66163" y2="33201"/>
                        <a14:foregroundMark x1="60681" y1="20767" x2="65312" y2="35847"/>
                        <a14:foregroundMark x1="53308" y1="90741" x2="75709" y2="91667"/>
                        <a14:backgroundMark x1="8412" y1="51455" x2="21172" y2="52646"/>
                        <a14:backgroundMark x1="21172" y1="52646" x2="27127" y2="50926"/>
                        <a14:backgroundMark x1="27127" y1="50926" x2="29584" y2="48545"/>
                        <a14:backgroundMark x1="58507" y1="27910" x2="55198" y2="29365"/>
                        <a14:backgroundMark x1="70794" y1="6878" x2="47637" y2="8069"/>
                        <a14:backgroundMark x1="66730" y1="14683" x2="62193" y2="16402"/>
                      </a14:backgroundRemoval>
                    </a14:imgEffect>
                  </a14:imgLayer>
                </a14:imgProps>
              </a:ext>
              <a:ext uri="{28A0092B-C50C-407E-A947-70E740481C1C}">
                <a14:useLocalDpi xmlns:a14="http://schemas.microsoft.com/office/drawing/2010/main" val="0"/>
              </a:ext>
            </a:extLst>
          </a:blip>
          <a:srcRect l="6580" t="6079" r="5675" b="17067"/>
          <a:stretch/>
        </p:blipFill>
        <p:spPr>
          <a:xfrm>
            <a:off x="-1" y="0"/>
            <a:ext cx="12192001" cy="6858000"/>
          </a:xfrm>
          <a:prstGeom prst="rect">
            <a:avLst/>
          </a:prstGeom>
          <a:effectLst>
            <a:softEdge rad="127000"/>
          </a:effectLst>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9" name="文本占位符 66"/>
          <p:cNvSpPr>
            <a:spLocks noGrp="1"/>
          </p:cNvSpPr>
          <p:nvPr>
            <p:ph type="body" sz="quarter" idx="15" hasCustomPrompt="1"/>
          </p:nvPr>
        </p:nvSpPr>
        <p:spPr>
          <a:xfrm>
            <a:off x="1927859" y="2758519"/>
            <a:ext cx="8336280" cy="975281"/>
          </a:xfrm>
        </p:spPr>
        <p:txBody>
          <a:bodyPr anchor="ctr">
            <a:noAutofit/>
          </a:bodyPr>
          <a:lstStyle>
            <a:lvl1pPr marL="0" indent="0" algn="ctr">
              <a:lnSpc>
                <a:spcPct val="100000"/>
              </a:lnSpc>
              <a:spcBef>
                <a:spcPts val="0"/>
              </a:spcBef>
              <a:buNone/>
              <a:defRPr sz="6600" b="1">
                <a:solidFill>
                  <a:schemeClr val="accent1"/>
                </a:solidFill>
                <a:latin typeface="微软雅黑" panose="020B0503020204020204" pitchFamily="34" charset="-122"/>
                <a:ea typeface="微软雅黑" panose="020B0503020204020204" pitchFamily="34" charset="-122"/>
              </a:defRPr>
            </a:lvl1pPr>
          </a:lstStyle>
          <a:p>
            <a:pPr lvl="0"/>
            <a:r>
              <a:rPr lang="zh-CN" altLang="en-US"/>
              <a:t>在此处插入标题</a:t>
            </a:r>
          </a:p>
        </p:txBody>
      </p:sp>
      <p:grpSp>
        <p:nvGrpSpPr>
          <p:cNvPr id="47"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354325" y="534097"/>
            <a:ext cx="2118769" cy="630038"/>
            <a:chOff x="2893999" y="2478437"/>
            <a:chExt cx="6404004" cy="1904297"/>
          </a:xfrm>
          <a:solidFill>
            <a:schemeClr val="accent1"/>
          </a:solidFill>
        </p:grpSpPr>
        <p:sp>
          <p:nvSpPr>
            <p:cNvPr id="48"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50" name="í$ḷîḋé"/>
            <p:cNvGrpSpPr/>
            <p:nvPr/>
          </p:nvGrpSpPr>
          <p:grpSpPr>
            <a:xfrm>
              <a:off x="2893999" y="2478437"/>
              <a:ext cx="1902164" cy="1904297"/>
              <a:chOff x="1344613" y="2017713"/>
              <a:chExt cx="2822575" cy="2825750"/>
            </a:xfrm>
            <a:grpFill/>
          </p:grpSpPr>
          <p:sp>
            <p:nvSpPr>
              <p:cNvPr id="51"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67" name="文本占位符 66"/>
          <p:cNvSpPr>
            <a:spLocks noGrp="1"/>
          </p:cNvSpPr>
          <p:nvPr>
            <p:ph type="body" sz="quarter" idx="16" hasCustomPrompt="1"/>
          </p:nvPr>
        </p:nvSpPr>
        <p:spPr>
          <a:xfrm>
            <a:off x="1927225" y="3733801"/>
            <a:ext cx="8337550" cy="370898"/>
          </a:xfrm>
        </p:spPr>
        <p:txBody>
          <a:bodyPr anchor="ctr">
            <a:normAutofit/>
          </a:bodyPr>
          <a:lstStyle>
            <a:lvl1pPr marL="0" indent="0" algn="ctr">
              <a:buNone/>
              <a:defRPr sz="2400">
                <a:solidFill>
                  <a:schemeClr val="accent2"/>
                </a:solidFill>
              </a:defRPr>
            </a:lvl1pPr>
          </a:lstStyle>
          <a:p>
            <a:pPr lvl="0"/>
            <a:r>
              <a:rPr lang="en-US" altLang="zh-CN"/>
              <a:t>Insert the title here</a:t>
            </a:r>
          </a:p>
        </p:txBody>
      </p:sp>
      <p:sp>
        <p:nvSpPr>
          <p:cNvPr id="107" name="任意多边形: 形状 106"/>
          <p:cNvSpPr/>
          <p:nvPr userDrawn="1"/>
        </p:nvSpPr>
        <p:spPr bwMode="auto">
          <a:xfrm>
            <a:off x="3252874" y="1514475"/>
            <a:ext cx="5686252" cy="3829050"/>
          </a:xfrm>
          <a:custGeom>
            <a:avLst/>
            <a:gdLst>
              <a:gd name="connsiteX0" fmla="*/ 3637709 w 5686252"/>
              <a:gd name="connsiteY0" fmla="*/ 2587615 h 3829050"/>
              <a:gd name="connsiteX1" fmla="*/ 4653231 w 5686252"/>
              <a:gd name="connsiteY1" fmla="*/ 2587615 h 3829050"/>
              <a:gd name="connsiteX2" fmla="*/ 4608003 w 5686252"/>
              <a:gd name="connsiteY2" fmla="*/ 2626557 h 3829050"/>
              <a:gd name="connsiteX3" fmla="*/ 4310984 w 5686252"/>
              <a:gd name="connsiteY3" fmla="*/ 2898005 h 3829050"/>
              <a:gd name="connsiteX4" fmla="*/ 4152986 w 5686252"/>
              <a:gd name="connsiteY4" fmla="*/ 3097515 h 3829050"/>
              <a:gd name="connsiteX5" fmla="*/ 5686252 w 5686252"/>
              <a:gd name="connsiteY5" fmla="*/ 3097515 h 3829050"/>
              <a:gd name="connsiteX6" fmla="*/ 5686252 w 5686252"/>
              <a:gd name="connsiteY6" fmla="*/ 3765105 h 3829050"/>
              <a:gd name="connsiteX7" fmla="*/ 2979681 w 5686252"/>
              <a:gd name="connsiteY7" fmla="*/ 3765105 h 3829050"/>
              <a:gd name="connsiteX8" fmla="*/ 3243470 w 5686252"/>
              <a:gd name="connsiteY8" fmla="*/ 3047638 h 3829050"/>
              <a:gd name="connsiteX9" fmla="*/ 3570457 w 5686252"/>
              <a:gd name="connsiteY9" fmla="*/ 2653414 h 3829050"/>
              <a:gd name="connsiteX10" fmla="*/ 0 w 5686252"/>
              <a:gd name="connsiteY10" fmla="*/ 2587615 h 3829050"/>
              <a:gd name="connsiteX11" fmla="*/ 791041 w 5686252"/>
              <a:gd name="connsiteY11" fmla="*/ 2587615 h 3829050"/>
              <a:gd name="connsiteX12" fmla="*/ 802239 w 5686252"/>
              <a:gd name="connsiteY12" fmla="*/ 2673317 h 3829050"/>
              <a:gd name="connsiteX13" fmla="*/ 833495 w 5686252"/>
              <a:gd name="connsiteY13" fmla="*/ 2822550 h 3829050"/>
              <a:gd name="connsiteX14" fmla="*/ 1013474 w 5686252"/>
              <a:gd name="connsiteY14" fmla="*/ 3151229 h 3829050"/>
              <a:gd name="connsiteX15" fmla="*/ 1262149 w 5686252"/>
              <a:gd name="connsiteY15" fmla="*/ 3233080 h 3829050"/>
              <a:gd name="connsiteX16" fmla="*/ 1512198 w 5686252"/>
              <a:gd name="connsiteY16" fmla="*/ 3149950 h 3829050"/>
              <a:gd name="connsiteX17" fmla="*/ 1682561 w 5686252"/>
              <a:gd name="connsiteY17" fmla="*/ 2851966 h 3829050"/>
              <a:gd name="connsiteX18" fmla="*/ 1731120 w 5686252"/>
              <a:gd name="connsiteY18" fmla="*/ 2590828 h 3829050"/>
              <a:gd name="connsiteX19" fmla="*/ 1731444 w 5686252"/>
              <a:gd name="connsiteY19" fmla="*/ 2587615 h 3829050"/>
              <a:gd name="connsiteX20" fmla="*/ 2520384 w 5686252"/>
              <a:gd name="connsiteY20" fmla="*/ 2587615 h 3829050"/>
              <a:gd name="connsiteX21" fmla="*/ 2514454 w 5686252"/>
              <a:gd name="connsiteY21" fmla="*/ 2629675 h 3829050"/>
              <a:gd name="connsiteX22" fmla="*/ 2174414 w 5686252"/>
              <a:gd name="connsiteY22" fmla="*/ 3445378 h 3829050"/>
              <a:gd name="connsiteX23" fmla="*/ 1262149 w 5686252"/>
              <a:gd name="connsiteY23" fmla="*/ 3829050 h 3829050"/>
              <a:gd name="connsiteX24" fmla="*/ 314164 w 5686252"/>
              <a:gd name="connsiteY24" fmla="*/ 3408290 h 3829050"/>
              <a:gd name="connsiteX25" fmla="*/ 4822 w 5686252"/>
              <a:gd name="connsiteY25" fmla="*/ 2625059 h 3829050"/>
              <a:gd name="connsiteX26" fmla="*/ 4408530 w 5686252"/>
              <a:gd name="connsiteY26" fmla="*/ 0 h 3829050"/>
              <a:gd name="connsiteX27" fmla="*/ 5345526 w 5686252"/>
              <a:gd name="connsiteY27" fmla="*/ 299266 h 3829050"/>
              <a:gd name="connsiteX28" fmla="*/ 5686252 w 5686252"/>
              <a:gd name="connsiteY28" fmla="*/ 1043589 h 3829050"/>
              <a:gd name="connsiteX29" fmla="*/ 5666731 w 5686252"/>
              <a:gd name="connsiteY29" fmla="*/ 1241435 h 3829050"/>
              <a:gd name="connsiteX30" fmla="*/ 4891153 w 5686252"/>
              <a:gd name="connsiteY30" fmla="*/ 1241435 h 3829050"/>
              <a:gd name="connsiteX31" fmla="*/ 4901415 w 5686252"/>
              <a:gd name="connsiteY31" fmla="*/ 1203773 h 3829050"/>
              <a:gd name="connsiteX32" fmla="*/ 4911376 w 5686252"/>
              <a:gd name="connsiteY32" fmla="*/ 1094746 h 3829050"/>
              <a:gd name="connsiteX33" fmla="*/ 4772612 w 5686252"/>
              <a:gd name="connsiteY33" fmla="*/ 725141 h 3829050"/>
              <a:gd name="connsiteX34" fmla="*/ 4389297 w 5686252"/>
              <a:gd name="connsiteY34" fmla="*/ 595972 h 3829050"/>
              <a:gd name="connsiteX35" fmla="*/ 4004605 w 5686252"/>
              <a:gd name="connsiteY35" fmla="*/ 731535 h 3829050"/>
              <a:gd name="connsiteX36" fmla="*/ 3839738 w 5686252"/>
              <a:gd name="connsiteY36" fmla="*/ 1181710 h 3829050"/>
              <a:gd name="connsiteX37" fmla="*/ 3070358 w 5686252"/>
              <a:gd name="connsiteY37" fmla="*/ 1110093 h 3829050"/>
              <a:gd name="connsiteX38" fmla="*/ 3501761 w 5686252"/>
              <a:gd name="connsiteY38" fmla="*/ 258340 h 3829050"/>
              <a:gd name="connsiteX39" fmla="*/ 4408530 w 5686252"/>
              <a:gd name="connsiteY39" fmla="*/ 0 h 3829050"/>
              <a:gd name="connsiteX40" fmla="*/ 1262149 w 5686252"/>
              <a:gd name="connsiteY40" fmla="*/ 0 h 3829050"/>
              <a:gd name="connsiteX41" fmla="*/ 2177162 w 5686252"/>
              <a:gd name="connsiteY41" fmla="*/ 388789 h 3829050"/>
              <a:gd name="connsiteX42" fmla="*/ 2514840 w 5686252"/>
              <a:gd name="connsiteY42" fmla="*/ 1201095 h 3829050"/>
              <a:gd name="connsiteX43" fmla="*/ 2520487 w 5686252"/>
              <a:gd name="connsiteY43" fmla="*/ 1241435 h 3829050"/>
              <a:gd name="connsiteX44" fmla="*/ 1732924 w 5686252"/>
              <a:gd name="connsiteY44" fmla="*/ 1241435 h 3829050"/>
              <a:gd name="connsiteX45" fmla="*/ 1722061 w 5686252"/>
              <a:gd name="connsiteY45" fmla="*/ 1158291 h 3829050"/>
              <a:gd name="connsiteX46" fmla="*/ 1690803 w 5686252"/>
              <a:gd name="connsiteY46" fmla="*/ 1009059 h 3829050"/>
              <a:gd name="connsiteX47" fmla="*/ 1510824 w 5686252"/>
              <a:gd name="connsiteY47" fmla="*/ 679102 h 3829050"/>
              <a:gd name="connsiteX48" fmla="*/ 1262149 w 5686252"/>
              <a:gd name="connsiteY48" fmla="*/ 595972 h 3829050"/>
              <a:gd name="connsiteX49" fmla="*/ 1012100 w 5686252"/>
              <a:gd name="connsiteY49" fmla="*/ 679102 h 3829050"/>
              <a:gd name="connsiteX50" fmla="*/ 841737 w 5686252"/>
              <a:gd name="connsiteY50" fmla="*/ 977087 h 3829050"/>
              <a:gd name="connsiteX51" fmla="*/ 793179 w 5686252"/>
              <a:gd name="connsiteY51" fmla="*/ 1239782 h 3829050"/>
              <a:gd name="connsiteX52" fmla="*/ 793013 w 5686252"/>
              <a:gd name="connsiteY52" fmla="*/ 1241435 h 3829050"/>
              <a:gd name="connsiteX53" fmla="*/ 3608 w 5686252"/>
              <a:gd name="connsiteY53" fmla="*/ 1241435 h 3829050"/>
              <a:gd name="connsiteX54" fmla="*/ 9845 w 5686252"/>
              <a:gd name="connsiteY54" fmla="*/ 1197378 h 3829050"/>
              <a:gd name="connsiteX55" fmla="*/ 349885 w 5686252"/>
              <a:gd name="connsiteY55" fmla="*/ 383674 h 3829050"/>
              <a:gd name="connsiteX56" fmla="*/ 1262149 w 5686252"/>
              <a:gd name="connsiteY56" fmla="*/ 0 h 38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5686252" h="3829050">
                <a:moveTo>
                  <a:pt x="3637709" y="2587615"/>
                </a:moveTo>
                <a:lnTo>
                  <a:pt x="4653231" y="2587615"/>
                </a:lnTo>
                <a:lnTo>
                  <a:pt x="4608003" y="2626557"/>
                </a:lnTo>
                <a:cubicBezTo>
                  <a:pt x="4458764" y="2756366"/>
                  <a:pt x="4359758" y="2846849"/>
                  <a:pt x="4310984" y="2898005"/>
                </a:cubicBezTo>
                <a:cubicBezTo>
                  <a:pt x="4245953" y="2966215"/>
                  <a:pt x="4193288" y="3032717"/>
                  <a:pt x="4152986" y="3097515"/>
                </a:cubicBezTo>
                <a:lnTo>
                  <a:pt x="5686252" y="3097515"/>
                </a:lnTo>
                <a:lnTo>
                  <a:pt x="5686252" y="3765105"/>
                </a:lnTo>
                <a:lnTo>
                  <a:pt x="2979681" y="3765105"/>
                </a:lnTo>
                <a:cubicBezTo>
                  <a:pt x="3008992" y="3512734"/>
                  <a:pt x="3096920" y="3273578"/>
                  <a:pt x="3243470" y="3047638"/>
                </a:cubicBezTo>
                <a:cubicBezTo>
                  <a:pt x="3316744" y="2934668"/>
                  <a:pt x="3425740" y="2803260"/>
                  <a:pt x="3570457" y="2653414"/>
                </a:cubicBezTo>
                <a:close/>
                <a:moveTo>
                  <a:pt x="0" y="2587615"/>
                </a:moveTo>
                <a:lnTo>
                  <a:pt x="791041" y="2587615"/>
                </a:lnTo>
                <a:lnTo>
                  <a:pt x="802239" y="2673317"/>
                </a:lnTo>
                <a:cubicBezTo>
                  <a:pt x="811170" y="2731667"/>
                  <a:pt x="821588" y="2781412"/>
                  <a:pt x="833495" y="2822550"/>
                </a:cubicBezTo>
                <a:cubicBezTo>
                  <a:pt x="881123" y="2987103"/>
                  <a:pt x="941116" y="3096662"/>
                  <a:pt x="1013474" y="3151229"/>
                </a:cubicBezTo>
                <a:cubicBezTo>
                  <a:pt x="1085833" y="3205796"/>
                  <a:pt x="1168725" y="3233080"/>
                  <a:pt x="1262149" y="3233080"/>
                </a:cubicBezTo>
                <a:cubicBezTo>
                  <a:pt x="1355573" y="3233080"/>
                  <a:pt x="1438924" y="3205370"/>
                  <a:pt x="1512198" y="3149950"/>
                </a:cubicBezTo>
                <a:cubicBezTo>
                  <a:pt x="1585472" y="3094531"/>
                  <a:pt x="1642261" y="2995203"/>
                  <a:pt x="1682561" y="2851966"/>
                </a:cubicBezTo>
                <a:cubicBezTo>
                  <a:pt x="1702482" y="2782905"/>
                  <a:pt x="1718669" y="2695858"/>
                  <a:pt x="1731120" y="2590828"/>
                </a:cubicBezTo>
                <a:lnTo>
                  <a:pt x="1731444" y="2587615"/>
                </a:lnTo>
                <a:lnTo>
                  <a:pt x="2520384" y="2587615"/>
                </a:lnTo>
                <a:lnTo>
                  <a:pt x="2514454" y="2629675"/>
                </a:lnTo>
                <a:cubicBezTo>
                  <a:pt x="2452628" y="2979510"/>
                  <a:pt x="2339282" y="3251411"/>
                  <a:pt x="2174414" y="3445378"/>
                </a:cubicBezTo>
                <a:cubicBezTo>
                  <a:pt x="1956422" y="3701160"/>
                  <a:pt x="1652336" y="3829050"/>
                  <a:pt x="1262149" y="3829050"/>
                </a:cubicBezTo>
                <a:cubicBezTo>
                  <a:pt x="870132" y="3829050"/>
                  <a:pt x="554135" y="3688797"/>
                  <a:pt x="314164" y="3408290"/>
                </a:cubicBezTo>
                <a:cubicBezTo>
                  <a:pt x="164180" y="3232973"/>
                  <a:pt x="61066" y="2971896"/>
                  <a:pt x="4822" y="2625059"/>
                </a:cubicBezTo>
                <a:close/>
                <a:moveTo>
                  <a:pt x="4408530" y="0"/>
                </a:moveTo>
                <a:cubicBezTo>
                  <a:pt x="4806043" y="0"/>
                  <a:pt x="5118374" y="99755"/>
                  <a:pt x="5345526" y="299266"/>
                </a:cubicBezTo>
                <a:cubicBezTo>
                  <a:pt x="5572676" y="498776"/>
                  <a:pt x="5686252" y="746882"/>
                  <a:pt x="5686252" y="1043589"/>
                </a:cubicBezTo>
                <a:lnTo>
                  <a:pt x="5666731" y="1241435"/>
                </a:lnTo>
                <a:lnTo>
                  <a:pt x="4891153" y="1241435"/>
                </a:lnTo>
                <a:lnTo>
                  <a:pt x="4901415" y="1203773"/>
                </a:lnTo>
                <a:cubicBezTo>
                  <a:pt x="4908056" y="1167324"/>
                  <a:pt x="4911376" y="1130982"/>
                  <a:pt x="4911376" y="1094746"/>
                </a:cubicBezTo>
                <a:cubicBezTo>
                  <a:pt x="4911376" y="934455"/>
                  <a:pt x="4865122" y="811255"/>
                  <a:pt x="4772612" y="725141"/>
                </a:cubicBezTo>
                <a:cubicBezTo>
                  <a:pt x="4680104" y="639029"/>
                  <a:pt x="4552331" y="595972"/>
                  <a:pt x="4389297" y="595972"/>
                </a:cubicBezTo>
                <a:cubicBezTo>
                  <a:pt x="4228092" y="595972"/>
                  <a:pt x="4099862" y="641161"/>
                  <a:pt x="4004605" y="731535"/>
                </a:cubicBezTo>
                <a:cubicBezTo>
                  <a:pt x="3909349" y="821912"/>
                  <a:pt x="3854395" y="971971"/>
                  <a:pt x="3839738" y="1181710"/>
                </a:cubicBezTo>
                <a:lnTo>
                  <a:pt x="3070358" y="1110093"/>
                </a:lnTo>
                <a:cubicBezTo>
                  <a:pt x="3116156" y="714484"/>
                  <a:pt x="3259957" y="430566"/>
                  <a:pt x="3501761" y="258340"/>
                </a:cubicBezTo>
                <a:cubicBezTo>
                  <a:pt x="3743568" y="86114"/>
                  <a:pt x="4045824" y="0"/>
                  <a:pt x="4408530" y="0"/>
                </a:cubicBezTo>
                <a:close/>
                <a:moveTo>
                  <a:pt x="1262149" y="0"/>
                </a:moveTo>
                <a:cubicBezTo>
                  <a:pt x="1652336" y="0"/>
                  <a:pt x="1957339" y="129597"/>
                  <a:pt x="2177162" y="388789"/>
                </a:cubicBezTo>
                <a:cubicBezTo>
                  <a:pt x="2340885" y="580626"/>
                  <a:pt x="2453445" y="851394"/>
                  <a:pt x="2514840" y="1201095"/>
                </a:cubicBezTo>
                <a:lnTo>
                  <a:pt x="2520487" y="1241435"/>
                </a:lnTo>
                <a:lnTo>
                  <a:pt x="1732924" y="1241435"/>
                </a:lnTo>
                <a:lnTo>
                  <a:pt x="1722061" y="1158291"/>
                </a:lnTo>
                <a:cubicBezTo>
                  <a:pt x="1713130" y="1099941"/>
                  <a:pt x="1702711" y="1050197"/>
                  <a:pt x="1690803" y="1009059"/>
                </a:cubicBezTo>
                <a:cubicBezTo>
                  <a:pt x="1643177" y="844506"/>
                  <a:pt x="1583182" y="734520"/>
                  <a:pt x="1510824" y="679102"/>
                </a:cubicBezTo>
                <a:cubicBezTo>
                  <a:pt x="1438465" y="623682"/>
                  <a:pt x="1355573" y="595972"/>
                  <a:pt x="1262149" y="595972"/>
                </a:cubicBezTo>
                <a:cubicBezTo>
                  <a:pt x="1168725" y="595972"/>
                  <a:pt x="1085374" y="623682"/>
                  <a:pt x="1012100" y="679102"/>
                </a:cubicBezTo>
                <a:cubicBezTo>
                  <a:pt x="938827" y="734520"/>
                  <a:pt x="882040" y="833849"/>
                  <a:pt x="841737" y="977087"/>
                </a:cubicBezTo>
                <a:cubicBezTo>
                  <a:pt x="821816" y="1046787"/>
                  <a:pt x="805630" y="1134352"/>
                  <a:pt x="793179" y="1239782"/>
                </a:cubicBezTo>
                <a:lnTo>
                  <a:pt x="793013" y="1241435"/>
                </a:lnTo>
                <a:lnTo>
                  <a:pt x="3608" y="1241435"/>
                </a:lnTo>
                <a:lnTo>
                  <a:pt x="9845" y="1197378"/>
                </a:lnTo>
                <a:cubicBezTo>
                  <a:pt x="71670" y="848876"/>
                  <a:pt x="185017" y="577641"/>
                  <a:pt x="349885" y="383674"/>
                </a:cubicBezTo>
                <a:cubicBezTo>
                  <a:pt x="567876" y="127893"/>
                  <a:pt x="871965" y="0"/>
                  <a:pt x="1262149" y="0"/>
                </a:cubicBezTo>
                <a:close/>
              </a:path>
            </a:pathLst>
          </a:custGeom>
          <a:solidFill>
            <a:schemeClr val="bg1"/>
          </a:solidFill>
          <a:ln>
            <a:noFill/>
          </a:ln>
          <a:effectLst>
            <a:glow rad="228600">
              <a:schemeClr val="bg1">
                <a:lumMod val="75000"/>
                <a:alpha val="40000"/>
              </a:schemeClr>
            </a:glow>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10000"/>
              </a:lnSpc>
            </a:pPr>
            <a:endParaRPr lang="en-US" sz="19900" b="1" kern="2000">
              <a:solidFill>
                <a:schemeClr val="accent2"/>
              </a:solidFill>
              <a:latin typeface="+mj-lt"/>
              <a:ea typeface="Microsoft YaHei UI" panose="020B0503020204020204" pitchFamily="34" charset="-122"/>
              <a:cs typeface="Arial" panose="020B0604020202020204" pitchFamily="34" charset="0"/>
              <a:sym typeface="Bebas Neue" charset="0"/>
            </a:endParaRPr>
          </a:p>
        </p:txBody>
      </p:sp>
      <p:sp>
        <p:nvSpPr>
          <p:cNvPr id="109" name="矩形 108"/>
          <p:cNvSpPr/>
          <p:nvPr userDrawn="1"/>
        </p:nvSpPr>
        <p:spPr>
          <a:xfrm>
            <a:off x="0" y="517417"/>
            <a:ext cx="274320" cy="66339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转场页03">
    <p:spTree>
      <p:nvGrpSpPr>
        <p:cNvPr id="1" name=""/>
        <p:cNvGrpSpPr/>
        <p:nvPr/>
      </p:nvGrpSpPr>
      <p:grpSpPr>
        <a:xfrm>
          <a:off x="0" y="0"/>
          <a:ext cx="0" cy="0"/>
          <a:chOff x="0" y="0"/>
          <a:chExt cx="0" cy="0"/>
        </a:xfrm>
      </p:grpSpPr>
      <p:pic>
        <p:nvPicPr>
          <p:cNvPr id="43" name="图片 42" descr="图片包含 文字, 游戏机&#10;&#10;描述已自动生成"/>
          <p:cNvPicPr>
            <a:picLocks noChangeAspect="1"/>
          </p:cNvPicPr>
          <p:nvPr userDrawn="1"/>
        </p:nvPicPr>
        <p:blipFill rotWithShape="1">
          <a:blip r:embed="rId3">
            <a:alphaModFix amt="20000"/>
            <a:duotone>
              <a:schemeClr val="accent1">
                <a:shade val="45000"/>
                <a:satMod val="135000"/>
              </a:schemeClr>
              <a:prstClr val="white"/>
            </a:duotone>
            <a:extLst>
              <a:ext uri="{BEBA8EAE-BF5A-486C-A8C5-ECC9F3942E4B}">
                <a14:imgProps xmlns:a14="http://schemas.microsoft.com/office/drawing/2010/main">
                  <a14:imgLayer r:embed="rId4">
                    <a14:imgEffect>
                      <a14:backgroundRemoval t="9259" b="94709" l="7278" r="93006">
                        <a14:foregroundMark x1="9992" y1="54048" x2="17013" y2="61111"/>
                        <a14:foregroundMark x1="7940" y1="51984" x2="8090" y2="52135"/>
                        <a14:foregroundMark x1="17013" y1="61111" x2="34499" y2="65873"/>
                        <a14:foregroundMark x1="9924" y1="56878" x2="9924" y2="82672"/>
                        <a14:foregroundMark x1="9924" y1="82672" x2="15690" y2="87831"/>
                        <a14:foregroundMark x1="15690" y1="87831" x2="31002" y2="88624"/>
                        <a14:foregroundMark x1="31002" y1="88624" x2="42439" y2="88492"/>
                        <a14:foregroundMark x1="42439" y1="88492" x2="47448" y2="88492"/>
                        <a14:foregroundMark x1="47448" y1="88492" x2="62854" y2="86772"/>
                        <a14:foregroundMark x1="62854" y1="86772" x2="68998" y2="87434"/>
                        <a14:foregroundMark x1="68998" y1="87434" x2="71267" y2="86640"/>
                        <a14:foregroundMark x1="8790" y1="56349" x2="7372" y2="85053"/>
                        <a14:foregroundMark x1="11437" y1="57540" x2="46597" y2="52116"/>
                        <a14:foregroundMark x1="46597" y1="52116" x2="55388" y2="47884"/>
                        <a14:foregroundMark x1="13644" y1="54389" x2="24669" y2="60450"/>
                        <a14:foregroundMark x1="25404" y1="53588" x2="28733" y2="53836"/>
                        <a14:foregroundMark x1="47826" y1="38095" x2="45841" y2="47354"/>
                        <a14:foregroundMark x1="45841" y1="47354" x2="42155" y2="52778"/>
                        <a14:foregroundMark x1="42155" y1="52778" x2="41682" y2="53042"/>
                        <a14:foregroundMark x1="71267" y1="28836" x2="79206" y2="21561"/>
                        <a14:foregroundMark x1="79206" y1="21561" x2="87713" y2="17725"/>
                        <a14:foregroundMark x1="77410" y1="10979" x2="90359" y2="11111"/>
                        <a14:foregroundMark x1="73440" y1="30026" x2="91210" y2="19974"/>
                        <a14:foregroundMark x1="91210" y1="19974" x2="91304" y2="19974"/>
                        <a14:foregroundMark x1="72873" y1="39815" x2="87807" y2="30820"/>
                        <a14:foregroundMark x1="87807" y1="30820" x2="87902" y2="30820"/>
                        <a14:foregroundMark x1="69376" y1="41799" x2="88374" y2="34127"/>
                        <a14:foregroundMark x1="79301" y1="45238" x2="90454" y2="40476"/>
                        <a14:foregroundMark x1="80718" y1="56746" x2="90076" y2="51455"/>
                        <a14:foregroundMark x1="80340" y1="63492" x2="88185" y2="60053"/>
                        <a14:foregroundMark x1="81002" y1="69577" x2="89225" y2="69312"/>
                        <a14:foregroundMark x1="85350" y1="73942" x2="91777" y2="72222"/>
                        <a14:foregroundMark x1="91777" y1="72222" x2="92533" y2="72222"/>
                        <a14:foregroundMark x1="71172" y1="92857" x2="79017" y2="91931"/>
                        <a14:foregroundMark x1="79017" y1="91931" x2="85539" y2="92989"/>
                        <a14:foregroundMark x1="85539" y1="92989" x2="88280" y2="94709"/>
                        <a14:foregroundMark x1="47543" y1="90344" x2="57845" y2="90476"/>
                        <a14:foregroundMark x1="57845" y1="90476" x2="64272" y2="89153"/>
                        <a14:foregroundMark x1="64272" y1="89153" x2="73913" y2="91270"/>
                        <a14:foregroundMark x1="73440" y1="87434" x2="89130" y2="78439"/>
                        <a14:foregroundMark x1="89130" y1="78439" x2="89319" y2="78439"/>
                        <a14:foregroundMark x1="84972" y1="88624" x2="90832" y2="80159"/>
                        <a14:foregroundMark x1="86957" y1="91799" x2="89698" y2="83598"/>
                        <a14:foregroundMark x1="87335" y1="67857" x2="89036" y2="51190"/>
                        <a14:foregroundMark x1="89603" y1="24339" x2="91777" y2="30820"/>
                        <a14:foregroundMark x1="91777" y1="30820" x2="93100" y2="53439"/>
                        <a14:foregroundMark x1="77694" y1="9259" x2="71739" y2="19709"/>
                        <a14:foregroundMark x1="58979" y1="19048" x2="64650" y2="19048"/>
                        <a14:foregroundMark x1="64650" y1="19048" x2="75425" y2="16931"/>
                        <a14:foregroundMark x1="75425" y1="16931" x2="76181" y2="16402"/>
                        <a14:foregroundMark x1="70227" y1="17196" x2="74858" y2="13360"/>
                        <a14:foregroundMark x1="74858" y1="13360" x2="76371" y2="9788"/>
                        <a14:foregroundMark x1="76560" y1="14286" x2="88658" y2="11243"/>
                        <a14:foregroundMark x1="49055" y1="42857" x2="57656" y2="45635"/>
                        <a14:foregroundMark x1="51040" y1="33069" x2="53875" y2="39286"/>
                        <a14:foregroundMark x1="53875" y1="39286" x2="60775" y2="41138"/>
                        <a14:foregroundMark x1="60775" y1="41138" x2="63800" y2="40344"/>
                        <a14:foregroundMark x1="54064" y1="41534" x2="61153" y2="38757"/>
                        <a14:foregroundMark x1="61153" y1="38757" x2="65312" y2="34788"/>
                        <a14:foregroundMark x1="65312" y1="34788" x2="66163" y2="33201"/>
                        <a14:foregroundMark x1="60681" y1="20767" x2="65312" y2="35847"/>
                        <a14:foregroundMark x1="53308" y1="90741" x2="75709" y2="91667"/>
                        <a14:backgroundMark x1="8412" y1="51455" x2="21172" y2="52646"/>
                        <a14:backgroundMark x1="21172" y1="52646" x2="27127" y2="50926"/>
                        <a14:backgroundMark x1="27127" y1="50926" x2="29584" y2="48545"/>
                        <a14:backgroundMark x1="58507" y1="27910" x2="55198" y2="29365"/>
                        <a14:backgroundMark x1="70794" y1="6878" x2="47637" y2="8069"/>
                        <a14:backgroundMark x1="66730" y1="14683" x2="62193" y2="16402"/>
                      </a14:backgroundRemoval>
                    </a14:imgEffect>
                  </a14:imgLayer>
                </a14:imgProps>
              </a:ext>
              <a:ext uri="{28A0092B-C50C-407E-A947-70E740481C1C}">
                <a14:useLocalDpi xmlns:a14="http://schemas.microsoft.com/office/drawing/2010/main" val="0"/>
              </a:ext>
            </a:extLst>
          </a:blip>
          <a:srcRect l="6580" t="6079" r="5675" b="17067"/>
          <a:stretch/>
        </p:blipFill>
        <p:spPr>
          <a:xfrm>
            <a:off x="-1" y="0"/>
            <a:ext cx="12192001" cy="6858000"/>
          </a:xfrm>
          <a:prstGeom prst="rect">
            <a:avLst/>
          </a:prstGeom>
          <a:effectLst>
            <a:softEdge rad="127000"/>
          </a:effectLst>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9" name="文本占位符 66"/>
          <p:cNvSpPr>
            <a:spLocks noGrp="1"/>
          </p:cNvSpPr>
          <p:nvPr>
            <p:ph type="body" sz="quarter" idx="15" hasCustomPrompt="1"/>
          </p:nvPr>
        </p:nvSpPr>
        <p:spPr>
          <a:xfrm>
            <a:off x="1927859" y="2758519"/>
            <a:ext cx="8336280" cy="975281"/>
          </a:xfrm>
        </p:spPr>
        <p:txBody>
          <a:bodyPr anchor="ctr">
            <a:noAutofit/>
          </a:bodyPr>
          <a:lstStyle>
            <a:lvl1pPr marL="0" indent="0" algn="ctr">
              <a:lnSpc>
                <a:spcPct val="100000"/>
              </a:lnSpc>
              <a:spcBef>
                <a:spcPts val="0"/>
              </a:spcBef>
              <a:buNone/>
              <a:defRPr sz="6600" b="1">
                <a:solidFill>
                  <a:schemeClr val="accent1"/>
                </a:solidFill>
                <a:latin typeface="微软雅黑" panose="020B0503020204020204" pitchFamily="34" charset="-122"/>
                <a:ea typeface="微软雅黑" panose="020B0503020204020204" pitchFamily="34" charset="-122"/>
              </a:defRPr>
            </a:lvl1pPr>
          </a:lstStyle>
          <a:p>
            <a:pPr lvl="0"/>
            <a:r>
              <a:rPr lang="zh-CN" altLang="en-US"/>
              <a:t>在此处插入标题</a:t>
            </a:r>
          </a:p>
        </p:txBody>
      </p:sp>
      <p:grpSp>
        <p:nvGrpSpPr>
          <p:cNvPr id="47"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354325" y="534097"/>
            <a:ext cx="2118769" cy="630038"/>
            <a:chOff x="2893999" y="2478437"/>
            <a:chExt cx="6404004" cy="1904297"/>
          </a:xfrm>
          <a:solidFill>
            <a:schemeClr val="accent1"/>
          </a:solidFill>
        </p:grpSpPr>
        <p:sp>
          <p:nvSpPr>
            <p:cNvPr id="48"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50" name="í$ḷîḋé"/>
            <p:cNvGrpSpPr/>
            <p:nvPr/>
          </p:nvGrpSpPr>
          <p:grpSpPr>
            <a:xfrm>
              <a:off x="2893999" y="2478437"/>
              <a:ext cx="1902164" cy="1904297"/>
              <a:chOff x="1344613" y="2017713"/>
              <a:chExt cx="2822575" cy="2825750"/>
            </a:xfrm>
            <a:grpFill/>
          </p:grpSpPr>
          <p:sp>
            <p:nvSpPr>
              <p:cNvPr id="51"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67" name="文本占位符 66"/>
          <p:cNvSpPr>
            <a:spLocks noGrp="1"/>
          </p:cNvSpPr>
          <p:nvPr>
            <p:ph type="body" sz="quarter" idx="16" hasCustomPrompt="1"/>
          </p:nvPr>
        </p:nvSpPr>
        <p:spPr>
          <a:xfrm>
            <a:off x="1927225" y="3733801"/>
            <a:ext cx="8337550" cy="370898"/>
          </a:xfrm>
        </p:spPr>
        <p:txBody>
          <a:bodyPr anchor="ctr">
            <a:normAutofit/>
          </a:bodyPr>
          <a:lstStyle>
            <a:lvl1pPr marL="0" indent="0" algn="ctr">
              <a:buNone/>
              <a:defRPr sz="2400">
                <a:solidFill>
                  <a:schemeClr val="accent2"/>
                </a:solidFill>
              </a:defRPr>
            </a:lvl1pPr>
          </a:lstStyle>
          <a:p>
            <a:pPr lvl="0"/>
            <a:r>
              <a:rPr lang="en-US" altLang="zh-CN"/>
              <a:t>Insert the title here</a:t>
            </a:r>
          </a:p>
        </p:txBody>
      </p:sp>
      <p:sp>
        <p:nvSpPr>
          <p:cNvPr id="41" name="任意多边形: 形状 40"/>
          <p:cNvSpPr/>
          <p:nvPr userDrawn="1"/>
        </p:nvSpPr>
        <p:spPr bwMode="auto">
          <a:xfrm>
            <a:off x="3232266" y="1514475"/>
            <a:ext cx="5727468" cy="3829051"/>
          </a:xfrm>
          <a:custGeom>
            <a:avLst/>
            <a:gdLst>
              <a:gd name="connsiteX0" fmla="*/ 4934479 w 5727468"/>
              <a:gd name="connsiteY0" fmla="*/ 2587615 h 3829051"/>
              <a:gd name="connsiteX1" fmla="*/ 5723350 w 5727468"/>
              <a:gd name="connsiteY1" fmla="*/ 2587615 h 3829051"/>
              <a:gd name="connsiteX2" fmla="*/ 5727468 w 5727468"/>
              <a:gd name="connsiteY2" fmla="*/ 2639668 h 3829051"/>
              <a:gd name="connsiteX3" fmla="*/ 5340030 w 5727468"/>
              <a:gd name="connsiteY3" fmla="*/ 3481187 h 3829051"/>
              <a:gd name="connsiteX4" fmla="*/ 4375556 w 5727468"/>
              <a:gd name="connsiteY4" fmla="*/ 3829051 h 3829051"/>
              <a:gd name="connsiteX5" fmla="*/ 3468787 w 5727468"/>
              <a:gd name="connsiteY5" fmla="*/ 3536182 h 3829051"/>
              <a:gd name="connsiteX6" fmla="*/ 3051124 w 5727468"/>
              <a:gd name="connsiteY6" fmla="*/ 2770115 h 3829051"/>
              <a:gd name="connsiteX7" fmla="*/ 3798522 w 5727468"/>
              <a:gd name="connsiteY7" fmla="*/ 2685707 h 3829051"/>
              <a:gd name="connsiteX8" fmla="*/ 3990867 w 5727468"/>
              <a:gd name="connsiteY8" fmla="*/ 3092400 h 3829051"/>
              <a:gd name="connsiteX9" fmla="*/ 4370062 w 5727468"/>
              <a:gd name="connsiteY9" fmla="*/ 3233081 h 3829051"/>
              <a:gd name="connsiteX10" fmla="*/ 4772612 w 5727468"/>
              <a:gd name="connsiteY10" fmla="*/ 3064265 h 3829051"/>
              <a:gd name="connsiteX11" fmla="*/ 4936106 w 5727468"/>
              <a:gd name="connsiteY11" fmla="*/ 2608974 h 3829051"/>
              <a:gd name="connsiteX12" fmla="*/ 0 w 5727468"/>
              <a:gd name="connsiteY12" fmla="*/ 2587615 h 3829051"/>
              <a:gd name="connsiteX13" fmla="*/ 791040 w 5727468"/>
              <a:gd name="connsiteY13" fmla="*/ 2587615 h 3829051"/>
              <a:gd name="connsiteX14" fmla="*/ 802238 w 5727468"/>
              <a:gd name="connsiteY14" fmla="*/ 2673317 h 3829051"/>
              <a:gd name="connsiteX15" fmla="*/ 833495 w 5727468"/>
              <a:gd name="connsiteY15" fmla="*/ 2822550 h 3829051"/>
              <a:gd name="connsiteX16" fmla="*/ 1013474 w 5727468"/>
              <a:gd name="connsiteY16" fmla="*/ 3151230 h 3829051"/>
              <a:gd name="connsiteX17" fmla="*/ 1262149 w 5727468"/>
              <a:gd name="connsiteY17" fmla="*/ 3233081 h 3829051"/>
              <a:gd name="connsiteX18" fmla="*/ 1512198 w 5727468"/>
              <a:gd name="connsiteY18" fmla="*/ 3149951 h 3829051"/>
              <a:gd name="connsiteX19" fmla="*/ 1682560 w 5727468"/>
              <a:gd name="connsiteY19" fmla="*/ 2851966 h 3829051"/>
              <a:gd name="connsiteX20" fmla="*/ 1731119 w 5727468"/>
              <a:gd name="connsiteY20" fmla="*/ 2590829 h 3829051"/>
              <a:gd name="connsiteX21" fmla="*/ 1731443 w 5727468"/>
              <a:gd name="connsiteY21" fmla="*/ 2587615 h 3829051"/>
              <a:gd name="connsiteX22" fmla="*/ 2520384 w 5727468"/>
              <a:gd name="connsiteY22" fmla="*/ 2587615 h 3829051"/>
              <a:gd name="connsiteX23" fmla="*/ 2514453 w 5727468"/>
              <a:gd name="connsiteY23" fmla="*/ 2629676 h 3829051"/>
              <a:gd name="connsiteX24" fmla="*/ 2174413 w 5727468"/>
              <a:gd name="connsiteY24" fmla="*/ 3445380 h 3829051"/>
              <a:gd name="connsiteX25" fmla="*/ 1262149 w 5727468"/>
              <a:gd name="connsiteY25" fmla="*/ 3829051 h 3829051"/>
              <a:gd name="connsiteX26" fmla="*/ 314162 w 5727468"/>
              <a:gd name="connsiteY26" fmla="*/ 3408291 h 3829051"/>
              <a:gd name="connsiteX27" fmla="*/ 4822 w 5727468"/>
              <a:gd name="connsiteY27" fmla="*/ 2625059 h 3829051"/>
              <a:gd name="connsiteX28" fmla="*/ 4350826 w 5727468"/>
              <a:gd name="connsiteY28" fmla="*/ 0 h 3829051"/>
              <a:gd name="connsiteX29" fmla="*/ 5263090 w 5727468"/>
              <a:gd name="connsiteY29" fmla="*/ 337633 h 3829051"/>
              <a:gd name="connsiteX30" fmla="*/ 5546114 w 5727468"/>
              <a:gd name="connsiteY30" fmla="*/ 961740 h 3829051"/>
              <a:gd name="connsiteX31" fmla="*/ 5509878 w 5727468"/>
              <a:gd name="connsiteY31" fmla="*/ 1196100 h 3829051"/>
              <a:gd name="connsiteX32" fmla="*/ 5490834 w 5727468"/>
              <a:gd name="connsiteY32" fmla="*/ 1241435 h 3829051"/>
              <a:gd name="connsiteX33" fmla="*/ 4708016 w 5727468"/>
              <a:gd name="connsiteY33" fmla="*/ 1241435 h 3829051"/>
              <a:gd name="connsiteX34" fmla="*/ 4730021 w 5727468"/>
              <a:gd name="connsiteY34" fmla="*/ 1205692 h 3829051"/>
              <a:gd name="connsiteX35" fmla="*/ 4771238 w 5727468"/>
              <a:gd name="connsiteY35" fmla="*/ 1005222 h 3829051"/>
              <a:gd name="connsiteX36" fmla="*/ 4650336 w 5727468"/>
              <a:gd name="connsiteY36" fmla="*/ 703400 h 3829051"/>
              <a:gd name="connsiteX37" fmla="*/ 4328844 w 5727468"/>
              <a:gd name="connsiteY37" fmla="*/ 590857 h 3829051"/>
              <a:gd name="connsiteX38" fmla="*/ 3990867 w 5727468"/>
              <a:gd name="connsiteY38" fmla="*/ 718747 h 3829051"/>
              <a:gd name="connsiteX39" fmla="*/ 3820504 w 5727468"/>
              <a:gd name="connsiteY39" fmla="*/ 1092187 h 3829051"/>
              <a:gd name="connsiteX40" fmla="*/ 3108828 w 5727468"/>
              <a:gd name="connsiteY40" fmla="*/ 979644 h 3829051"/>
              <a:gd name="connsiteX41" fmla="*/ 3332772 w 5727468"/>
              <a:gd name="connsiteY41" fmla="*/ 436109 h 3829051"/>
              <a:gd name="connsiteX42" fmla="*/ 3750434 w 5727468"/>
              <a:gd name="connsiteY42" fmla="*/ 116381 h 3829051"/>
              <a:gd name="connsiteX43" fmla="*/ 4350826 w 5727468"/>
              <a:gd name="connsiteY43" fmla="*/ 0 h 3829051"/>
              <a:gd name="connsiteX44" fmla="*/ 1262149 w 5727468"/>
              <a:gd name="connsiteY44" fmla="*/ 0 h 3829051"/>
              <a:gd name="connsiteX45" fmla="*/ 2177162 w 5727468"/>
              <a:gd name="connsiteY45" fmla="*/ 388790 h 3829051"/>
              <a:gd name="connsiteX46" fmla="*/ 2514839 w 5727468"/>
              <a:gd name="connsiteY46" fmla="*/ 1201096 h 3829051"/>
              <a:gd name="connsiteX47" fmla="*/ 2520486 w 5727468"/>
              <a:gd name="connsiteY47" fmla="*/ 1241435 h 3829051"/>
              <a:gd name="connsiteX48" fmla="*/ 1732923 w 5727468"/>
              <a:gd name="connsiteY48" fmla="*/ 1241435 h 3829051"/>
              <a:gd name="connsiteX49" fmla="*/ 1722059 w 5727468"/>
              <a:gd name="connsiteY49" fmla="*/ 1158292 h 3829051"/>
              <a:gd name="connsiteX50" fmla="*/ 1690803 w 5727468"/>
              <a:gd name="connsiteY50" fmla="*/ 1009060 h 3829051"/>
              <a:gd name="connsiteX51" fmla="*/ 1510824 w 5727468"/>
              <a:gd name="connsiteY51" fmla="*/ 679102 h 3829051"/>
              <a:gd name="connsiteX52" fmla="*/ 1262149 w 5727468"/>
              <a:gd name="connsiteY52" fmla="*/ 595972 h 3829051"/>
              <a:gd name="connsiteX53" fmla="*/ 1012100 w 5727468"/>
              <a:gd name="connsiteY53" fmla="*/ 679102 h 3829051"/>
              <a:gd name="connsiteX54" fmla="*/ 841737 w 5727468"/>
              <a:gd name="connsiteY54" fmla="*/ 977087 h 3829051"/>
              <a:gd name="connsiteX55" fmla="*/ 793178 w 5727468"/>
              <a:gd name="connsiteY55" fmla="*/ 1239782 h 3829051"/>
              <a:gd name="connsiteX56" fmla="*/ 793012 w 5727468"/>
              <a:gd name="connsiteY56" fmla="*/ 1241435 h 3829051"/>
              <a:gd name="connsiteX57" fmla="*/ 3608 w 5727468"/>
              <a:gd name="connsiteY57" fmla="*/ 1241435 h 3829051"/>
              <a:gd name="connsiteX58" fmla="*/ 9845 w 5727468"/>
              <a:gd name="connsiteY58" fmla="*/ 1197378 h 3829051"/>
              <a:gd name="connsiteX59" fmla="*/ 349884 w 5727468"/>
              <a:gd name="connsiteY59" fmla="*/ 383674 h 3829051"/>
              <a:gd name="connsiteX60" fmla="*/ 1262149 w 5727468"/>
              <a:gd name="connsiteY60" fmla="*/ 0 h 3829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727468" h="3829051">
                <a:moveTo>
                  <a:pt x="4934479" y="2587615"/>
                </a:moveTo>
                <a:lnTo>
                  <a:pt x="5723350" y="2587615"/>
                </a:lnTo>
                <a:lnTo>
                  <a:pt x="5727468" y="2639668"/>
                </a:lnTo>
                <a:cubicBezTo>
                  <a:pt x="5727468" y="2968772"/>
                  <a:pt x="5598324" y="3249279"/>
                  <a:pt x="5340030" y="3481187"/>
                </a:cubicBezTo>
                <a:cubicBezTo>
                  <a:pt x="5081738" y="3713098"/>
                  <a:pt x="4760247" y="3829051"/>
                  <a:pt x="4375556" y="3829051"/>
                </a:cubicBezTo>
                <a:cubicBezTo>
                  <a:pt x="4011017" y="3829051"/>
                  <a:pt x="3708761" y="3731429"/>
                  <a:pt x="3468787" y="3536182"/>
                </a:cubicBezTo>
                <a:cubicBezTo>
                  <a:pt x="3228814" y="3340934"/>
                  <a:pt x="3089592" y="3085578"/>
                  <a:pt x="3051124" y="2770115"/>
                </a:cubicBezTo>
                <a:lnTo>
                  <a:pt x="3798522" y="2685707"/>
                </a:lnTo>
                <a:cubicBezTo>
                  <a:pt x="3822335" y="2863048"/>
                  <a:pt x="3886450" y="2998614"/>
                  <a:pt x="3990867" y="3092400"/>
                </a:cubicBezTo>
                <a:cubicBezTo>
                  <a:pt x="4095282" y="3186186"/>
                  <a:pt x="4221682" y="3233081"/>
                  <a:pt x="4370062" y="3233081"/>
                </a:cubicBezTo>
                <a:cubicBezTo>
                  <a:pt x="4529434" y="3233081"/>
                  <a:pt x="4663617" y="3176808"/>
                  <a:pt x="4772612" y="3064265"/>
                </a:cubicBezTo>
                <a:cubicBezTo>
                  <a:pt x="4881606" y="2951721"/>
                  <a:pt x="4936106" y="2799956"/>
                  <a:pt x="4936106" y="2608974"/>
                </a:cubicBezTo>
                <a:close/>
                <a:moveTo>
                  <a:pt x="0" y="2587615"/>
                </a:moveTo>
                <a:lnTo>
                  <a:pt x="791040" y="2587615"/>
                </a:lnTo>
                <a:lnTo>
                  <a:pt x="802238" y="2673317"/>
                </a:lnTo>
                <a:cubicBezTo>
                  <a:pt x="811168" y="2731668"/>
                  <a:pt x="821587" y="2781412"/>
                  <a:pt x="833495" y="2822550"/>
                </a:cubicBezTo>
                <a:cubicBezTo>
                  <a:pt x="881123" y="2987104"/>
                  <a:pt x="941116" y="3096663"/>
                  <a:pt x="1013474" y="3151230"/>
                </a:cubicBezTo>
                <a:cubicBezTo>
                  <a:pt x="1085833" y="3205796"/>
                  <a:pt x="1168723" y="3233081"/>
                  <a:pt x="1262149" y="3233081"/>
                </a:cubicBezTo>
                <a:cubicBezTo>
                  <a:pt x="1355573" y="3233081"/>
                  <a:pt x="1438924" y="3205371"/>
                  <a:pt x="1512198" y="3149951"/>
                </a:cubicBezTo>
                <a:cubicBezTo>
                  <a:pt x="1585471" y="3094532"/>
                  <a:pt x="1642258" y="2995204"/>
                  <a:pt x="1682560" y="2851966"/>
                </a:cubicBezTo>
                <a:cubicBezTo>
                  <a:pt x="1702482" y="2782905"/>
                  <a:pt x="1718668" y="2695859"/>
                  <a:pt x="1731119" y="2590829"/>
                </a:cubicBezTo>
                <a:lnTo>
                  <a:pt x="1731443" y="2587615"/>
                </a:lnTo>
                <a:lnTo>
                  <a:pt x="2520384" y="2587615"/>
                </a:lnTo>
                <a:lnTo>
                  <a:pt x="2514453" y="2629676"/>
                </a:lnTo>
                <a:cubicBezTo>
                  <a:pt x="2452628" y="2979511"/>
                  <a:pt x="2339281" y="3251413"/>
                  <a:pt x="2174413" y="3445380"/>
                </a:cubicBezTo>
                <a:cubicBezTo>
                  <a:pt x="1956422" y="3701160"/>
                  <a:pt x="1652336" y="3829051"/>
                  <a:pt x="1262149" y="3829051"/>
                </a:cubicBezTo>
                <a:cubicBezTo>
                  <a:pt x="870132" y="3829051"/>
                  <a:pt x="554135" y="3688798"/>
                  <a:pt x="314162" y="3408291"/>
                </a:cubicBezTo>
                <a:cubicBezTo>
                  <a:pt x="164180" y="3232973"/>
                  <a:pt x="61066" y="2971896"/>
                  <a:pt x="4822" y="2625059"/>
                </a:cubicBezTo>
                <a:close/>
                <a:moveTo>
                  <a:pt x="4350826" y="0"/>
                </a:moveTo>
                <a:cubicBezTo>
                  <a:pt x="4730022" y="0"/>
                  <a:pt x="5034108" y="112546"/>
                  <a:pt x="5263090" y="337633"/>
                </a:cubicBezTo>
                <a:cubicBezTo>
                  <a:pt x="5451774" y="521796"/>
                  <a:pt x="5546114" y="729832"/>
                  <a:pt x="5546114" y="961740"/>
                </a:cubicBezTo>
                <a:cubicBezTo>
                  <a:pt x="5546114" y="1044016"/>
                  <a:pt x="5534036" y="1122136"/>
                  <a:pt x="5509878" y="1196100"/>
                </a:cubicBezTo>
                <a:lnTo>
                  <a:pt x="5490834" y="1241435"/>
                </a:lnTo>
                <a:lnTo>
                  <a:pt x="4708016" y="1241435"/>
                </a:lnTo>
                <a:lnTo>
                  <a:pt x="4730021" y="1205692"/>
                </a:lnTo>
                <a:cubicBezTo>
                  <a:pt x="4757499" y="1146222"/>
                  <a:pt x="4771238" y="1079399"/>
                  <a:pt x="4771238" y="1005222"/>
                </a:cubicBezTo>
                <a:cubicBezTo>
                  <a:pt x="4771238" y="879038"/>
                  <a:pt x="4730938" y="778430"/>
                  <a:pt x="4650336" y="703400"/>
                </a:cubicBezTo>
                <a:cubicBezTo>
                  <a:pt x="4569734" y="628370"/>
                  <a:pt x="4462570" y="590857"/>
                  <a:pt x="4328844" y="590857"/>
                </a:cubicBezTo>
                <a:cubicBezTo>
                  <a:pt x="4196950" y="590857"/>
                  <a:pt x="4084291" y="633486"/>
                  <a:pt x="3990867" y="718747"/>
                </a:cubicBezTo>
                <a:cubicBezTo>
                  <a:pt x="3897441" y="804008"/>
                  <a:pt x="3840654" y="928489"/>
                  <a:pt x="3820504" y="1092187"/>
                </a:cubicBezTo>
                <a:lnTo>
                  <a:pt x="3108828" y="979644"/>
                </a:lnTo>
                <a:cubicBezTo>
                  <a:pt x="3158286" y="752851"/>
                  <a:pt x="3232936" y="571672"/>
                  <a:pt x="3332772" y="436109"/>
                </a:cubicBezTo>
                <a:cubicBezTo>
                  <a:pt x="3432607" y="300544"/>
                  <a:pt x="3571829" y="193969"/>
                  <a:pt x="3750434" y="116381"/>
                </a:cubicBezTo>
                <a:cubicBezTo>
                  <a:pt x="3929042" y="38795"/>
                  <a:pt x="4129172" y="0"/>
                  <a:pt x="4350826" y="0"/>
                </a:cubicBezTo>
                <a:close/>
                <a:moveTo>
                  <a:pt x="1262149" y="0"/>
                </a:moveTo>
                <a:cubicBezTo>
                  <a:pt x="1652336" y="0"/>
                  <a:pt x="1957338" y="129597"/>
                  <a:pt x="2177162" y="388790"/>
                </a:cubicBezTo>
                <a:cubicBezTo>
                  <a:pt x="2340883" y="580626"/>
                  <a:pt x="2453443" y="851395"/>
                  <a:pt x="2514839" y="1201096"/>
                </a:cubicBezTo>
                <a:lnTo>
                  <a:pt x="2520486" y="1241435"/>
                </a:lnTo>
                <a:lnTo>
                  <a:pt x="1732923" y="1241435"/>
                </a:lnTo>
                <a:lnTo>
                  <a:pt x="1722059" y="1158292"/>
                </a:lnTo>
                <a:cubicBezTo>
                  <a:pt x="1713129" y="1099942"/>
                  <a:pt x="1702710" y="1050198"/>
                  <a:pt x="1690803" y="1009060"/>
                </a:cubicBezTo>
                <a:cubicBezTo>
                  <a:pt x="1643175" y="844506"/>
                  <a:pt x="1583182" y="734520"/>
                  <a:pt x="1510824" y="679102"/>
                </a:cubicBezTo>
                <a:cubicBezTo>
                  <a:pt x="1438464" y="623682"/>
                  <a:pt x="1355573" y="595972"/>
                  <a:pt x="1262149" y="595972"/>
                </a:cubicBezTo>
                <a:cubicBezTo>
                  <a:pt x="1168723" y="595972"/>
                  <a:pt x="1085374" y="623682"/>
                  <a:pt x="1012100" y="679102"/>
                </a:cubicBezTo>
                <a:cubicBezTo>
                  <a:pt x="938826" y="734520"/>
                  <a:pt x="882037" y="833849"/>
                  <a:pt x="841737" y="977087"/>
                </a:cubicBezTo>
                <a:cubicBezTo>
                  <a:pt x="821816" y="1046787"/>
                  <a:pt x="805629" y="1134352"/>
                  <a:pt x="793178" y="1239782"/>
                </a:cubicBezTo>
                <a:lnTo>
                  <a:pt x="793012" y="1241435"/>
                </a:lnTo>
                <a:lnTo>
                  <a:pt x="3608" y="1241435"/>
                </a:lnTo>
                <a:lnTo>
                  <a:pt x="9845" y="1197378"/>
                </a:lnTo>
                <a:cubicBezTo>
                  <a:pt x="71670" y="848876"/>
                  <a:pt x="185016" y="577641"/>
                  <a:pt x="349884" y="383674"/>
                </a:cubicBezTo>
                <a:cubicBezTo>
                  <a:pt x="567875" y="127893"/>
                  <a:pt x="871962" y="0"/>
                  <a:pt x="1262149" y="0"/>
                </a:cubicBezTo>
                <a:close/>
              </a:path>
            </a:pathLst>
          </a:custGeom>
          <a:solidFill>
            <a:schemeClr val="bg1"/>
          </a:solidFill>
          <a:ln>
            <a:noFill/>
          </a:ln>
          <a:effectLst>
            <a:glow rad="228600">
              <a:schemeClr val="bg1">
                <a:lumMod val="75000"/>
                <a:alpha val="40000"/>
              </a:schemeClr>
            </a:glow>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10000"/>
              </a:lnSpc>
            </a:pPr>
            <a:endParaRPr lang="en-US" sz="19900" b="1" kern="2000">
              <a:solidFill>
                <a:schemeClr val="accent2"/>
              </a:solidFill>
              <a:latin typeface="+mj-lt"/>
              <a:ea typeface="Microsoft YaHei UI" panose="020B0503020204020204" pitchFamily="34" charset="-122"/>
              <a:cs typeface="Arial" panose="020B0604020202020204" pitchFamily="34" charset="0"/>
              <a:sym typeface="Bebas Neue" charset="0"/>
            </a:endParaRPr>
          </a:p>
        </p:txBody>
      </p:sp>
      <p:sp>
        <p:nvSpPr>
          <p:cNvPr id="42" name="矩形 41"/>
          <p:cNvSpPr/>
          <p:nvPr userDrawn="1"/>
        </p:nvSpPr>
        <p:spPr>
          <a:xfrm>
            <a:off x="0" y="517417"/>
            <a:ext cx="274320" cy="66339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转场页04">
    <p:spTree>
      <p:nvGrpSpPr>
        <p:cNvPr id="1" name=""/>
        <p:cNvGrpSpPr/>
        <p:nvPr/>
      </p:nvGrpSpPr>
      <p:grpSpPr>
        <a:xfrm>
          <a:off x="0" y="0"/>
          <a:ext cx="0" cy="0"/>
          <a:chOff x="0" y="0"/>
          <a:chExt cx="0" cy="0"/>
        </a:xfrm>
      </p:grpSpPr>
      <p:pic>
        <p:nvPicPr>
          <p:cNvPr id="43" name="图片 42" descr="图片包含 文字, 游戏机&#10;&#10;描述已自动生成"/>
          <p:cNvPicPr>
            <a:picLocks noChangeAspect="1"/>
          </p:cNvPicPr>
          <p:nvPr userDrawn="1"/>
        </p:nvPicPr>
        <p:blipFill rotWithShape="1">
          <a:blip r:embed="rId3">
            <a:alphaModFix amt="20000"/>
            <a:duotone>
              <a:schemeClr val="accent1">
                <a:shade val="45000"/>
                <a:satMod val="135000"/>
              </a:schemeClr>
              <a:prstClr val="white"/>
            </a:duotone>
            <a:extLst>
              <a:ext uri="{BEBA8EAE-BF5A-486C-A8C5-ECC9F3942E4B}">
                <a14:imgProps xmlns:a14="http://schemas.microsoft.com/office/drawing/2010/main">
                  <a14:imgLayer r:embed="rId4">
                    <a14:imgEffect>
                      <a14:backgroundRemoval t="9259" b="94709" l="7278" r="93006">
                        <a14:foregroundMark x1="9992" y1="54048" x2="17013" y2="61111"/>
                        <a14:foregroundMark x1="7940" y1="51984" x2="8090" y2="52135"/>
                        <a14:foregroundMark x1="17013" y1="61111" x2="34499" y2="65873"/>
                        <a14:foregroundMark x1="9924" y1="56878" x2="9924" y2="82672"/>
                        <a14:foregroundMark x1="9924" y1="82672" x2="15690" y2="87831"/>
                        <a14:foregroundMark x1="15690" y1="87831" x2="31002" y2="88624"/>
                        <a14:foregroundMark x1="31002" y1="88624" x2="42439" y2="88492"/>
                        <a14:foregroundMark x1="42439" y1="88492" x2="47448" y2="88492"/>
                        <a14:foregroundMark x1="47448" y1="88492" x2="62854" y2="86772"/>
                        <a14:foregroundMark x1="62854" y1="86772" x2="68998" y2="87434"/>
                        <a14:foregroundMark x1="68998" y1="87434" x2="71267" y2="86640"/>
                        <a14:foregroundMark x1="8790" y1="56349" x2="7372" y2="85053"/>
                        <a14:foregroundMark x1="11437" y1="57540" x2="46597" y2="52116"/>
                        <a14:foregroundMark x1="46597" y1="52116" x2="55388" y2="47884"/>
                        <a14:foregroundMark x1="13644" y1="54389" x2="24669" y2="60450"/>
                        <a14:foregroundMark x1="25404" y1="53588" x2="28733" y2="53836"/>
                        <a14:foregroundMark x1="47826" y1="38095" x2="45841" y2="47354"/>
                        <a14:foregroundMark x1="45841" y1="47354" x2="42155" y2="52778"/>
                        <a14:foregroundMark x1="42155" y1="52778" x2="41682" y2="53042"/>
                        <a14:foregroundMark x1="71267" y1="28836" x2="79206" y2="21561"/>
                        <a14:foregroundMark x1="79206" y1="21561" x2="87713" y2="17725"/>
                        <a14:foregroundMark x1="77410" y1="10979" x2="90359" y2="11111"/>
                        <a14:foregroundMark x1="73440" y1="30026" x2="91210" y2="19974"/>
                        <a14:foregroundMark x1="91210" y1="19974" x2="91304" y2="19974"/>
                        <a14:foregroundMark x1="72873" y1="39815" x2="87807" y2="30820"/>
                        <a14:foregroundMark x1="87807" y1="30820" x2="87902" y2="30820"/>
                        <a14:foregroundMark x1="69376" y1="41799" x2="88374" y2="34127"/>
                        <a14:foregroundMark x1="79301" y1="45238" x2="90454" y2="40476"/>
                        <a14:foregroundMark x1="80718" y1="56746" x2="90076" y2="51455"/>
                        <a14:foregroundMark x1="80340" y1="63492" x2="88185" y2="60053"/>
                        <a14:foregroundMark x1="81002" y1="69577" x2="89225" y2="69312"/>
                        <a14:foregroundMark x1="85350" y1="73942" x2="91777" y2="72222"/>
                        <a14:foregroundMark x1="91777" y1="72222" x2="92533" y2="72222"/>
                        <a14:foregroundMark x1="71172" y1="92857" x2="79017" y2="91931"/>
                        <a14:foregroundMark x1="79017" y1="91931" x2="85539" y2="92989"/>
                        <a14:foregroundMark x1="85539" y1="92989" x2="88280" y2="94709"/>
                        <a14:foregroundMark x1="47543" y1="90344" x2="57845" y2="90476"/>
                        <a14:foregroundMark x1="57845" y1="90476" x2="64272" y2="89153"/>
                        <a14:foregroundMark x1="64272" y1="89153" x2="73913" y2="91270"/>
                        <a14:foregroundMark x1="73440" y1="87434" x2="89130" y2="78439"/>
                        <a14:foregroundMark x1="89130" y1="78439" x2="89319" y2="78439"/>
                        <a14:foregroundMark x1="84972" y1="88624" x2="90832" y2="80159"/>
                        <a14:foregroundMark x1="86957" y1="91799" x2="89698" y2="83598"/>
                        <a14:foregroundMark x1="87335" y1="67857" x2="89036" y2="51190"/>
                        <a14:foregroundMark x1="89603" y1="24339" x2="91777" y2="30820"/>
                        <a14:foregroundMark x1="91777" y1="30820" x2="93100" y2="53439"/>
                        <a14:foregroundMark x1="77694" y1="9259" x2="71739" y2="19709"/>
                        <a14:foregroundMark x1="58979" y1="19048" x2="64650" y2="19048"/>
                        <a14:foregroundMark x1="64650" y1="19048" x2="75425" y2="16931"/>
                        <a14:foregroundMark x1="75425" y1="16931" x2="76181" y2="16402"/>
                        <a14:foregroundMark x1="70227" y1="17196" x2="74858" y2="13360"/>
                        <a14:foregroundMark x1="74858" y1="13360" x2="76371" y2="9788"/>
                        <a14:foregroundMark x1="76560" y1="14286" x2="88658" y2="11243"/>
                        <a14:foregroundMark x1="49055" y1="42857" x2="57656" y2="45635"/>
                        <a14:foregroundMark x1="51040" y1="33069" x2="53875" y2="39286"/>
                        <a14:foregroundMark x1="53875" y1="39286" x2="60775" y2="41138"/>
                        <a14:foregroundMark x1="60775" y1="41138" x2="63800" y2="40344"/>
                        <a14:foregroundMark x1="54064" y1="41534" x2="61153" y2="38757"/>
                        <a14:foregroundMark x1="61153" y1="38757" x2="65312" y2="34788"/>
                        <a14:foregroundMark x1="65312" y1="34788" x2="66163" y2="33201"/>
                        <a14:foregroundMark x1="60681" y1="20767" x2="65312" y2="35847"/>
                        <a14:foregroundMark x1="53308" y1="90741" x2="75709" y2="91667"/>
                        <a14:backgroundMark x1="8412" y1="51455" x2="21172" y2="52646"/>
                        <a14:backgroundMark x1="21172" y1="52646" x2="27127" y2="50926"/>
                        <a14:backgroundMark x1="27127" y1="50926" x2="29584" y2="48545"/>
                        <a14:backgroundMark x1="58507" y1="27910" x2="55198" y2="29365"/>
                        <a14:backgroundMark x1="70794" y1="6878" x2="47637" y2="8069"/>
                        <a14:backgroundMark x1="66730" y1="14683" x2="62193" y2="16402"/>
                      </a14:backgroundRemoval>
                    </a14:imgEffect>
                  </a14:imgLayer>
                </a14:imgProps>
              </a:ext>
              <a:ext uri="{28A0092B-C50C-407E-A947-70E740481C1C}">
                <a14:useLocalDpi xmlns:a14="http://schemas.microsoft.com/office/drawing/2010/main" val="0"/>
              </a:ext>
            </a:extLst>
          </a:blip>
          <a:srcRect l="6580" t="6079" r="5675" b="17067"/>
          <a:stretch/>
        </p:blipFill>
        <p:spPr>
          <a:xfrm>
            <a:off x="-1" y="0"/>
            <a:ext cx="12192001" cy="6858000"/>
          </a:xfrm>
          <a:prstGeom prst="rect">
            <a:avLst/>
          </a:prstGeom>
          <a:effectLst>
            <a:softEdge rad="127000"/>
          </a:effectLst>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9" name="文本占位符 66"/>
          <p:cNvSpPr>
            <a:spLocks noGrp="1"/>
          </p:cNvSpPr>
          <p:nvPr>
            <p:ph type="body" sz="quarter" idx="15" hasCustomPrompt="1"/>
          </p:nvPr>
        </p:nvSpPr>
        <p:spPr>
          <a:xfrm>
            <a:off x="1927859" y="2758519"/>
            <a:ext cx="8336280" cy="975281"/>
          </a:xfrm>
        </p:spPr>
        <p:txBody>
          <a:bodyPr anchor="ctr">
            <a:noAutofit/>
          </a:bodyPr>
          <a:lstStyle>
            <a:lvl1pPr marL="0" indent="0" algn="ctr">
              <a:lnSpc>
                <a:spcPct val="100000"/>
              </a:lnSpc>
              <a:spcBef>
                <a:spcPts val="0"/>
              </a:spcBef>
              <a:buNone/>
              <a:defRPr sz="6600" b="1">
                <a:solidFill>
                  <a:schemeClr val="accent1"/>
                </a:solidFill>
                <a:latin typeface="微软雅黑" panose="020B0503020204020204" pitchFamily="34" charset="-122"/>
                <a:ea typeface="微软雅黑" panose="020B0503020204020204" pitchFamily="34" charset="-122"/>
              </a:defRPr>
            </a:lvl1pPr>
          </a:lstStyle>
          <a:p>
            <a:pPr lvl="0"/>
            <a:r>
              <a:rPr lang="zh-CN" altLang="en-US"/>
              <a:t>在此处插入标题</a:t>
            </a:r>
          </a:p>
        </p:txBody>
      </p:sp>
      <p:grpSp>
        <p:nvGrpSpPr>
          <p:cNvPr id="47"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354325" y="534097"/>
            <a:ext cx="2118769" cy="630038"/>
            <a:chOff x="2893999" y="2478437"/>
            <a:chExt cx="6404004" cy="1904297"/>
          </a:xfrm>
          <a:solidFill>
            <a:schemeClr val="accent1"/>
          </a:solidFill>
        </p:grpSpPr>
        <p:sp>
          <p:nvSpPr>
            <p:cNvPr id="48"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50" name="í$ḷîḋé"/>
            <p:cNvGrpSpPr/>
            <p:nvPr/>
          </p:nvGrpSpPr>
          <p:grpSpPr>
            <a:xfrm>
              <a:off x="2893999" y="2478437"/>
              <a:ext cx="1902164" cy="1904297"/>
              <a:chOff x="1344613" y="2017713"/>
              <a:chExt cx="2822575" cy="2825750"/>
            </a:xfrm>
            <a:grpFill/>
          </p:grpSpPr>
          <p:sp>
            <p:nvSpPr>
              <p:cNvPr id="51"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67" name="文本占位符 66"/>
          <p:cNvSpPr>
            <a:spLocks noGrp="1"/>
          </p:cNvSpPr>
          <p:nvPr>
            <p:ph type="body" sz="quarter" idx="16" hasCustomPrompt="1"/>
          </p:nvPr>
        </p:nvSpPr>
        <p:spPr>
          <a:xfrm>
            <a:off x="1927225" y="3733801"/>
            <a:ext cx="8337550" cy="370898"/>
          </a:xfrm>
        </p:spPr>
        <p:txBody>
          <a:bodyPr anchor="ctr">
            <a:normAutofit/>
          </a:bodyPr>
          <a:lstStyle>
            <a:lvl1pPr marL="0" indent="0" algn="ctr">
              <a:buNone/>
              <a:defRPr sz="2400">
                <a:solidFill>
                  <a:schemeClr val="accent2"/>
                </a:solidFill>
              </a:defRPr>
            </a:lvl1pPr>
          </a:lstStyle>
          <a:p>
            <a:pPr lvl="0"/>
            <a:r>
              <a:rPr lang="en-US" altLang="zh-CN"/>
              <a:t>Insert the title here</a:t>
            </a:r>
          </a:p>
        </p:txBody>
      </p:sp>
      <p:sp>
        <p:nvSpPr>
          <p:cNvPr id="41" name="任意多边形: 形状 40"/>
          <p:cNvSpPr/>
          <p:nvPr userDrawn="1"/>
        </p:nvSpPr>
        <p:spPr bwMode="auto">
          <a:xfrm>
            <a:off x="3175936" y="1514475"/>
            <a:ext cx="5840128" cy="3829050"/>
          </a:xfrm>
          <a:custGeom>
            <a:avLst/>
            <a:gdLst>
              <a:gd name="connsiteX0" fmla="*/ 2943961 w 5840128"/>
              <a:gd name="connsiteY0" fmla="*/ 2587615 h 3829050"/>
              <a:gd name="connsiteX1" fmla="*/ 5840128 w 5840128"/>
              <a:gd name="connsiteY1" fmla="*/ 2587615 h 3829050"/>
              <a:gd name="connsiteX2" fmla="*/ 5840128 w 5840128"/>
              <a:gd name="connsiteY2" fmla="*/ 3010550 h 3829050"/>
              <a:gd name="connsiteX3" fmla="*/ 5340030 w 5840128"/>
              <a:gd name="connsiteY3" fmla="*/ 3010550 h 3829050"/>
              <a:gd name="connsiteX4" fmla="*/ 5340030 w 5840128"/>
              <a:gd name="connsiteY4" fmla="*/ 3765105 h 3829050"/>
              <a:gd name="connsiteX5" fmla="*/ 4592634 w 5840128"/>
              <a:gd name="connsiteY5" fmla="*/ 3765105 h 3829050"/>
              <a:gd name="connsiteX6" fmla="*/ 4592634 w 5840128"/>
              <a:gd name="connsiteY6" fmla="*/ 3010550 h 3829050"/>
              <a:gd name="connsiteX7" fmla="*/ 2943961 w 5840128"/>
              <a:gd name="connsiteY7" fmla="*/ 3010550 h 3829050"/>
              <a:gd name="connsiteX8" fmla="*/ 0 w 5840128"/>
              <a:gd name="connsiteY8" fmla="*/ 2587615 h 3829050"/>
              <a:gd name="connsiteX9" fmla="*/ 791041 w 5840128"/>
              <a:gd name="connsiteY9" fmla="*/ 2587615 h 3829050"/>
              <a:gd name="connsiteX10" fmla="*/ 802239 w 5840128"/>
              <a:gd name="connsiteY10" fmla="*/ 2673317 h 3829050"/>
              <a:gd name="connsiteX11" fmla="*/ 833495 w 5840128"/>
              <a:gd name="connsiteY11" fmla="*/ 2822550 h 3829050"/>
              <a:gd name="connsiteX12" fmla="*/ 1013474 w 5840128"/>
              <a:gd name="connsiteY12" fmla="*/ 3151229 h 3829050"/>
              <a:gd name="connsiteX13" fmla="*/ 1262149 w 5840128"/>
              <a:gd name="connsiteY13" fmla="*/ 3233080 h 3829050"/>
              <a:gd name="connsiteX14" fmla="*/ 1512198 w 5840128"/>
              <a:gd name="connsiteY14" fmla="*/ 3149950 h 3829050"/>
              <a:gd name="connsiteX15" fmla="*/ 1682561 w 5840128"/>
              <a:gd name="connsiteY15" fmla="*/ 2851966 h 3829050"/>
              <a:gd name="connsiteX16" fmla="*/ 1731119 w 5840128"/>
              <a:gd name="connsiteY16" fmla="*/ 2590828 h 3829050"/>
              <a:gd name="connsiteX17" fmla="*/ 1731444 w 5840128"/>
              <a:gd name="connsiteY17" fmla="*/ 2587615 h 3829050"/>
              <a:gd name="connsiteX18" fmla="*/ 2520384 w 5840128"/>
              <a:gd name="connsiteY18" fmla="*/ 2587615 h 3829050"/>
              <a:gd name="connsiteX19" fmla="*/ 2514453 w 5840128"/>
              <a:gd name="connsiteY19" fmla="*/ 2629675 h 3829050"/>
              <a:gd name="connsiteX20" fmla="*/ 2174414 w 5840128"/>
              <a:gd name="connsiteY20" fmla="*/ 3445378 h 3829050"/>
              <a:gd name="connsiteX21" fmla="*/ 1262149 w 5840128"/>
              <a:gd name="connsiteY21" fmla="*/ 3829050 h 3829050"/>
              <a:gd name="connsiteX22" fmla="*/ 314162 w 5840128"/>
              <a:gd name="connsiteY22" fmla="*/ 3408290 h 3829050"/>
              <a:gd name="connsiteX23" fmla="*/ 4822 w 5840128"/>
              <a:gd name="connsiteY23" fmla="*/ 2625059 h 3829050"/>
              <a:gd name="connsiteX24" fmla="*/ 4691553 w 5840128"/>
              <a:gd name="connsiteY24" fmla="*/ 0 h 3829050"/>
              <a:gd name="connsiteX25" fmla="*/ 5340030 w 5840128"/>
              <a:gd name="connsiteY25" fmla="*/ 0 h 3829050"/>
              <a:gd name="connsiteX26" fmla="*/ 5340030 w 5840128"/>
              <a:gd name="connsiteY26" fmla="*/ 1241435 h 3829050"/>
              <a:gd name="connsiteX27" fmla="*/ 4592634 w 5840128"/>
              <a:gd name="connsiteY27" fmla="*/ 1241435 h 3829050"/>
              <a:gd name="connsiteX28" fmla="*/ 4592634 w 5840128"/>
              <a:gd name="connsiteY28" fmla="*/ 1097303 h 3829050"/>
              <a:gd name="connsiteX29" fmla="*/ 4488481 w 5840128"/>
              <a:gd name="connsiteY29" fmla="*/ 1241435 h 3829050"/>
              <a:gd name="connsiteX30" fmla="*/ 3780497 w 5840128"/>
              <a:gd name="connsiteY30" fmla="*/ 1241435 h 3829050"/>
              <a:gd name="connsiteX31" fmla="*/ 1262149 w 5840128"/>
              <a:gd name="connsiteY31" fmla="*/ 0 h 3829050"/>
              <a:gd name="connsiteX32" fmla="*/ 2177163 w 5840128"/>
              <a:gd name="connsiteY32" fmla="*/ 388789 h 3829050"/>
              <a:gd name="connsiteX33" fmla="*/ 2514840 w 5840128"/>
              <a:gd name="connsiteY33" fmla="*/ 1201095 h 3829050"/>
              <a:gd name="connsiteX34" fmla="*/ 2520487 w 5840128"/>
              <a:gd name="connsiteY34" fmla="*/ 1241435 h 3829050"/>
              <a:gd name="connsiteX35" fmla="*/ 1732923 w 5840128"/>
              <a:gd name="connsiteY35" fmla="*/ 1241435 h 3829050"/>
              <a:gd name="connsiteX36" fmla="*/ 1722059 w 5840128"/>
              <a:gd name="connsiteY36" fmla="*/ 1158291 h 3829050"/>
              <a:gd name="connsiteX37" fmla="*/ 1690803 w 5840128"/>
              <a:gd name="connsiteY37" fmla="*/ 1009059 h 3829050"/>
              <a:gd name="connsiteX38" fmla="*/ 1510825 w 5840128"/>
              <a:gd name="connsiteY38" fmla="*/ 679102 h 3829050"/>
              <a:gd name="connsiteX39" fmla="*/ 1262149 w 5840128"/>
              <a:gd name="connsiteY39" fmla="*/ 595972 h 3829050"/>
              <a:gd name="connsiteX40" fmla="*/ 1012100 w 5840128"/>
              <a:gd name="connsiteY40" fmla="*/ 679102 h 3829050"/>
              <a:gd name="connsiteX41" fmla="*/ 841738 w 5840128"/>
              <a:gd name="connsiteY41" fmla="*/ 977087 h 3829050"/>
              <a:gd name="connsiteX42" fmla="*/ 793179 w 5840128"/>
              <a:gd name="connsiteY42" fmla="*/ 1239782 h 3829050"/>
              <a:gd name="connsiteX43" fmla="*/ 793013 w 5840128"/>
              <a:gd name="connsiteY43" fmla="*/ 1241435 h 3829050"/>
              <a:gd name="connsiteX44" fmla="*/ 3608 w 5840128"/>
              <a:gd name="connsiteY44" fmla="*/ 1241435 h 3829050"/>
              <a:gd name="connsiteX45" fmla="*/ 9845 w 5840128"/>
              <a:gd name="connsiteY45" fmla="*/ 1197378 h 3829050"/>
              <a:gd name="connsiteX46" fmla="*/ 349885 w 5840128"/>
              <a:gd name="connsiteY46" fmla="*/ 383674 h 3829050"/>
              <a:gd name="connsiteX47" fmla="*/ 1262149 w 5840128"/>
              <a:gd name="connsiteY47" fmla="*/ 0 h 38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0128" h="3829050">
                <a:moveTo>
                  <a:pt x="2943961" y="2587615"/>
                </a:moveTo>
                <a:lnTo>
                  <a:pt x="5840128" y="2587615"/>
                </a:lnTo>
                <a:lnTo>
                  <a:pt x="5840128" y="3010550"/>
                </a:lnTo>
                <a:lnTo>
                  <a:pt x="5340030" y="3010550"/>
                </a:lnTo>
                <a:lnTo>
                  <a:pt x="5340030" y="3765105"/>
                </a:lnTo>
                <a:lnTo>
                  <a:pt x="4592634" y="3765105"/>
                </a:lnTo>
                <a:lnTo>
                  <a:pt x="4592634" y="3010550"/>
                </a:lnTo>
                <a:lnTo>
                  <a:pt x="2943961" y="3010550"/>
                </a:lnTo>
                <a:close/>
                <a:moveTo>
                  <a:pt x="0" y="2587615"/>
                </a:moveTo>
                <a:lnTo>
                  <a:pt x="791041" y="2587615"/>
                </a:lnTo>
                <a:lnTo>
                  <a:pt x="802239" y="2673317"/>
                </a:lnTo>
                <a:cubicBezTo>
                  <a:pt x="811169" y="2731667"/>
                  <a:pt x="821588" y="2781411"/>
                  <a:pt x="833495" y="2822550"/>
                </a:cubicBezTo>
                <a:cubicBezTo>
                  <a:pt x="881123" y="2987103"/>
                  <a:pt x="941116" y="3096662"/>
                  <a:pt x="1013474" y="3151229"/>
                </a:cubicBezTo>
                <a:cubicBezTo>
                  <a:pt x="1085834" y="3205796"/>
                  <a:pt x="1168725" y="3233080"/>
                  <a:pt x="1262149" y="3233080"/>
                </a:cubicBezTo>
                <a:cubicBezTo>
                  <a:pt x="1355573" y="3233080"/>
                  <a:pt x="1438924" y="3205370"/>
                  <a:pt x="1512198" y="3149950"/>
                </a:cubicBezTo>
                <a:cubicBezTo>
                  <a:pt x="1585472" y="3094531"/>
                  <a:pt x="1642259" y="2995203"/>
                  <a:pt x="1682561" y="2851966"/>
                </a:cubicBezTo>
                <a:cubicBezTo>
                  <a:pt x="1702482" y="2782905"/>
                  <a:pt x="1718668" y="2695858"/>
                  <a:pt x="1731119" y="2590828"/>
                </a:cubicBezTo>
                <a:lnTo>
                  <a:pt x="1731444" y="2587615"/>
                </a:lnTo>
                <a:lnTo>
                  <a:pt x="2520384" y="2587615"/>
                </a:lnTo>
                <a:lnTo>
                  <a:pt x="2514453" y="2629675"/>
                </a:lnTo>
                <a:cubicBezTo>
                  <a:pt x="2452628" y="2979510"/>
                  <a:pt x="2339282" y="3251411"/>
                  <a:pt x="2174414" y="3445378"/>
                </a:cubicBezTo>
                <a:cubicBezTo>
                  <a:pt x="1956422" y="3701160"/>
                  <a:pt x="1652336" y="3829050"/>
                  <a:pt x="1262149" y="3829050"/>
                </a:cubicBezTo>
                <a:cubicBezTo>
                  <a:pt x="870132" y="3829050"/>
                  <a:pt x="554135" y="3688797"/>
                  <a:pt x="314162" y="3408290"/>
                </a:cubicBezTo>
                <a:cubicBezTo>
                  <a:pt x="164180" y="3232972"/>
                  <a:pt x="61066" y="2971896"/>
                  <a:pt x="4822" y="2625059"/>
                </a:cubicBezTo>
                <a:close/>
                <a:moveTo>
                  <a:pt x="4691553" y="0"/>
                </a:moveTo>
                <a:lnTo>
                  <a:pt x="5340030" y="0"/>
                </a:lnTo>
                <a:lnTo>
                  <a:pt x="5340030" y="1241435"/>
                </a:lnTo>
                <a:lnTo>
                  <a:pt x="4592634" y="1241435"/>
                </a:lnTo>
                <a:lnTo>
                  <a:pt x="4592634" y="1097303"/>
                </a:lnTo>
                <a:lnTo>
                  <a:pt x="4488481" y="1241435"/>
                </a:lnTo>
                <a:lnTo>
                  <a:pt x="3780497" y="1241435"/>
                </a:lnTo>
                <a:close/>
                <a:moveTo>
                  <a:pt x="1262149" y="0"/>
                </a:moveTo>
                <a:cubicBezTo>
                  <a:pt x="1652336" y="0"/>
                  <a:pt x="1957339" y="129597"/>
                  <a:pt x="2177163" y="388789"/>
                </a:cubicBezTo>
                <a:cubicBezTo>
                  <a:pt x="2340885" y="580626"/>
                  <a:pt x="2453444" y="851394"/>
                  <a:pt x="2514840" y="1201095"/>
                </a:cubicBezTo>
                <a:lnTo>
                  <a:pt x="2520487" y="1241435"/>
                </a:lnTo>
                <a:lnTo>
                  <a:pt x="1732923" y="1241435"/>
                </a:lnTo>
                <a:lnTo>
                  <a:pt x="1722059" y="1158291"/>
                </a:lnTo>
                <a:cubicBezTo>
                  <a:pt x="1713129" y="1099941"/>
                  <a:pt x="1702710" y="1050197"/>
                  <a:pt x="1690803" y="1009059"/>
                </a:cubicBezTo>
                <a:cubicBezTo>
                  <a:pt x="1643175" y="844506"/>
                  <a:pt x="1583182" y="734520"/>
                  <a:pt x="1510825" y="679102"/>
                </a:cubicBezTo>
                <a:cubicBezTo>
                  <a:pt x="1438465" y="623682"/>
                  <a:pt x="1355573" y="595972"/>
                  <a:pt x="1262149" y="595972"/>
                </a:cubicBezTo>
                <a:cubicBezTo>
                  <a:pt x="1168725" y="595972"/>
                  <a:pt x="1085374" y="623682"/>
                  <a:pt x="1012100" y="679102"/>
                </a:cubicBezTo>
                <a:cubicBezTo>
                  <a:pt x="938826" y="734520"/>
                  <a:pt x="882040" y="833849"/>
                  <a:pt x="841738" y="977087"/>
                </a:cubicBezTo>
                <a:cubicBezTo>
                  <a:pt x="821816" y="1046787"/>
                  <a:pt x="805630" y="1134352"/>
                  <a:pt x="793179" y="1239782"/>
                </a:cubicBezTo>
                <a:lnTo>
                  <a:pt x="793013" y="1241435"/>
                </a:lnTo>
                <a:lnTo>
                  <a:pt x="3608" y="1241435"/>
                </a:lnTo>
                <a:lnTo>
                  <a:pt x="9845" y="1197378"/>
                </a:lnTo>
                <a:cubicBezTo>
                  <a:pt x="71670" y="848876"/>
                  <a:pt x="185017" y="577641"/>
                  <a:pt x="349885" y="383674"/>
                </a:cubicBezTo>
                <a:cubicBezTo>
                  <a:pt x="567876" y="127893"/>
                  <a:pt x="871965" y="0"/>
                  <a:pt x="1262149" y="0"/>
                </a:cubicBezTo>
                <a:close/>
              </a:path>
            </a:pathLst>
          </a:custGeom>
          <a:solidFill>
            <a:schemeClr val="bg1"/>
          </a:solidFill>
          <a:ln>
            <a:noFill/>
          </a:ln>
          <a:effectLst>
            <a:glow rad="228600">
              <a:schemeClr val="bg1">
                <a:lumMod val="75000"/>
                <a:alpha val="40000"/>
              </a:schemeClr>
            </a:glow>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10000"/>
              </a:lnSpc>
            </a:pPr>
            <a:endParaRPr lang="en-US" sz="19900" b="1" kern="2000">
              <a:solidFill>
                <a:schemeClr val="accent2"/>
              </a:solidFill>
              <a:latin typeface="+mj-lt"/>
              <a:ea typeface="Microsoft YaHei UI" panose="020B0503020204020204" pitchFamily="34" charset="-122"/>
              <a:cs typeface="Arial" panose="020B0604020202020204" pitchFamily="34" charset="0"/>
              <a:sym typeface="Bebas Neue" charset="0"/>
            </a:endParaRPr>
          </a:p>
        </p:txBody>
      </p:sp>
      <p:sp>
        <p:nvSpPr>
          <p:cNvPr id="42" name="矩形 41"/>
          <p:cNvSpPr/>
          <p:nvPr userDrawn="1"/>
        </p:nvSpPr>
        <p:spPr>
          <a:xfrm>
            <a:off x="0" y="517417"/>
            <a:ext cx="274320" cy="66339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转场页05">
    <p:spTree>
      <p:nvGrpSpPr>
        <p:cNvPr id="1" name=""/>
        <p:cNvGrpSpPr/>
        <p:nvPr/>
      </p:nvGrpSpPr>
      <p:grpSpPr>
        <a:xfrm>
          <a:off x="0" y="0"/>
          <a:ext cx="0" cy="0"/>
          <a:chOff x="0" y="0"/>
          <a:chExt cx="0" cy="0"/>
        </a:xfrm>
      </p:grpSpPr>
      <p:pic>
        <p:nvPicPr>
          <p:cNvPr id="43" name="图片 42" descr="图片包含 文字, 游戏机&#10;&#10;描述已自动生成"/>
          <p:cNvPicPr>
            <a:picLocks noChangeAspect="1"/>
          </p:cNvPicPr>
          <p:nvPr userDrawn="1"/>
        </p:nvPicPr>
        <p:blipFill rotWithShape="1">
          <a:blip r:embed="rId3">
            <a:alphaModFix amt="20000"/>
            <a:duotone>
              <a:schemeClr val="accent1">
                <a:shade val="45000"/>
                <a:satMod val="135000"/>
              </a:schemeClr>
              <a:prstClr val="white"/>
            </a:duotone>
            <a:extLst>
              <a:ext uri="{BEBA8EAE-BF5A-486C-A8C5-ECC9F3942E4B}">
                <a14:imgProps xmlns:a14="http://schemas.microsoft.com/office/drawing/2010/main">
                  <a14:imgLayer r:embed="rId4">
                    <a14:imgEffect>
                      <a14:backgroundRemoval t="9259" b="94709" l="7278" r="93006">
                        <a14:foregroundMark x1="9992" y1="54048" x2="17013" y2="61111"/>
                        <a14:foregroundMark x1="7940" y1="51984" x2="8090" y2="52135"/>
                        <a14:foregroundMark x1="17013" y1="61111" x2="34499" y2="65873"/>
                        <a14:foregroundMark x1="9924" y1="56878" x2="9924" y2="82672"/>
                        <a14:foregroundMark x1="9924" y1="82672" x2="15690" y2="87831"/>
                        <a14:foregroundMark x1="15690" y1="87831" x2="31002" y2="88624"/>
                        <a14:foregroundMark x1="31002" y1="88624" x2="42439" y2="88492"/>
                        <a14:foregroundMark x1="42439" y1="88492" x2="47448" y2="88492"/>
                        <a14:foregroundMark x1="47448" y1="88492" x2="62854" y2="86772"/>
                        <a14:foregroundMark x1="62854" y1="86772" x2="68998" y2="87434"/>
                        <a14:foregroundMark x1="68998" y1="87434" x2="71267" y2="86640"/>
                        <a14:foregroundMark x1="8790" y1="56349" x2="7372" y2="85053"/>
                        <a14:foregroundMark x1="11437" y1="57540" x2="46597" y2="52116"/>
                        <a14:foregroundMark x1="46597" y1="52116" x2="55388" y2="47884"/>
                        <a14:foregroundMark x1="13644" y1="54389" x2="24669" y2="60450"/>
                        <a14:foregroundMark x1="25404" y1="53588" x2="28733" y2="53836"/>
                        <a14:foregroundMark x1="47826" y1="38095" x2="45841" y2="47354"/>
                        <a14:foregroundMark x1="45841" y1="47354" x2="42155" y2="52778"/>
                        <a14:foregroundMark x1="42155" y1="52778" x2="41682" y2="53042"/>
                        <a14:foregroundMark x1="71267" y1="28836" x2="79206" y2="21561"/>
                        <a14:foregroundMark x1="79206" y1="21561" x2="87713" y2="17725"/>
                        <a14:foregroundMark x1="77410" y1="10979" x2="90359" y2="11111"/>
                        <a14:foregroundMark x1="73440" y1="30026" x2="91210" y2="19974"/>
                        <a14:foregroundMark x1="91210" y1="19974" x2="91304" y2="19974"/>
                        <a14:foregroundMark x1="72873" y1="39815" x2="87807" y2="30820"/>
                        <a14:foregroundMark x1="87807" y1="30820" x2="87902" y2="30820"/>
                        <a14:foregroundMark x1="69376" y1="41799" x2="88374" y2="34127"/>
                        <a14:foregroundMark x1="79301" y1="45238" x2="90454" y2="40476"/>
                        <a14:foregroundMark x1="80718" y1="56746" x2="90076" y2="51455"/>
                        <a14:foregroundMark x1="80340" y1="63492" x2="88185" y2="60053"/>
                        <a14:foregroundMark x1="81002" y1="69577" x2="89225" y2="69312"/>
                        <a14:foregroundMark x1="85350" y1="73942" x2="91777" y2="72222"/>
                        <a14:foregroundMark x1="91777" y1="72222" x2="92533" y2="72222"/>
                        <a14:foregroundMark x1="71172" y1="92857" x2="79017" y2="91931"/>
                        <a14:foregroundMark x1="79017" y1="91931" x2="85539" y2="92989"/>
                        <a14:foregroundMark x1="85539" y1="92989" x2="88280" y2="94709"/>
                        <a14:foregroundMark x1="47543" y1="90344" x2="57845" y2="90476"/>
                        <a14:foregroundMark x1="57845" y1="90476" x2="64272" y2="89153"/>
                        <a14:foregroundMark x1="64272" y1="89153" x2="73913" y2="91270"/>
                        <a14:foregroundMark x1="73440" y1="87434" x2="89130" y2="78439"/>
                        <a14:foregroundMark x1="89130" y1="78439" x2="89319" y2="78439"/>
                        <a14:foregroundMark x1="84972" y1="88624" x2="90832" y2="80159"/>
                        <a14:foregroundMark x1="86957" y1="91799" x2="89698" y2="83598"/>
                        <a14:foregroundMark x1="87335" y1="67857" x2="89036" y2="51190"/>
                        <a14:foregroundMark x1="89603" y1="24339" x2="91777" y2="30820"/>
                        <a14:foregroundMark x1="91777" y1="30820" x2="93100" y2="53439"/>
                        <a14:foregroundMark x1="77694" y1="9259" x2="71739" y2="19709"/>
                        <a14:foregroundMark x1="58979" y1="19048" x2="64650" y2="19048"/>
                        <a14:foregroundMark x1="64650" y1="19048" x2="75425" y2="16931"/>
                        <a14:foregroundMark x1="75425" y1="16931" x2="76181" y2="16402"/>
                        <a14:foregroundMark x1="70227" y1="17196" x2="74858" y2="13360"/>
                        <a14:foregroundMark x1="74858" y1="13360" x2="76371" y2="9788"/>
                        <a14:foregroundMark x1="76560" y1="14286" x2="88658" y2="11243"/>
                        <a14:foregroundMark x1="49055" y1="42857" x2="57656" y2="45635"/>
                        <a14:foregroundMark x1="51040" y1="33069" x2="53875" y2="39286"/>
                        <a14:foregroundMark x1="53875" y1="39286" x2="60775" y2="41138"/>
                        <a14:foregroundMark x1="60775" y1="41138" x2="63800" y2="40344"/>
                        <a14:foregroundMark x1="54064" y1="41534" x2="61153" y2="38757"/>
                        <a14:foregroundMark x1="61153" y1="38757" x2="65312" y2="34788"/>
                        <a14:foregroundMark x1="65312" y1="34788" x2="66163" y2="33201"/>
                        <a14:foregroundMark x1="60681" y1="20767" x2="65312" y2="35847"/>
                        <a14:foregroundMark x1="53308" y1="90741" x2="75709" y2="91667"/>
                        <a14:backgroundMark x1="8412" y1="51455" x2="21172" y2="52646"/>
                        <a14:backgroundMark x1="21172" y1="52646" x2="27127" y2="50926"/>
                        <a14:backgroundMark x1="27127" y1="50926" x2="29584" y2="48545"/>
                        <a14:backgroundMark x1="58507" y1="27910" x2="55198" y2="29365"/>
                        <a14:backgroundMark x1="70794" y1="6878" x2="47637" y2="8069"/>
                        <a14:backgroundMark x1="66730" y1="14683" x2="62193" y2="16402"/>
                      </a14:backgroundRemoval>
                    </a14:imgEffect>
                  </a14:imgLayer>
                </a14:imgProps>
              </a:ext>
              <a:ext uri="{28A0092B-C50C-407E-A947-70E740481C1C}">
                <a14:useLocalDpi xmlns:a14="http://schemas.microsoft.com/office/drawing/2010/main" val="0"/>
              </a:ext>
            </a:extLst>
          </a:blip>
          <a:srcRect l="6580" t="6079" r="5675" b="17067"/>
          <a:stretch/>
        </p:blipFill>
        <p:spPr>
          <a:xfrm>
            <a:off x="-1" y="0"/>
            <a:ext cx="12192001" cy="6858000"/>
          </a:xfrm>
          <a:prstGeom prst="rect">
            <a:avLst/>
          </a:prstGeom>
          <a:effectLst>
            <a:softEdge rad="127000"/>
          </a:effectLst>
        </p:spPr>
      </p:pic>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9" name="文本占位符 66"/>
          <p:cNvSpPr>
            <a:spLocks noGrp="1"/>
          </p:cNvSpPr>
          <p:nvPr>
            <p:ph type="body" sz="quarter" idx="15" hasCustomPrompt="1"/>
          </p:nvPr>
        </p:nvSpPr>
        <p:spPr>
          <a:xfrm>
            <a:off x="1927859" y="2758519"/>
            <a:ext cx="8336280" cy="975281"/>
          </a:xfrm>
        </p:spPr>
        <p:txBody>
          <a:bodyPr anchor="ctr">
            <a:noAutofit/>
          </a:bodyPr>
          <a:lstStyle>
            <a:lvl1pPr marL="0" indent="0" algn="ctr">
              <a:lnSpc>
                <a:spcPct val="100000"/>
              </a:lnSpc>
              <a:spcBef>
                <a:spcPts val="0"/>
              </a:spcBef>
              <a:buNone/>
              <a:defRPr sz="6600" b="1">
                <a:solidFill>
                  <a:schemeClr val="accent1"/>
                </a:solidFill>
                <a:latin typeface="微软雅黑" panose="020B0503020204020204" pitchFamily="34" charset="-122"/>
                <a:ea typeface="微软雅黑" panose="020B0503020204020204" pitchFamily="34" charset="-122"/>
              </a:defRPr>
            </a:lvl1pPr>
          </a:lstStyle>
          <a:p>
            <a:pPr lvl="0"/>
            <a:r>
              <a:rPr lang="zh-CN" altLang="en-US"/>
              <a:t>在此处插入标题</a:t>
            </a:r>
          </a:p>
        </p:txBody>
      </p:sp>
      <p:grpSp>
        <p:nvGrpSpPr>
          <p:cNvPr id="47"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354325" y="534097"/>
            <a:ext cx="2118769" cy="630038"/>
            <a:chOff x="2893999" y="2478437"/>
            <a:chExt cx="6404004" cy="1904297"/>
          </a:xfrm>
          <a:solidFill>
            <a:schemeClr val="accent1"/>
          </a:solidFill>
        </p:grpSpPr>
        <p:sp>
          <p:nvSpPr>
            <p:cNvPr id="48"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49"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50" name="í$ḷîḋé"/>
            <p:cNvGrpSpPr/>
            <p:nvPr/>
          </p:nvGrpSpPr>
          <p:grpSpPr>
            <a:xfrm>
              <a:off x="2893999" y="2478437"/>
              <a:ext cx="1902164" cy="1904297"/>
              <a:chOff x="1344613" y="2017713"/>
              <a:chExt cx="2822575" cy="2825750"/>
            </a:xfrm>
            <a:grpFill/>
          </p:grpSpPr>
          <p:sp>
            <p:nvSpPr>
              <p:cNvPr id="51"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2"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3"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4"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5"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6"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7"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8"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59"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0"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1"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2"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3"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4"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65"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67" name="文本占位符 66"/>
          <p:cNvSpPr>
            <a:spLocks noGrp="1"/>
          </p:cNvSpPr>
          <p:nvPr>
            <p:ph type="body" sz="quarter" idx="16" hasCustomPrompt="1"/>
          </p:nvPr>
        </p:nvSpPr>
        <p:spPr>
          <a:xfrm>
            <a:off x="1927225" y="3733801"/>
            <a:ext cx="8337550" cy="370898"/>
          </a:xfrm>
        </p:spPr>
        <p:txBody>
          <a:bodyPr anchor="ctr">
            <a:normAutofit/>
          </a:bodyPr>
          <a:lstStyle>
            <a:lvl1pPr marL="0" indent="0" algn="ctr">
              <a:buNone/>
              <a:defRPr sz="2400">
                <a:solidFill>
                  <a:schemeClr val="accent2"/>
                </a:solidFill>
              </a:defRPr>
            </a:lvl1pPr>
          </a:lstStyle>
          <a:p>
            <a:pPr lvl="0"/>
            <a:r>
              <a:rPr lang="en-US" altLang="zh-CN"/>
              <a:t>Insert the title here</a:t>
            </a:r>
          </a:p>
        </p:txBody>
      </p:sp>
      <p:sp>
        <p:nvSpPr>
          <p:cNvPr id="41" name="任意多边形: 形状 40"/>
          <p:cNvSpPr/>
          <p:nvPr userDrawn="1"/>
        </p:nvSpPr>
        <p:spPr bwMode="auto">
          <a:xfrm>
            <a:off x="3199784" y="1514475"/>
            <a:ext cx="5792432" cy="3829051"/>
          </a:xfrm>
          <a:custGeom>
            <a:avLst/>
            <a:gdLst>
              <a:gd name="connsiteX0" fmla="*/ 5000663 w 5792432"/>
              <a:gd name="connsiteY0" fmla="*/ 2587615 h 3829051"/>
              <a:gd name="connsiteX1" fmla="*/ 5792432 w 5792432"/>
              <a:gd name="connsiteY1" fmla="*/ 2587615 h 3829051"/>
              <a:gd name="connsiteX2" fmla="*/ 5780881 w 5792432"/>
              <a:gd name="connsiteY2" fmla="*/ 2731908 h 3829051"/>
              <a:gd name="connsiteX3" fmla="*/ 5510395 w 5792432"/>
              <a:gd name="connsiteY3" fmla="*/ 3332834 h 3829051"/>
              <a:gd name="connsiteX4" fmla="*/ 4419523 w 5792432"/>
              <a:gd name="connsiteY4" fmla="*/ 3829051 h 3829051"/>
              <a:gd name="connsiteX5" fmla="*/ 3510004 w 5792432"/>
              <a:gd name="connsiteY5" fmla="*/ 3550250 h 3829051"/>
              <a:gd name="connsiteX6" fmla="*/ 3089593 w 5792432"/>
              <a:gd name="connsiteY6" fmla="*/ 2800809 h 3829051"/>
              <a:gd name="connsiteX7" fmla="*/ 3858975 w 5792432"/>
              <a:gd name="connsiteY7" fmla="*/ 2726633 h 3829051"/>
              <a:gd name="connsiteX8" fmla="*/ 4054067 w 5792432"/>
              <a:gd name="connsiteY8" fmla="*/ 3111585 h 3829051"/>
              <a:gd name="connsiteX9" fmla="*/ 4427767 w 5792432"/>
              <a:gd name="connsiteY9" fmla="*/ 3253542 h 3829051"/>
              <a:gd name="connsiteX10" fmla="*/ 4837187 w 5792432"/>
              <a:gd name="connsiteY10" fmla="*/ 3070659 h 3829051"/>
              <a:gd name="connsiteX11" fmla="*/ 4994325 w 5792432"/>
              <a:gd name="connsiteY11" fmla="*/ 2692022 h 3829051"/>
              <a:gd name="connsiteX12" fmla="*/ 0 w 5792432"/>
              <a:gd name="connsiteY12" fmla="*/ 2587615 h 3829051"/>
              <a:gd name="connsiteX13" fmla="*/ 791040 w 5792432"/>
              <a:gd name="connsiteY13" fmla="*/ 2587615 h 3829051"/>
              <a:gd name="connsiteX14" fmla="*/ 802238 w 5792432"/>
              <a:gd name="connsiteY14" fmla="*/ 2673318 h 3829051"/>
              <a:gd name="connsiteX15" fmla="*/ 833495 w 5792432"/>
              <a:gd name="connsiteY15" fmla="*/ 2822551 h 3829051"/>
              <a:gd name="connsiteX16" fmla="*/ 1013474 w 5792432"/>
              <a:gd name="connsiteY16" fmla="*/ 3151230 h 3829051"/>
              <a:gd name="connsiteX17" fmla="*/ 1262149 w 5792432"/>
              <a:gd name="connsiteY17" fmla="*/ 3233081 h 3829051"/>
              <a:gd name="connsiteX18" fmla="*/ 1512198 w 5792432"/>
              <a:gd name="connsiteY18" fmla="*/ 3149951 h 3829051"/>
              <a:gd name="connsiteX19" fmla="*/ 1682561 w 5792432"/>
              <a:gd name="connsiteY19" fmla="*/ 2851966 h 3829051"/>
              <a:gd name="connsiteX20" fmla="*/ 1731120 w 5792432"/>
              <a:gd name="connsiteY20" fmla="*/ 2590829 h 3829051"/>
              <a:gd name="connsiteX21" fmla="*/ 1731444 w 5792432"/>
              <a:gd name="connsiteY21" fmla="*/ 2587615 h 3829051"/>
              <a:gd name="connsiteX22" fmla="*/ 2520384 w 5792432"/>
              <a:gd name="connsiteY22" fmla="*/ 2587615 h 3829051"/>
              <a:gd name="connsiteX23" fmla="*/ 2514454 w 5792432"/>
              <a:gd name="connsiteY23" fmla="*/ 2629676 h 3829051"/>
              <a:gd name="connsiteX24" fmla="*/ 2174414 w 5792432"/>
              <a:gd name="connsiteY24" fmla="*/ 3445380 h 3829051"/>
              <a:gd name="connsiteX25" fmla="*/ 1262149 w 5792432"/>
              <a:gd name="connsiteY25" fmla="*/ 3829051 h 3829051"/>
              <a:gd name="connsiteX26" fmla="*/ 314162 w 5792432"/>
              <a:gd name="connsiteY26" fmla="*/ 3408291 h 3829051"/>
              <a:gd name="connsiteX27" fmla="*/ 4822 w 5792432"/>
              <a:gd name="connsiteY27" fmla="*/ 2625059 h 3829051"/>
              <a:gd name="connsiteX28" fmla="*/ 3578699 w 5792432"/>
              <a:gd name="connsiteY28" fmla="*/ 66504 h 3829051"/>
              <a:gd name="connsiteX29" fmla="*/ 5620305 w 5792432"/>
              <a:gd name="connsiteY29" fmla="*/ 66504 h 3829051"/>
              <a:gd name="connsiteX30" fmla="*/ 5620305 w 5792432"/>
              <a:gd name="connsiteY30" fmla="*/ 739210 h 3829051"/>
              <a:gd name="connsiteX31" fmla="*/ 4163978 w 5792432"/>
              <a:gd name="connsiteY31" fmla="*/ 739210 h 3829051"/>
              <a:gd name="connsiteX32" fmla="*/ 4068641 w 5792432"/>
              <a:gd name="connsiteY32" fmla="*/ 1241435 h 3829051"/>
              <a:gd name="connsiteX33" fmla="*/ 3340487 w 5792432"/>
              <a:gd name="connsiteY33" fmla="*/ 1241435 h 3829051"/>
              <a:gd name="connsiteX34" fmla="*/ 1262149 w 5792432"/>
              <a:gd name="connsiteY34" fmla="*/ 0 h 3829051"/>
              <a:gd name="connsiteX35" fmla="*/ 2177163 w 5792432"/>
              <a:gd name="connsiteY35" fmla="*/ 388789 h 3829051"/>
              <a:gd name="connsiteX36" fmla="*/ 2514840 w 5792432"/>
              <a:gd name="connsiteY36" fmla="*/ 1201096 h 3829051"/>
              <a:gd name="connsiteX37" fmla="*/ 2520487 w 5792432"/>
              <a:gd name="connsiteY37" fmla="*/ 1241435 h 3829051"/>
              <a:gd name="connsiteX38" fmla="*/ 1732923 w 5792432"/>
              <a:gd name="connsiteY38" fmla="*/ 1241435 h 3829051"/>
              <a:gd name="connsiteX39" fmla="*/ 1722059 w 5792432"/>
              <a:gd name="connsiteY39" fmla="*/ 1158292 h 3829051"/>
              <a:gd name="connsiteX40" fmla="*/ 1690803 w 5792432"/>
              <a:gd name="connsiteY40" fmla="*/ 1009060 h 3829051"/>
              <a:gd name="connsiteX41" fmla="*/ 1510825 w 5792432"/>
              <a:gd name="connsiteY41" fmla="*/ 679100 h 3829051"/>
              <a:gd name="connsiteX42" fmla="*/ 1262149 w 5792432"/>
              <a:gd name="connsiteY42" fmla="*/ 595972 h 3829051"/>
              <a:gd name="connsiteX43" fmla="*/ 1012100 w 5792432"/>
              <a:gd name="connsiteY43" fmla="*/ 679100 h 3829051"/>
              <a:gd name="connsiteX44" fmla="*/ 841737 w 5792432"/>
              <a:gd name="connsiteY44" fmla="*/ 977087 h 3829051"/>
              <a:gd name="connsiteX45" fmla="*/ 793179 w 5792432"/>
              <a:gd name="connsiteY45" fmla="*/ 1239782 h 3829051"/>
              <a:gd name="connsiteX46" fmla="*/ 793013 w 5792432"/>
              <a:gd name="connsiteY46" fmla="*/ 1241435 h 3829051"/>
              <a:gd name="connsiteX47" fmla="*/ 3608 w 5792432"/>
              <a:gd name="connsiteY47" fmla="*/ 1241435 h 3829051"/>
              <a:gd name="connsiteX48" fmla="*/ 9845 w 5792432"/>
              <a:gd name="connsiteY48" fmla="*/ 1197378 h 3829051"/>
              <a:gd name="connsiteX49" fmla="*/ 349884 w 5792432"/>
              <a:gd name="connsiteY49" fmla="*/ 383674 h 3829051"/>
              <a:gd name="connsiteX50" fmla="*/ 1262149 w 5792432"/>
              <a:gd name="connsiteY50" fmla="*/ 0 h 3829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792432" h="3829051">
                <a:moveTo>
                  <a:pt x="5000663" y="2587615"/>
                </a:moveTo>
                <a:lnTo>
                  <a:pt x="5792432" y="2587615"/>
                </a:lnTo>
                <a:lnTo>
                  <a:pt x="5780881" y="2731908"/>
                </a:lnTo>
                <a:cubicBezTo>
                  <a:pt x="5744816" y="2950921"/>
                  <a:pt x="5654654" y="3151229"/>
                  <a:pt x="5510395" y="3332834"/>
                </a:cubicBezTo>
                <a:cubicBezTo>
                  <a:pt x="5248438" y="3663647"/>
                  <a:pt x="4884813" y="3829051"/>
                  <a:pt x="4419523" y="3829051"/>
                </a:cubicBezTo>
                <a:cubicBezTo>
                  <a:pt x="4047655" y="3829051"/>
                  <a:pt x="3744483" y="3736118"/>
                  <a:pt x="3510004" y="3550250"/>
                </a:cubicBezTo>
                <a:cubicBezTo>
                  <a:pt x="3275526" y="3364381"/>
                  <a:pt x="3135391" y="3114569"/>
                  <a:pt x="3089593" y="2800809"/>
                </a:cubicBezTo>
                <a:lnTo>
                  <a:pt x="3858975" y="2726633"/>
                </a:lnTo>
                <a:cubicBezTo>
                  <a:pt x="3880957" y="2888627"/>
                  <a:pt x="3945987" y="3016945"/>
                  <a:pt x="4054067" y="3111585"/>
                </a:cubicBezTo>
                <a:cubicBezTo>
                  <a:pt x="4162147" y="3206224"/>
                  <a:pt x="4286713" y="3253542"/>
                  <a:pt x="4427767" y="3253542"/>
                </a:cubicBezTo>
                <a:cubicBezTo>
                  <a:pt x="4588969" y="3253542"/>
                  <a:pt x="4725441" y="3192581"/>
                  <a:pt x="4837187" y="3070659"/>
                </a:cubicBezTo>
                <a:cubicBezTo>
                  <a:pt x="4920993" y="2979218"/>
                  <a:pt x="4973373" y="2853005"/>
                  <a:pt x="4994325" y="2692022"/>
                </a:cubicBezTo>
                <a:close/>
                <a:moveTo>
                  <a:pt x="0" y="2587615"/>
                </a:moveTo>
                <a:lnTo>
                  <a:pt x="791040" y="2587615"/>
                </a:lnTo>
                <a:lnTo>
                  <a:pt x="802238" y="2673318"/>
                </a:lnTo>
                <a:cubicBezTo>
                  <a:pt x="811169" y="2731668"/>
                  <a:pt x="821588" y="2781412"/>
                  <a:pt x="833495" y="2822551"/>
                </a:cubicBezTo>
                <a:cubicBezTo>
                  <a:pt x="881123" y="2987104"/>
                  <a:pt x="941116" y="3096663"/>
                  <a:pt x="1013474" y="3151230"/>
                </a:cubicBezTo>
                <a:cubicBezTo>
                  <a:pt x="1085833" y="3205797"/>
                  <a:pt x="1168723" y="3233081"/>
                  <a:pt x="1262149" y="3233081"/>
                </a:cubicBezTo>
                <a:cubicBezTo>
                  <a:pt x="1355573" y="3233081"/>
                  <a:pt x="1438924" y="3205371"/>
                  <a:pt x="1512198" y="3149951"/>
                </a:cubicBezTo>
                <a:cubicBezTo>
                  <a:pt x="1585472" y="3094532"/>
                  <a:pt x="1642259" y="2995204"/>
                  <a:pt x="1682561" y="2851966"/>
                </a:cubicBezTo>
                <a:cubicBezTo>
                  <a:pt x="1702483" y="2782905"/>
                  <a:pt x="1718669" y="2695859"/>
                  <a:pt x="1731120" y="2590829"/>
                </a:cubicBezTo>
                <a:lnTo>
                  <a:pt x="1731444" y="2587615"/>
                </a:lnTo>
                <a:lnTo>
                  <a:pt x="2520384" y="2587615"/>
                </a:lnTo>
                <a:lnTo>
                  <a:pt x="2514454" y="2629676"/>
                </a:lnTo>
                <a:cubicBezTo>
                  <a:pt x="2452629" y="2979511"/>
                  <a:pt x="2339282" y="3251412"/>
                  <a:pt x="2174414" y="3445380"/>
                </a:cubicBezTo>
                <a:cubicBezTo>
                  <a:pt x="1956423" y="3701161"/>
                  <a:pt x="1652336" y="3829051"/>
                  <a:pt x="1262149" y="3829051"/>
                </a:cubicBezTo>
                <a:cubicBezTo>
                  <a:pt x="870132" y="3829051"/>
                  <a:pt x="554135" y="3688798"/>
                  <a:pt x="314162" y="3408291"/>
                </a:cubicBezTo>
                <a:cubicBezTo>
                  <a:pt x="164180" y="3232973"/>
                  <a:pt x="61066" y="2971896"/>
                  <a:pt x="4822" y="2625059"/>
                </a:cubicBezTo>
                <a:close/>
                <a:moveTo>
                  <a:pt x="3578699" y="66504"/>
                </a:moveTo>
                <a:lnTo>
                  <a:pt x="5620305" y="66504"/>
                </a:lnTo>
                <a:lnTo>
                  <a:pt x="5620305" y="739210"/>
                </a:lnTo>
                <a:lnTo>
                  <a:pt x="4163978" y="739210"/>
                </a:lnTo>
                <a:lnTo>
                  <a:pt x="4068641" y="1241435"/>
                </a:lnTo>
                <a:lnTo>
                  <a:pt x="3340487" y="1241435"/>
                </a:lnTo>
                <a:close/>
                <a:moveTo>
                  <a:pt x="1262149" y="0"/>
                </a:moveTo>
                <a:cubicBezTo>
                  <a:pt x="1652336" y="0"/>
                  <a:pt x="1957339" y="129597"/>
                  <a:pt x="2177163" y="388789"/>
                </a:cubicBezTo>
                <a:cubicBezTo>
                  <a:pt x="2340884" y="580626"/>
                  <a:pt x="2453444" y="851395"/>
                  <a:pt x="2514840" y="1201096"/>
                </a:cubicBezTo>
                <a:lnTo>
                  <a:pt x="2520487" y="1241435"/>
                </a:lnTo>
                <a:lnTo>
                  <a:pt x="1732923" y="1241435"/>
                </a:lnTo>
                <a:lnTo>
                  <a:pt x="1722059" y="1158292"/>
                </a:lnTo>
                <a:cubicBezTo>
                  <a:pt x="1713129" y="1099942"/>
                  <a:pt x="1702710" y="1050198"/>
                  <a:pt x="1690803" y="1009060"/>
                </a:cubicBezTo>
                <a:cubicBezTo>
                  <a:pt x="1643175" y="844506"/>
                  <a:pt x="1583182" y="734520"/>
                  <a:pt x="1510825" y="679100"/>
                </a:cubicBezTo>
                <a:cubicBezTo>
                  <a:pt x="1438465" y="623682"/>
                  <a:pt x="1355573" y="595972"/>
                  <a:pt x="1262149" y="595972"/>
                </a:cubicBezTo>
                <a:cubicBezTo>
                  <a:pt x="1168723" y="595972"/>
                  <a:pt x="1085374" y="623682"/>
                  <a:pt x="1012100" y="679100"/>
                </a:cubicBezTo>
                <a:cubicBezTo>
                  <a:pt x="938827" y="734520"/>
                  <a:pt x="882037" y="833849"/>
                  <a:pt x="841737" y="977087"/>
                </a:cubicBezTo>
                <a:cubicBezTo>
                  <a:pt x="821816" y="1046787"/>
                  <a:pt x="805630" y="1134352"/>
                  <a:pt x="793179" y="1239782"/>
                </a:cubicBezTo>
                <a:lnTo>
                  <a:pt x="793013" y="1241435"/>
                </a:lnTo>
                <a:lnTo>
                  <a:pt x="3608" y="1241435"/>
                </a:lnTo>
                <a:lnTo>
                  <a:pt x="9845" y="1197378"/>
                </a:lnTo>
                <a:cubicBezTo>
                  <a:pt x="71670" y="848876"/>
                  <a:pt x="185016" y="577641"/>
                  <a:pt x="349884" y="383674"/>
                </a:cubicBezTo>
                <a:cubicBezTo>
                  <a:pt x="567876" y="127891"/>
                  <a:pt x="871962" y="0"/>
                  <a:pt x="1262149" y="0"/>
                </a:cubicBezTo>
                <a:close/>
              </a:path>
            </a:pathLst>
          </a:custGeom>
          <a:solidFill>
            <a:schemeClr val="bg1"/>
          </a:solidFill>
          <a:ln>
            <a:noFill/>
          </a:ln>
          <a:effectLst>
            <a:glow rad="228600">
              <a:schemeClr val="bg1">
                <a:lumMod val="75000"/>
                <a:alpha val="40000"/>
              </a:schemeClr>
            </a:glow>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lnSpc>
                <a:spcPct val="110000"/>
              </a:lnSpc>
            </a:pPr>
            <a:endParaRPr lang="en-US" sz="19900" b="1" kern="2000">
              <a:solidFill>
                <a:schemeClr val="accent2"/>
              </a:solidFill>
              <a:latin typeface="+mj-lt"/>
              <a:ea typeface="Microsoft YaHei UI" panose="020B0503020204020204" pitchFamily="34" charset="-122"/>
              <a:cs typeface="Arial" panose="020B0604020202020204" pitchFamily="34" charset="0"/>
              <a:sym typeface="Bebas Neue" charset="0"/>
            </a:endParaRPr>
          </a:p>
        </p:txBody>
      </p:sp>
      <p:sp>
        <p:nvSpPr>
          <p:cNvPr id="42" name="矩形 41"/>
          <p:cNvSpPr/>
          <p:nvPr userDrawn="1"/>
        </p:nvSpPr>
        <p:spPr>
          <a:xfrm>
            <a:off x="0" y="517417"/>
            <a:ext cx="274320" cy="66339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三项图片内容页">
    <p:spTree>
      <p:nvGrpSpPr>
        <p:cNvPr id="1" name=""/>
        <p:cNvGrpSpPr/>
        <p:nvPr/>
      </p:nvGrpSpPr>
      <p:grpSpPr>
        <a:xfrm>
          <a:off x="0" y="0"/>
          <a:ext cx="0" cy="0"/>
          <a:chOff x="0" y="0"/>
          <a:chExt cx="0" cy="0"/>
        </a:xfrm>
      </p:grpSpPr>
      <p:sp>
        <p:nvSpPr>
          <p:cNvPr id="6" name="灯片编号占位符 5"/>
          <p:cNvSpPr>
            <a:spLocks noGrp="1"/>
          </p:cNvSpPr>
          <p:nvPr>
            <p:ph type="sldNum" sz="quarter" idx="12"/>
          </p:nvPr>
        </p:nvSpPr>
        <p:spPr/>
        <p:txBody>
          <a:bodyPr/>
          <a:lstStyle/>
          <a:p>
            <a:fld id="{DA84BC1B-521B-4651-8E7E-D859937B7DA6}" type="slidenum">
              <a:rPr lang="zh-CN" altLang="en-US" smtClean="0"/>
              <a:t>‹#›</a:t>
            </a:fld>
            <a:endParaRPr lang="zh-CN" altLang="en-US"/>
          </a:p>
        </p:txBody>
      </p:sp>
      <p:sp>
        <p:nvSpPr>
          <p:cNvPr id="2" name="矩形 1"/>
          <p:cNvSpPr/>
          <p:nvPr userDrawn="1"/>
        </p:nvSpPr>
        <p:spPr>
          <a:xfrm>
            <a:off x="0" y="6233160"/>
            <a:ext cx="12192000" cy="624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7ff02aee-71f8-4a67-9b90-d833328db15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1"/>
            </p:custDataLst>
          </p:nvPr>
        </p:nvGrpSpPr>
        <p:grpSpPr>
          <a:xfrm>
            <a:off x="87829" y="6332209"/>
            <a:ext cx="1500742" cy="446262"/>
            <a:chOff x="2893999" y="2478437"/>
            <a:chExt cx="6404004" cy="1904297"/>
          </a:xfrm>
          <a:solidFill>
            <a:schemeClr val="bg1"/>
          </a:solidFill>
        </p:grpSpPr>
        <p:sp>
          <p:nvSpPr>
            <p:cNvPr id="5" name="îšļiďe"/>
            <p:cNvSpPr/>
            <p:nvPr/>
          </p:nvSpPr>
          <p:spPr bwMode="auto">
            <a:xfrm>
              <a:off x="5051845" y="2527651"/>
              <a:ext cx="4246158" cy="1423945"/>
            </a:xfrm>
            <a:custGeom>
              <a:avLst/>
              <a:gdLst>
                <a:gd name="T0" fmla="*/ 1784 w 1911"/>
                <a:gd name="T1" fmla="*/ 421 h 640"/>
                <a:gd name="T2" fmla="*/ 1734 w 1911"/>
                <a:gd name="T3" fmla="*/ 518 h 640"/>
                <a:gd name="T4" fmla="*/ 1699 w 1911"/>
                <a:gd name="T5" fmla="*/ 549 h 640"/>
                <a:gd name="T6" fmla="*/ 1646 w 1911"/>
                <a:gd name="T7" fmla="*/ 453 h 640"/>
                <a:gd name="T8" fmla="*/ 20 w 1911"/>
                <a:gd name="T9" fmla="*/ 363 h 640"/>
                <a:gd name="T10" fmla="*/ 278 w 1911"/>
                <a:gd name="T11" fmla="*/ 203 h 640"/>
                <a:gd name="T12" fmla="*/ 337 w 1911"/>
                <a:gd name="T13" fmla="*/ 233 h 640"/>
                <a:gd name="T14" fmla="*/ 326 w 1911"/>
                <a:gd name="T15" fmla="*/ 312 h 640"/>
                <a:gd name="T16" fmla="*/ 320 w 1911"/>
                <a:gd name="T17" fmla="*/ 385 h 640"/>
                <a:gd name="T18" fmla="*/ 277 w 1911"/>
                <a:gd name="T19" fmla="*/ 510 h 640"/>
                <a:gd name="T20" fmla="*/ 308 w 1911"/>
                <a:gd name="T21" fmla="*/ 532 h 640"/>
                <a:gd name="T22" fmla="*/ 206 w 1911"/>
                <a:gd name="T23" fmla="*/ 565 h 640"/>
                <a:gd name="T24" fmla="*/ 255 w 1911"/>
                <a:gd name="T25" fmla="*/ 386 h 640"/>
                <a:gd name="T26" fmla="*/ 245 w 1911"/>
                <a:gd name="T27" fmla="*/ 327 h 640"/>
                <a:gd name="T28" fmla="*/ 27 w 1911"/>
                <a:gd name="T29" fmla="*/ 387 h 640"/>
                <a:gd name="T30" fmla="*/ 215 w 1911"/>
                <a:gd name="T31" fmla="*/ 186 h 640"/>
                <a:gd name="T32" fmla="*/ 296 w 1911"/>
                <a:gd name="T33" fmla="*/ 30 h 640"/>
                <a:gd name="T34" fmla="*/ 370 w 1911"/>
                <a:gd name="T35" fmla="*/ 43 h 640"/>
                <a:gd name="T36" fmla="*/ 213 w 1911"/>
                <a:gd name="T37" fmla="*/ 245 h 640"/>
                <a:gd name="T38" fmla="*/ 772 w 1911"/>
                <a:gd name="T39" fmla="*/ 168 h 640"/>
                <a:gd name="T40" fmla="*/ 852 w 1911"/>
                <a:gd name="T41" fmla="*/ 126 h 640"/>
                <a:gd name="T42" fmla="*/ 873 w 1911"/>
                <a:gd name="T43" fmla="*/ 180 h 640"/>
                <a:gd name="T44" fmla="*/ 856 w 1911"/>
                <a:gd name="T45" fmla="*/ 257 h 640"/>
                <a:gd name="T46" fmla="*/ 885 w 1911"/>
                <a:gd name="T47" fmla="*/ 294 h 640"/>
                <a:gd name="T48" fmla="*/ 893 w 1911"/>
                <a:gd name="T49" fmla="*/ 364 h 640"/>
                <a:gd name="T50" fmla="*/ 879 w 1911"/>
                <a:gd name="T51" fmla="*/ 433 h 640"/>
                <a:gd name="T52" fmla="*/ 815 w 1911"/>
                <a:gd name="T53" fmla="*/ 540 h 640"/>
                <a:gd name="T54" fmla="*/ 835 w 1911"/>
                <a:gd name="T55" fmla="*/ 451 h 640"/>
                <a:gd name="T56" fmla="*/ 788 w 1911"/>
                <a:gd name="T57" fmla="*/ 400 h 640"/>
                <a:gd name="T58" fmla="*/ 780 w 1911"/>
                <a:gd name="T59" fmla="*/ 349 h 640"/>
                <a:gd name="T60" fmla="*/ 550 w 1911"/>
                <a:gd name="T61" fmla="*/ 603 h 640"/>
                <a:gd name="T62" fmla="*/ 798 w 1911"/>
                <a:gd name="T63" fmla="*/ 193 h 640"/>
                <a:gd name="T64" fmla="*/ 751 w 1911"/>
                <a:gd name="T65" fmla="*/ 388 h 640"/>
                <a:gd name="T66" fmla="*/ 736 w 1911"/>
                <a:gd name="T67" fmla="*/ 438 h 640"/>
                <a:gd name="T68" fmla="*/ 815 w 1911"/>
                <a:gd name="T69" fmla="*/ 333 h 640"/>
                <a:gd name="T70" fmla="*/ 842 w 1911"/>
                <a:gd name="T71" fmla="*/ 286 h 640"/>
                <a:gd name="T72" fmla="*/ 1228 w 1911"/>
                <a:gd name="T73" fmla="*/ 203 h 640"/>
                <a:gd name="T74" fmla="*/ 1257 w 1911"/>
                <a:gd name="T75" fmla="*/ 225 h 640"/>
                <a:gd name="T76" fmla="*/ 1352 w 1911"/>
                <a:gd name="T77" fmla="*/ 308 h 640"/>
                <a:gd name="T78" fmla="*/ 1230 w 1911"/>
                <a:gd name="T79" fmla="*/ 395 h 640"/>
                <a:gd name="T80" fmla="*/ 1333 w 1911"/>
                <a:gd name="T81" fmla="*/ 560 h 640"/>
                <a:gd name="T82" fmla="*/ 1190 w 1911"/>
                <a:gd name="T83" fmla="*/ 493 h 640"/>
                <a:gd name="T84" fmla="*/ 1147 w 1911"/>
                <a:gd name="T85" fmla="*/ 431 h 640"/>
                <a:gd name="T86" fmla="*/ 1695 w 1911"/>
                <a:gd name="T87" fmla="*/ 235 h 640"/>
                <a:gd name="T88" fmla="*/ 1675 w 1911"/>
                <a:gd name="T89" fmla="*/ 177 h 640"/>
                <a:gd name="T90" fmla="*/ 1845 w 1911"/>
                <a:gd name="T91" fmla="*/ 91 h 640"/>
                <a:gd name="T92" fmla="*/ 1764 w 1911"/>
                <a:gd name="T93" fmla="*/ 237 h 640"/>
                <a:gd name="T94" fmla="*/ 1883 w 1911"/>
                <a:gd name="T95" fmla="*/ 156 h 640"/>
                <a:gd name="T96" fmla="*/ 1892 w 1911"/>
                <a:gd name="T97" fmla="*/ 308 h 640"/>
                <a:gd name="T98" fmla="*/ 1704 w 1911"/>
                <a:gd name="T99" fmla="*/ 334 h 640"/>
                <a:gd name="T100" fmla="*/ 1680 w 1911"/>
                <a:gd name="T101" fmla="*/ 280 h 640"/>
                <a:gd name="T102" fmla="*/ 1765 w 1911"/>
                <a:gd name="T103" fmla="*/ 251 h 640"/>
                <a:gd name="T104" fmla="*/ 1617 w 1911"/>
                <a:gd name="T105" fmla="*/ 253 h 640"/>
                <a:gd name="T106" fmla="*/ 1640 w 1911"/>
                <a:gd name="T107" fmla="*/ 299 h 640"/>
                <a:gd name="T108" fmla="*/ 1589 w 1911"/>
                <a:gd name="T109" fmla="*/ 370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11" h="640">
                  <a:moveTo>
                    <a:pt x="1702" y="398"/>
                  </a:moveTo>
                  <a:cubicBezTo>
                    <a:pt x="1696" y="396"/>
                    <a:pt x="1696" y="396"/>
                    <a:pt x="1696" y="396"/>
                  </a:cubicBezTo>
                  <a:cubicBezTo>
                    <a:pt x="1696" y="396"/>
                    <a:pt x="1663" y="368"/>
                    <a:pt x="1711" y="377"/>
                  </a:cubicBezTo>
                  <a:cubicBezTo>
                    <a:pt x="1711" y="377"/>
                    <a:pt x="1753" y="393"/>
                    <a:pt x="1758" y="404"/>
                  </a:cubicBezTo>
                  <a:cubicBezTo>
                    <a:pt x="1758" y="404"/>
                    <a:pt x="1770" y="422"/>
                    <a:pt x="1784" y="421"/>
                  </a:cubicBezTo>
                  <a:cubicBezTo>
                    <a:pt x="1784" y="421"/>
                    <a:pt x="1826" y="412"/>
                    <a:pt x="1842" y="452"/>
                  </a:cubicBezTo>
                  <a:cubicBezTo>
                    <a:pt x="1842" y="452"/>
                    <a:pt x="1828" y="453"/>
                    <a:pt x="1825" y="460"/>
                  </a:cubicBezTo>
                  <a:cubicBezTo>
                    <a:pt x="1825" y="460"/>
                    <a:pt x="1790" y="451"/>
                    <a:pt x="1784" y="462"/>
                  </a:cubicBezTo>
                  <a:cubicBezTo>
                    <a:pt x="1784" y="462"/>
                    <a:pt x="1737" y="464"/>
                    <a:pt x="1735" y="476"/>
                  </a:cubicBezTo>
                  <a:cubicBezTo>
                    <a:pt x="1735" y="476"/>
                    <a:pt x="1728" y="470"/>
                    <a:pt x="1734" y="518"/>
                  </a:cubicBezTo>
                  <a:cubicBezTo>
                    <a:pt x="1734" y="518"/>
                    <a:pt x="1744" y="606"/>
                    <a:pt x="1737" y="616"/>
                  </a:cubicBezTo>
                  <a:cubicBezTo>
                    <a:pt x="1737" y="616"/>
                    <a:pt x="1713" y="640"/>
                    <a:pt x="1645" y="583"/>
                  </a:cubicBezTo>
                  <a:cubicBezTo>
                    <a:pt x="1645" y="583"/>
                    <a:pt x="1639" y="558"/>
                    <a:pt x="1634" y="555"/>
                  </a:cubicBezTo>
                  <a:cubicBezTo>
                    <a:pt x="1683" y="560"/>
                    <a:pt x="1683" y="560"/>
                    <a:pt x="1683" y="560"/>
                  </a:cubicBezTo>
                  <a:cubicBezTo>
                    <a:pt x="1683" y="560"/>
                    <a:pt x="1699" y="560"/>
                    <a:pt x="1699" y="549"/>
                  </a:cubicBezTo>
                  <a:cubicBezTo>
                    <a:pt x="1701" y="509"/>
                    <a:pt x="1701" y="509"/>
                    <a:pt x="1701" y="509"/>
                  </a:cubicBezTo>
                  <a:cubicBezTo>
                    <a:pt x="1701" y="509"/>
                    <a:pt x="1692" y="468"/>
                    <a:pt x="1668" y="490"/>
                  </a:cubicBezTo>
                  <a:cubicBezTo>
                    <a:pt x="1668" y="490"/>
                    <a:pt x="1626" y="498"/>
                    <a:pt x="1603" y="521"/>
                  </a:cubicBezTo>
                  <a:cubicBezTo>
                    <a:pt x="1557" y="486"/>
                    <a:pt x="1557" y="486"/>
                    <a:pt x="1557" y="486"/>
                  </a:cubicBezTo>
                  <a:cubicBezTo>
                    <a:pt x="1557" y="486"/>
                    <a:pt x="1581" y="452"/>
                    <a:pt x="1646" y="453"/>
                  </a:cubicBezTo>
                  <a:cubicBezTo>
                    <a:pt x="1646" y="453"/>
                    <a:pt x="1714" y="444"/>
                    <a:pt x="1720" y="419"/>
                  </a:cubicBezTo>
                  <a:cubicBezTo>
                    <a:pt x="1720" y="419"/>
                    <a:pt x="1732" y="405"/>
                    <a:pt x="1702" y="398"/>
                  </a:cubicBezTo>
                  <a:close/>
                  <a:moveTo>
                    <a:pt x="27" y="387"/>
                  </a:moveTo>
                  <a:cubicBezTo>
                    <a:pt x="18" y="384"/>
                    <a:pt x="18" y="384"/>
                    <a:pt x="18" y="384"/>
                  </a:cubicBezTo>
                  <a:cubicBezTo>
                    <a:pt x="18" y="384"/>
                    <a:pt x="0" y="380"/>
                    <a:pt x="20" y="363"/>
                  </a:cubicBezTo>
                  <a:cubicBezTo>
                    <a:pt x="20" y="363"/>
                    <a:pt x="111" y="301"/>
                    <a:pt x="181" y="289"/>
                  </a:cubicBezTo>
                  <a:cubicBezTo>
                    <a:pt x="181" y="289"/>
                    <a:pt x="192" y="276"/>
                    <a:pt x="221" y="276"/>
                  </a:cubicBezTo>
                  <a:cubicBezTo>
                    <a:pt x="221" y="276"/>
                    <a:pt x="243" y="269"/>
                    <a:pt x="254" y="262"/>
                  </a:cubicBezTo>
                  <a:cubicBezTo>
                    <a:pt x="254" y="262"/>
                    <a:pt x="276" y="247"/>
                    <a:pt x="279" y="223"/>
                  </a:cubicBezTo>
                  <a:cubicBezTo>
                    <a:pt x="279" y="223"/>
                    <a:pt x="271" y="208"/>
                    <a:pt x="278" y="203"/>
                  </a:cubicBezTo>
                  <a:cubicBezTo>
                    <a:pt x="296" y="204"/>
                    <a:pt x="296" y="204"/>
                    <a:pt x="296" y="204"/>
                  </a:cubicBezTo>
                  <a:cubicBezTo>
                    <a:pt x="296" y="204"/>
                    <a:pt x="305" y="189"/>
                    <a:pt x="316" y="200"/>
                  </a:cubicBezTo>
                  <a:cubicBezTo>
                    <a:pt x="316" y="200"/>
                    <a:pt x="331" y="194"/>
                    <a:pt x="323" y="207"/>
                  </a:cubicBezTo>
                  <a:cubicBezTo>
                    <a:pt x="323" y="207"/>
                    <a:pt x="326" y="213"/>
                    <a:pt x="319" y="228"/>
                  </a:cubicBezTo>
                  <a:cubicBezTo>
                    <a:pt x="319" y="228"/>
                    <a:pt x="313" y="234"/>
                    <a:pt x="337" y="233"/>
                  </a:cubicBezTo>
                  <a:cubicBezTo>
                    <a:pt x="337" y="233"/>
                    <a:pt x="377" y="246"/>
                    <a:pt x="345" y="269"/>
                  </a:cubicBezTo>
                  <a:cubicBezTo>
                    <a:pt x="345" y="269"/>
                    <a:pt x="326" y="272"/>
                    <a:pt x="323" y="279"/>
                  </a:cubicBezTo>
                  <a:cubicBezTo>
                    <a:pt x="304" y="282"/>
                    <a:pt x="304" y="282"/>
                    <a:pt x="304" y="282"/>
                  </a:cubicBezTo>
                  <a:cubicBezTo>
                    <a:pt x="295" y="316"/>
                    <a:pt x="295" y="316"/>
                    <a:pt x="295" y="316"/>
                  </a:cubicBezTo>
                  <a:cubicBezTo>
                    <a:pt x="295" y="316"/>
                    <a:pt x="302" y="333"/>
                    <a:pt x="326" y="312"/>
                  </a:cubicBezTo>
                  <a:cubicBezTo>
                    <a:pt x="337" y="310"/>
                    <a:pt x="337" y="310"/>
                    <a:pt x="337" y="310"/>
                  </a:cubicBezTo>
                  <a:cubicBezTo>
                    <a:pt x="337" y="310"/>
                    <a:pt x="354" y="287"/>
                    <a:pt x="371" y="317"/>
                  </a:cubicBezTo>
                  <a:cubicBezTo>
                    <a:pt x="371" y="317"/>
                    <a:pt x="380" y="317"/>
                    <a:pt x="371" y="331"/>
                  </a:cubicBezTo>
                  <a:cubicBezTo>
                    <a:pt x="371" y="331"/>
                    <a:pt x="369" y="351"/>
                    <a:pt x="338" y="377"/>
                  </a:cubicBezTo>
                  <a:cubicBezTo>
                    <a:pt x="320" y="385"/>
                    <a:pt x="320" y="385"/>
                    <a:pt x="320" y="385"/>
                  </a:cubicBezTo>
                  <a:cubicBezTo>
                    <a:pt x="300" y="390"/>
                    <a:pt x="300" y="390"/>
                    <a:pt x="300" y="390"/>
                  </a:cubicBezTo>
                  <a:cubicBezTo>
                    <a:pt x="300" y="390"/>
                    <a:pt x="286" y="385"/>
                    <a:pt x="285" y="395"/>
                  </a:cubicBezTo>
                  <a:cubicBezTo>
                    <a:pt x="285" y="395"/>
                    <a:pt x="269" y="455"/>
                    <a:pt x="267" y="463"/>
                  </a:cubicBezTo>
                  <a:cubicBezTo>
                    <a:pt x="267" y="463"/>
                    <a:pt x="269" y="474"/>
                    <a:pt x="286" y="484"/>
                  </a:cubicBezTo>
                  <a:cubicBezTo>
                    <a:pt x="286" y="484"/>
                    <a:pt x="292" y="501"/>
                    <a:pt x="277" y="510"/>
                  </a:cubicBezTo>
                  <a:cubicBezTo>
                    <a:pt x="253" y="539"/>
                    <a:pt x="253" y="539"/>
                    <a:pt x="253" y="539"/>
                  </a:cubicBezTo>
                  <a:cubicBezTo>
                    <a:pt x="253" y="539"/>
                    <a:pt x="246" y="554"/>
                    <a:pt x="259" y="550"/>
                  </a:cubicBezTo>
                  <a:cubicBezTo>
                    <a:pt x="259" y="550"/>
                    <a:pt x="266" y="540"/>
                    <a:pt x="275" y="546"/>
                  </a:cubicBezTo>
                  <a:cubicBezTo>
                    <a:pt x="275" y="546"/>
                    <a:pt x="285" y="528"/>
                    <a:pt x="297" y="536"/>
                  </a:cubicBezTo>
                  <a:cubicBezTo>
                    <a:pt x="308" y="532"/>
                    <a:pt x="308" y="532"/>
                    <a:pt x="308" y="532"/>
                  </a:cubicBezTo>
                  <a:cubicBezTo>
                    <a:pt x="308" y="532"/>
                    <a:pt x="319" y="531"/>
                    <a:pt x="316" y="543"/>
                  </a:cubicBezTo>
                  <a:cubicBezTo>
                    <a:pt x="316" y="543"/>
                    <a:pt x="324" y="564"/>
                    <a:pt x="308" y="585"/>
                  </a:cubicBezTo>
                  <a:cubicBezTo>
                    <a:pt x="308" y="585"/>
                    <a:pt x="300" y="576"/>
                    <a:pt x="294" y="579"/>
                  </a:cubicBezTo>
                  <a:cubicBezTo>
                    <a:pt x="288" y="582"/>
                    <a:pt x="241" y="602"/>
                    <a:pt x="241" y="602"/>
                  </a:cubicBezTo>
                  <a:cubicBezTo>
                    <a:pt x="241" y="602"/>
                    <a:pt x="198" y="595"/>
                    <a:pt x="206" y="565"/>
                  </a:cubicBezTo>
                  <a:cubicBezTo>
                    <a:pt x="216" y="543"/>
                    <a:pt x="216" y="543"/>
                    <a:pt x="216" y="543"/>
                  </a:cubicBezTo>
                  <a:cubicBezTo>
                    <a:pt x="216" y="543"/>
                    <a:pt x="227" y="521"/>
                    <a:pt x="243" y="503"/>
                  </a:cubicBezTo>
                  <a:cubicBezTo>
                    <a:pt x="223" y="475"/>
                    <a:pt x="223" y="475"/>
                    <a:pt x="223" y="475"/>
                  </a:cubicBezTo>
                  <a:cubicBezTo>
                    <a:pt x="223" y="475"/>
                    <a:pt x="230" y="448"/>
                    <a:pt x="238" y="440"/>
                  </a:cubicBezTo>
                  <a:cubicBezTo>
                    <a:pt x="255" y="386"/>
                    <a:pt x="255" y="386"/>
                    <a:pt x="255" y="386"/>
                  </a:cubicBezTo>
                  <a:cubicBezTo>
                    <a:pt x="255" y="386"/>
                    <a:pt x="259" y="366"/>
                    <a:pt x="243" y="373"/>
                  </a:cubicBezTo>
                  <a:cubicBezTo>
                    <a:pt x="198" y="428"/>
                    <a:pt x="198" y="428"/>
                    <a:pt x="198" y="428"/>
                  </a:cubicBezTo>
                  <a:cubicBezTo>
                    <a:pt x="198" y="428"/>
                    <a:pt x="167" y="436"/>
                    <a:pt x="174" y="422"/>
                  </a:cubicBezTo>
                  <a:cubicBezTo>
                    <a:pt x="174" y="422"/>
                    <a:pt x="185" y="408"/>
                    <a:pt x="186" y="397"/>
                  </a:cubicBezTo>
                  <a:cubicBezTo>
                    <a:pt x="245" y="327"/>
                    <a:pt x="245" y="327"/>
                    <a:pt x="245" y="327"/>
                  </a:cubicBezTo>
                  <a:cubicBezTo>
                    <a:pt x="245" y="327"/>
                    <a:pt x="246" y="310"/>
                    <a:pt x="238" y="309"/>
                  </a:cubicBezTo>
                  <a:cubicBezTo>
                    <a:pt x="238" y="309"/>
                    <a:pt x="170" y="332"/>
                    <a:pt x="160" y="344"/>
                  </a:cubicBezTo>
                  <a:cubicBezTo>
                    <a:pt x="160" y="344"/>
                    <a:pt x="110" y="401"/>
                    <a:pt x="94" y="409"/>
                  </a:cubicBezTo>
                  <a:cubicBezTo>
                    <a:pt x="94" y="409"/>
                    <a:pt x="82" y="422"/>
                    <a:pt x="52" y="398"/>
                  </a:cubicBezTo>
                  <a:cubicBezTo>
                    <a:pt x="27" y="387"/>
                    <a:pt x="27" y="387"/>
                    <a:pt x="27" y="387"/>
                  </a:cubicBezTo>
                  <a:close/>
                  <a:moveTo>
                    <a:pt x="213" y="245"/>
                  </a:moveTo>
                  <a:cubicBezTo>
                    <a:pt x="198" y="258"/>
                    <a:pt x="198" y="258"/>
                    <a:pt x="198" y="258"/>
                  </a:cubicBezTo>
                  <a:cubicBezTo>
                    <a:pt x="186" y="248"/>
                    <a:pt x="186" y="248"/>
                    <a:pt x="186" y="248"/>
                  </a:cubicBezTo>
                  <a:cubicBezTo>
                    <a:pt x="187" y="235"/>
                    <a:pt x="187" y="235"/>
                    <a:pt x="187" y="235"/>
                  </a:cubicBezTo>
                  <a:cubicBezTo>
                    <a:pt x="187" y="235"/>
                    <a:pt x="210" y="201"/>
                    <a:pt x="215" y="186"/>
                  </a:cubicBezTo>
                  <a:cubicBezTo>
                    <a:pt x="245" y="143"/>
                    <a:pt x="245" y="143"/>
                    <a:pt x="245" y="143"/>
                  </a:cubicBezTo>
                  <a:cubicBezTo>
                    <a:pt x="245" y="143"/>
                    <a:pt x="266" y="108"/>
                    <a:pt x="275" y="104"/>
                  </a:cubicBezTo>
                  <a:cubicBezTo>
                    <a:pt x="286" y="81"/>
                    <a:pt x="286" y="81"/>
                    <a:pt x="286" y="81"/>
                  </a:cubicBezTo>
                  <a:cubicBezTo>
                    <a:pt x="301" y="64"/>
                    <a:pt x="301" y="64"/>
                    <a:pt x="301" y="64"/>
                  </a:cubicBezTo>
                  <a:cubicBezTo>
                    <a:pt x="301" y="64"/>
                    <a:pt x="300" y="36"/>
                    <a:pt x="296" y="30"/>
                  </a:cubicBezTo>
                  <a:cubicBezTo>
                    <a:pt x="296" y="30"/>
                    <a:pt x="314" y="3"/>
                    <a:pt x="324" y="1"/>
                  </a:cubicBezTo>
                  <a:cubicBezTo>
                    <a:pt x="324" y="1"/>
                    <a:pt x="338" y="0"/>
                    <a:pt x="337" y="5"/>
                  </a:cubicBezTo>
                  <a:cubicBezTo>
                    <a:pt x="337" y="5"/>
                    <a:pt x="349" y="8"/>
                    <a:pt x="347" y="15"/>
                  </a:cubicBezTo>
                  <a:cubicBezTo>
                    <a:pt x="347" y="15"/>
                    <a:pt x="364" y="34"/>
                    <a:pt x="364" y="42"/>
                  </a:cubicBezTo>
                  <a:cubicBezTo>
                    <a:pt x="370" y="43"/>
                    <a:pt x="370" y="43"/>
                    <a:pt x="370" y="43"/>
                  </a:cubicBezTo>
                  <a:cubicBezTo>
                    <a:pt x="370" y="43"/>
                    <a:pt x="374" y="44"/>
                    <a:pt x="371" y="52"/>
                  </a:cubicBezTo>
                  <a:cubicBezTo>
                    <a:pt x="371" y="52"/>
                    <a:pt x="371" y="67"/>
                    <a:pt x="374" y="67"/>
                  </a:cubicBezTo>
                  <a:cubicBezTo>
                    <a:pt x="372" y="69"/>
                    <a:pt x="352" y="105"/>
                    <a:pt x="355" y="104"/>
                  </a:cubicBezTo>
                  <a:cubicBezTo>
                    <a:pt x="355" y="104"/>
                    <a:pt x="324" y="138"/>
                    <a:pt x="307" y="149"/>
                  </a:cubicBezTo>
                  <a:cubicBezTo>
                    <a:pt x="307" y="149"/>
                    <a:pt x="235" y="224"/>
                    <a:pt x="213" y="245"/>
                  </a:cubicBezTo>
                  <a:close/>
                  <a:moveTo>
                    <a:pt x="659" y="197"/>
                  </a:moveTo>
                  <a:cubicBezTo>
                    <a:pt x="656" y="193"/>
                    <a:pt x="656" y="193"/>
                    <a:pt x="656" y="193"/>
                  </a:cubicBezTo>
                  <a:cubicBezTo>
                    <a:pt x="656" y="193"/>
                    <a:pt x="650" y="176"/>
                    <a:pt x="684" y="172"/>
                  </a:cubicBezTo>
                  <a:cubicBezTo>
                    <a:pt x="684" y="172"/>
                    <a:pt x="736" y="171"/>
                    <a:pt x="759" y="172"/>
                  </a:cubicBezTo>
                  <a:cubicBezTo>
                    <a:pt x="772" y="168"/>
                    <a:pt x="772" y="168"/>
                    <a:pt x="772" y="168"/>
                  </a:cubicBezTo>
                  <a:cubicBezTo>
                    <a:pt x="772" y="168"/>
                    <a:pt x="777" y="157"/>
                    <a:pt x="774" y="151"/>
                  </a:cubicBezTo>
                  <a:cubicBezTo>
                    <a:pt x="774" y="151"/>
                    <a:pt x="730" y="123"/>
                    <a:pt x="736" y="99"/>
                  </a:cubicBezTo>
                  <a:cubicBezTo>
                    <a:pt x="736" y="99"/>
                    <a:pt x="728" y="94"/>
                    <a:pt x="735" y="89"/>
                  </a:cubicBezTo>
                  <a:cubicBezTo>
                    <a:pt x="735" y="89"/>
                    <a:pt x="750" y="84"/>
                    <a:pt x="799" y="109"/>
                  </a:cubicBezTo>
                  <a:cubicBezTo>
                    <a:pt x="799" y="109"/>
                    <a:pt x="839" y="118"/>
                    <a:pt x="852" y="126"/>
                  </a:cubicBezTo>
                  <a:cubicBezTo>
                    <a:pt x="852" y="126"/>
                    <a:pt x="860" y="138"/>
                    <a:pt x="866" y="137"/>
                  </a:cubicBezTo>
                  <a:cubicBezTo>
                    <a:pt x="866" y="137"/>
                    <a:pt x="873" y="128"/>
                    <a:pt x="879" y="126"/>
                  </a:cubicBezTo>
                  <a:cubicBezTo>
                    <a:pt x="879" y="126"/>
                    <a:pt x="903" y="126"/>
                    <a:pt x="907" y="141"/>
                  </a:cubicBezTo>
                  <a:cubicBezTo>
                    <a:pt x="907" y="141"/>
                    <a:pt x="896" y="178"/>
                    <a:pt x="902" y="183"/>
                  </a:cubicBezTo>
                  <a:cubicBezTo>
                    <a:pt x="902" y="183"/>
                    <a:pt x="905" y="189"/>
                    <a:pt x="873" y="180"/>
                  </a:cubicBezTo>
                  <a:cubicBezTo>
                    <a:pt x="873" y="180"/>
                    <a:pt x="847" y="208"/>
                    <a:pt x="835" y="210"/>
                  </a:cubicBezTo>
                  <a:cubicBezTo>
                    <a:pt x="835" y="210"/>
                    <a:pt x="793" y="256"/>
                    <a:pt x="793" y="272"/>
                  </a:cubicBezTo>
                  <a:cubicBezTo>
                    <a:pt x="793" y="272"/>
                    <a:pt x="801" y="293"/>
                    <a:pt x="819" y="263"/>
                  </a:cubicBezTo>
                  <a:cubicBezTo>
                    <a:pt x="819" y="263"/>
                    <a:pt x="830" y="237"/>
                    <a:pt x="856" y="231"/>
                  </a:cubicBezTo>
                  <a:cubicBezTo>
                    <a:pt x="856" y="231"/>
                    <a:pt x="871" y="239"/>
                    <a:pt x="856" y="257"/>
                  </a:cubicBezTo>
                  <a:cubicBezTo>
                    <a:pt x="856" y="257"/>
                    <a:pt x="887" y="244"/>
                    <a:pt x="905" y="253"/>
                  </a:cubicBezTo>
                  <a:cubicBezTo>
                    <a:pt x="905" y="253"/>
                    <a:pt x="913" y="253"/>
                    <a:pt x="913" y="259"/>
                  </a:cubicBezTo>
                  <a:cubicBezTo>
                    <a:pt x="913" y="266"/>
                    <a:pt x="913" y="257"/>
                    <a:pt x="913" y="257"/>
                  </a:cubicBezTo>
                  <a:cubicBezTo>
                    <a:pt x="907" y="284"/>
                    <a:pt x="907" y="284"/>
                    <a:pt x="907" y="284"/>
                  </a:cubicBezTo>
                  <a:cubicBezTo>
                    <a:pt x="907" y="284"/>
                    <a:pt x="887" y="289"/>
                    <a:pt x="885" y="294"/>
                  </a:cubicBezTo>
                  <a:cubicBezTo>
                    <a:pt x="884" y="299"/>
                    <a:pt x="858" y="310"/>
                    <a:pt x="854" y="317"/>
                  </a:cubicBezTo>
                  <a:cubicBezTo>
                    <a:pt x="854" y="317"/>
                    <a:pt x="842" y="320"/>
                    <a:pt x="850" y="335"/>
                  </a:cubicBezTo>
                  <a:cubicBezTo>
                    <a:pt x="875" y="325"/>
                    <a:pt x="875" y="325"/>
                    <a:pt x="875" y="325"/>
                  </a:cubicBezTo>
                  <a:cubicBezTo>
                    <a:pt x="875" y="325"/>
                    <a:pt x="891" y="320"/>
                    <a:pt x="907" y="331"/>
                  </a:cubicBezTo>
                  <a:cubicBezTo>
                    <a:pt x="907" y="331"/>
                    <a:pt x="918" y="360"/>
                    <a:pt x="893" y="364"/>
                  </a:cubicBezTo>
                  <a:cubicBezTo>
                    <a:pt x="893" y="364"/>
                    <a:pt x="866" y="370"/>
                    <a:pt x="860" y="366"/>
                  </a:cubicBezTo>
                  <a:cubicBezTo>
                    <a:pt x="860" y="366"/>
                    <a:pt x="846" y="375"/>
                    <a:pt x="852" y="403"/>
                  </a:cubicBezTo>
                  <a:cubicBezTo>
                    <a:pt x="852" y="403"/>
                    <a:pt x="813" y="406"/>
                    <a:pt x="810" y="418"/>
                  </a:cubicBezTo>
                  <a:cubicBezTo>
                    <a:pt x="810" y="418"/>
                    <a:pt x="830" y="431"/>
                    <a:pt x="862" y="432"/>
                  </a:cubicBezTo>
                  <a:cubicBezTo>
                    <a:pt x="862" y="432"/>
                    <a:pt x="873" y="425"/>
                    <a:pt x="879" y="433"/>
                  </a:cubicBezTo>
                  <a:cubicBezTo>
                    <a:pt x="860" y="494"/>
                    <a:pt x="860" y="494"/>
                    <a:pt x="860" y="494"/>
                  </a:cubicBezTo>
                  <a:cubicBezTo>
                    <a:pt x="860" y="494"/>
                    <a:pt x="893" y="515"/>
                    <a:pt x="894" y="524"/>
                  </a:cubicBezTo>
                  <a:cubicBezTo>
                    <a:pt x="894" y="524"/>
                    <a:pt x="895" y="546"/>
                    <a:pt x="843" y="539"/>
                  </a:cubicBezTo>
                  <a:cubicBezTo>
                    <a:pt x="836" y="528"/>
                    <a:pt x="836" y="528"/>
                    <a:pt x="836" y="528"/>
                  </a:cubicBezTo>
                  <a:cubicBezTo>
                    <a:pt x="836" y="528"/>
                    <a:pt x="820" y="540"/>
                    <a:pt x="815" y="540"/>
                  </a:cubicBezTo>
                  <a:cubicBezTo>
                    <a:pt x="815" y="540"/>
                    <a:pt x="780" y="543"/>
                    <a:pt x="775" y="525"/>
                  </a:cubicBezTo>
                  <a:cubicBezTo>
                    <a:pt x="775" y="525"/>
                    <a:pt x="811" y="516"/>
                    <a:pt x="818" y="509"/>
                  </a:cubicBezTo>
                  <a:cubicBezTo>
                    <a:pt x="818" y="509"/>
                    <a:pt x="830" y="506"/>
                    <a:pt x="824" y="489"/>
                  </a:cubicBezTo>
                  <a:cubicBezTo>
                    <a:pt x="824" y="489"/>
                    <a:pt x="823" y="472"/>
                    <a:pt x="831" y="469"/>
                  </a:cubicBezTo>
                  <a:cubicBezTo>
                    <a:pt x="831" y="469"/>
                    <a:pt x="844" y="460"/>
                    <a:pt x="835" y="451"/>
                  </a:cubicBezTo>
                  <a:cubicBezTo>
                    <a:pt x="835" y="451"/>
                    <a:pt x="786" y="452"/>
                    <a:pt x="780" y="487"/>
                  </a:cubicBezTo>
                  <a:cubicBezTo>
                    <a:pt x="780" y="487"/>
                    <a:pt x="729" y="541"/>
                    <a:pt x="725" y="550"/>
                  </a:cubicBezTo>
                  <a:cubicBezTo>
                    <a:pt x="725" y="550"/>
                    <a:pt x="690" y="558"/>
                    <a:pt x="702" y="531"/>
                  </a:cubicBezTo>
                  <a:cubicBezTo>
                    <a:pt x="790" y="434"/>
                    <a:pt x="790" y="434"/>
                    <a:pt x="790" y="434"/>
                  </a:cubicBezTo>
                  <a:cubicBezTo>
                    <a:pt x="790" y="434"/>
                    <a:pt x="805" y="413"/>
                    <a:pt x="788" y="400"/>
                  </a:cubicBezTo>
                  <a:cubicBezTo>
                    <a:pt x="788" y="400"/>
                    <a:pt x="784" y="388"/>
                    <a:pt x="792" y="383"/>
                  </a:cubicBezTo>
                  <a:cubicBezTo>
                    <a:pt x="792" y="383"/>
                    <a:pt x="821" y="380"/>
                    <a:pt x="831" y="385"/>
                  </a:cubicBezTo>
                  <a:cubicBezTo>
                    <a:pt x="831" y="385"/>
                    <a:pt x="842" y="375"/>
                    <a:pt x="842" y="367"/>
                  </a:cubicBezTo>
                  <a:cubicBezTo>
                    <a:pt x="842" y="367"/>
                    <a:pt x="833" y="354"/>
                    <a:pt x="827" y="363"/>
                  </a:cubicBezTo>
                  <a:cubicBezTo>
                    <a:pt x="827" y="363"/>
                    <a:pt x="780" y="378"/>
                    <a:pt x="780" y="349"/>
                  </a:cubicBezTo>
                  <a:cubicBezTo>
                    <a:pt x="780" y="349"/>
                    <a:pt x="769" y="328"/>
                    <a:pt x="770" y="319"/>
                  </a:cubicBezTo>
                  <a:cubicBezTo>
                    <a:pt x="770" y="319"/>
                    <a:pt x="762" y="295"/>
                    <a:pt x="740" y="330"/>
                  </a:cubicBezTo>
                  <a:cubicBezTo>
                    <a:pt x="740" y="330"/>
                    <a:pt x="689" y="395"/>
                    <a:pt x="672" y="428"/>
                  </a:cubicBezTo>
                  <a:cubicBezTo>
                    <a:pt x="672" y="428"/>
                    <a:pt x="573" y="561"/>
                    <a:pt x="560" y="572"/>
                  </a:cubicBezTo>
                  <a:cubicBezTo>
                    <a:pt x="550" y="603"/>
                    <a:pt x="550" y="603"/>
                    <a:pt x="550" y="603"/>
                  </a:cubicBezTo>
                  <a:cubicBezTo>
                    <a:pt x="534" y="606"/>
                    <a:pt x="534" y="606"/>
                    <a:pt x="534" y="606"/>
                  </a:cubicBezTo>
                  <a:cubicBezTo>
                    <a:pt x="534" y="606"/>
                    <a:pt x="518" y="590"/>
                    <a:pt x="536" y="535"/>
                  </a:cubicBezTo>
                  <a:cubicBezTo>
                    <a:pt x="740" y="294"/>
                    <a:pt x="740" y="294"/>
                    <a:pt x="740" y="294"/>
                  </a:cubicBezTo>
                  <a:cubicBezTo>
                    <a:pt x="815" y="207"/>
                    <a:pt x="815" y="207"/>
                    <a:pt x="815" y="207"/>
                  </a:cubicBezTo>
                  <a:cubicBezTo>
                    <a:pt x="815" y="207"/>
                    <a:pt x="807" y="185"/>
                    <a:pt x="798" y="193"/>
                  </a:cubicBezTo>
                  <a:cubicBezTo>
                    <a:pt x="798" y="193"/>
                    <a:pt x="720" y="224"/>
                    <a:pt x="681" y="223"/>
                  </a:cubicBezTo>
                  <a:cubicBezTo>
                    <a:pt x="659" y="197"/>
                    <a:pt x="659" y="197"/>
                    <a:pt x="659" y="197"/>
                  </a:cubicBezTo>
                  <a:close/>
                  <a:moveTo>
                    <a:pt x="708" y="434"/>
                  </a:moveTo>
                  <a:cubicBezTo>
                    <a:pt x="705" y="432"/>
                    <a:pt x="705" y="432"/>
                    <a:pt x="705" y="432"/>
                  </a:cubicBezTo>
                  <a:cubicBezTo>
                    <a:pt x="705" y="432"/>
                    <a:pt x="721" y="398"/>
                    <a:pt x="751" y="388"/>
                  </a:cubicBezTo>
                  <a:cubicBezTo>
                    <a:pt x="751" y="388"/>
                    <a:pt x="754" y="387"/>
                    <a:pt x="754" y="391"/>
                  </a:cubicBezTo>
                  <a:cubicBezTo>
                    <a:pt x="753" y="398"/>
                    <a:pt x="753" y="398"/>
                    <a:pt x="753" y="398"/>
                  </a:cubicBezTo>
                  <a:cubicBezTo>
                    <a:pt x="761" y="408"/>
                    <a:pt x="761" y="408"/>
                    <a:pt x="761" y="408"/>
                  </a:cubicBezTo>
                  <a:cubicBezTo>
                    <a:pt x="761" y="408"/>
                    <a:pt x="760" y="432"/>
                    <a:pt x="755" y="437"/>
                  </a:cubicBezTo>
                  <a:cubicBezTo>
                    <a:pt x="755" y="437"/>
                    <a:pt x="746" y="442"/>
                    <a:pt x="736" y="438"/>
                  </a:cubicBezTo>
                  <a:cubicBezTo>
                    <a:pt x="708" y="434"/>
                    <a:pt x="708" y="434"/>
                    <a:pt x="708" y="434"/>
                  </a:cubicBezTo>
                  <a:close/>
                  <a:moveTo>
                    <a:pt x="807" y="344"/>
                  </a:moveTo>
                  <a:cubicBezTo>
                    <a:pt x="805" y="345"/>
                    <a:pt x="805" y="345"/>
                    <a:pt x="805" y="345"/>
                  </a:cubicBezTo>
                  <a:cubicBezTo>
                    <a:pt x="805" y="345"/>
                    <a:pt x="793" y="345"/>
                    <a:pt x="799" y="337"/>
                  </a:cubicBezTo>
                  <a:cubicBezTo>
                    <a:pt x="799" y="337"/>
                    <a:pt x="809" y="328"/>
                    <a:pt x="815" y="333"/>
                  </a:cubicBezTo>
                  <a:cubicBezTo>
                    <a:pt x="815" y="333"/>
                    <a:pt x="822" y="342"/>
                    <a:pt x="816" y="343"/>
                  </a:cubicBezTo>
                  <a:cubicBezTo>
                    <a:pt x="807" y="344"/>
                    <a:pt x="807" y="344"/>
                    <a:pt x="807" y="344"/>
                  </a:cubicBezTo>
                  <a:close/>
                  <a:moveTo>
                    <a:pt x="817" y="317"/>
                  </a:moveTo>
                  <a:cubicBezTo>
                    <a:pt x="815" y="313"/>
                    <a:pt x="815" y="313"/>
                    <a:pt x="815" y="313"/>
                  </a:cubicBezTo>
                  <a:cubicBezTo>
                    <a:pt x="815" y="313"/>
                    <a:pt x="821" y="287"/>
                    <a:pt x="842" y="286"/>
                  </a:cubicBezTo>
                  <a:cubicBezTo>
                    <a:pt x="842" y="286"/>
                    <a:pt x="860" y="284"/>
                    <a:pt x="841" y="309"/>
                  </a:cubicBezTo>
                  <a:cubicBezTo>
                    <a:pt x="841" y="309"/>
                    <a:pt x="831" y="309"/>
                    <a:pt x="831" y="316"/>
                  </a:cubicBezTo>
                  <a:cubicBezTo>
                    <a:pt x="831" y="316"/>
                    <a:pt x="824" y="319"/>
                    <a:pt x="817" y="317"/>
                  </a:cubicBezTo>
                  <a:close/>
                  <a:moveTo>
                    <a:pt x="1225" y="212"/>
                  </a:moveTo>
                  <a:cubicBezTo>
                    <a:pt x="1228" y="203"/>
                    <a:pt x="1228" y="203"/>
                    <a:pt x="1228" y="203"/>
                  </a:cubicBezTo>
                  <a:cubicBezTo>
                    <a:pt x="1216" y="161"/>
                    <a:pt x="1216" y="161"/>
                    <a:pt x="1216" y="161"/>
                  </a:cubicBezTo>
                  <a:cubicBezTo>
                    <a:pt x="1216" y="161"/>
                    <a:pt x="1237" y="154"/>
                    <a:pt x="1251" y="151"/>
                  </a:cubicBezTo>
                  <a:cubicBezTo>
                    <a:pt x="1251" y="151"/>
                    <a:pt x="1260" y="157"/>
                    <a:pt x="1265" y="157"/>
                  </a:cubicBezTo>
                  <a:cubicBezTo>
                    <a:pt x="1265" y="157"/>
                    <a:pt x="1284" y="188"/>
                    <a:pt x="1280" y="199"/>
                  </a:cubicBezTo>
                  <a:cubicBezTo>
                    <a:pt x="1280" y="199"/>
                    <a:pt x="1256" y="216"/>
                    <a:pt x="1257" y="225"/>
                  </a:cubicBezTo>
                  <a:cubicBezTo>
                    <a:pt x="1257" y="225"/>
                    <a:pt x="1231" y="350"/>
                    <a:pt x="1235" y="350"/>
                  </a:cubicBezTo>
                  <a:cubicBezTo>
                    <a:pt x="1235" y="350"/>
                    <a:pt x="1254" y="349"/>
                    <a:pt x="1285" y="338"/>
                  </a:cubicBezTo>
                  <a:cubicBezTo>
                    <a:pt x="1285" y="338"/>
                    <a:pt x="1300" y="337"/>
                    <a:pt x="1298" y="326"/>
                  </a:cubicBezTo>
                  <a:cubicBezTo>
                    <a:pt x="1289" y="304"/>
                    <a:pt x="1289" y="304"/>
                    <a:pt x="1289" y="304"/>
                  </a:cubicBezTo>
                  <a:cubicBezTo>
                    <a:pt x="1289" y="304"/>
                    <a:pt x="1316" y="273"/>
                    <a:pt x="1352" y="308"/>
                  </a:cubicBezTo>
                  <a:cubicBezTo>
                    <a:pt x="1358" y="326"/>
                    <a:pt x="1358" y="326"/>
                    <a:pt x="1358" y="326"/>
                  </a:cubicBezTo>
                  <a:cubicBezTo>
                    <a:pt x="1352" y="342"/>
                    <a:pt x="1352" y="342"/>
                    <a:pt x="1352" y="342"/>
                  </a:cubicBezTo>
                  <a:cubicBezTo>
                    <a:pt x="1352" y="342"/>
                    <a:pt x="1321" y="351"/>
                    <a:pt x="1319" y="366"/>
                  </a:cubicBezTo>
                  <a:cubicBezTo>
                    <a:pt x="1319" y="366"/>
                    <a:pt x="1302" y="376"/>
                    <a:pt x="1286" y="373"/>
                  </a:cubicBezTo>
                  <a:cubicBezTo>
                    <a:pt x="1286" y="373"/>
                    <a:pt x="1231" y="390"/>
                    <a:pt x="1230" y="395"/>
                  </a:cubicBezTo>
                  <a:cubicBezTo>
                    <a:pt x="1229" y="412"/>
                    <a:pt x="1229" y="412"/>
                    <a:pt x="1229" y="412"/>
                  </a:cubicBezTo>
                  <a:cubicBezTo>
                    <a:pt x="1229" y="412"/>
                    <a:pt x="1296" y="491"/>
                    <a:pt x="1314" y="511"/>
                  </a:cubicBezTo>
                  <a:cubicBezTo>
                    <a:pt x="1314" y="511"/>
                    <a:pt x="1324" y="529"/>
                    <a:pt x="1352" y="528"/>
                  </a:cubicBezTo>
                  <a:cubicBezTo>
                    <a:pt x="1352" y="528"/>
                    <a:pt x="1377" y="533"/>
                    <a:pt x="1381" y="541"/>
                  </a:cubicBezTo>
                  <a:cubicBezTo>
                    <a:pt x="1381" y="541"/>
                    <a:pt x="1346" y="559"/>
                    <a:pt x="1333" y="560"/>
                  </a:cubicBezTo>
                  <a:cubicBezTo>
                    <a:pt x="1333" y="560"/>
                    <a:pt x="1296" y="569"/>
                    <a:pt x="1273" y="534"/>
                  </a:cubicBezTo>
                  <a:cubicBezTo>
                    <a:pt x="1273" y="534"/>
                    <a:pt x="1245" y="462"/>
                    <a:pt x="1237" y="454"/>
                  </a:cubicBezTo>
                  <a:cubicBezTo>
                    <a:pt x="1237" y="454"/>
                    <a:pt x="1229" y="439"/>
                    <a:pt x="1223" y="439"/>
                  </a:cubicBezTo>
                  <a:cubicBezTo>
                    <a:pt x="1223" y="439"/>
                    <a:pt x="1215" y="441"/>
                    <a:pt x="1212" y="451"/>
                  </a:cubicBezTo>
                  <a:cubicBezTo>
                    <a:pt x="1190" y="493"/>
                    <a:pt x="1190" y="493"/>
                    <a:pt x="1190" y="493"/>
                  </a:cubicBezTo>
                  <a:cubicBezTo>
                    <a:pt x="1190" y="493"/>
                    <a:pt x="1138" y="527"/>
                    <a:pt x="1086" y="522"/>
                  </a:cubicBezTo>
                  <a:cubicBezTo>
                    <a:pt x="1086" y="522"/>
                    <a:pt x="1064" y="514"/>
                    <a:pt x="1067" y="498"/>
                  </a:cubicBezTo>
                  <a:cubicBezTo>
                    <a:pt x="1067" y="498"/>
                    <a:pt x="1075" y="492"/>
                    <a:pt x="1099" y="491"/>
                  </a:cubicBezTo>
                  <a:cubicBezTo>
                    <a:pt x="1099" y="491"/>
                    <a:pt x="1184" y="467"/>
                    <a:pt x="1180" y="425"/>
                  </a:cubicBezTo>
                  <a:cubicBezTo>
                    <a:pt x="1180" y="425"/>
                    <a:pt x="1170" y="411"/>
                    <a:pt x="1147" y="431"/>
                  </a:cubicBezTo>
                  <a:cubicBezTo>
                    <a:pt x="1128" y="441"/>
                    <a:pt x="1128" y="441"/>
                    <a:pt x="1128" y="441"/>
                  </a:cubicBezTo>
                  <a:cubicBezTo>
                    <a:pt x="1128" y="441"/>
                    <a:pt x="1102" y="423"/>
                    <a:pt x="1114" y="405"/>
                  </a:cubicBezTo>
                  <a:cubicBezTo>
                    <a:pt x="1194" y="371"/>
                    <a:pt x="1194" y="371"/>
                    <a:pt x="1194" y="371"/>
                  </a:cubicBezTo>
                  <a:cubicBezTo>
                    <a:pt x="1225" y="212"/>
                    <a:pt x="1225" y="212"/>
                    <a:pt x="1225" y="212"/>
                  </a:cubicBezTo>
                  <a:close/>
                  <a:moveTo>
                    <a:pt x="1695" y="235"/>
                  </a:moveTo>
                  <a:cubicBezTo>
                    <a:pt x="1693" y="231"/>
                    <a:pt x="1693" y="231"/>
                    <a:pt x="1693" y="231"/>
                  </a:cubicBezTo>
                  <a:cubicBezTo>
                    <a:pt x="1678" y="222"/>
                    <a:pt x="1678" y="222"/>
                    <a:pt x="1678" y="222"/>
                  </a:cubicBezTo>
                  <a:cubicBezTo>
                    <a:pt x="1668" y="208"/>
                    <a:pt x="1668" y="208"/>
                    <a:pt x="1668" y="208"/>
                  </a:cubicBezTo>
                  <a:cubicBezTo>
                    <a:pt x="1654" y="187"/>
                    <a:pt x="1654" y="187"/>
                    <a:pt x="1654" y="187"/>
                  </a:cubicBezTo>
                  <a:cubicBezTo>
                    <a:pt x="1675" y="177"/>
                    <a:pt x="1675" y="177"/>
                    <a:pt x="1675" y="177"/>
                  </a:cubicBezTo>
                  <a:cubicBezTo>
                    <a:pt x="1697" y="172"/>
                    <a:pt x="1697" y="172"/>
                    <a:pt x="1697" y="172"/>
                  </a:cubicBezTo>
                  <a:cubicBezTo>
                    <a:pt x="1714" y="175"/>
                    <a:pt x="1714" y="175"/>
                    <a:pt x="1714" y="175"/>
                  </a:cubicBezTo>
                  <a:cubicBezTo>
                    <a:pt x="1714" y="175"/>
                    <a:pt x="1764" y="121"/>
                    <a:pt x="1778" y="111"/>
                  </a:cubicBezTo>
                  <a:cubicBezTo>
                    <a:pt x="1793" y="78"/>
                    <a:pt x="1793" y="78"/>
                    <a:pt x="1793" y="78"/>
                  </a:cubicBezTo>
                  <a:cubicBezTo>
                    <a:pt x="1793" y="78"/>
                    <a:pt x="1823" y="51"/>
                    <a:pt x="1845" y="91"/>
                  </a:cubicBezTo>
                  <a:cubicBezTo>
                    <a:pt x="1845" y="91"/>
                    <a:pt x="1853" y="119"/>
                    <a:pt x="1840" y="128"/>
                  </a:cubicBezTo>
                  <a:cubicBezTo>
                    <a:pt x="1840" y="128"/>
                    <a:pt x="1782" y="141"/>
                    <a:pt x="1771" y="181"/>
                  </a:cubicBezTo>
                  <a:cubicBezTo>
                    <a:pt x="1771" y="181"/>
                    <a:pt x="1780" y="211"/>
                    <a:pt x="1768" y="216"/>
                  </a:cubicBezTo>
                  <a:cubicBezTo>
                    <a:pt x="1768" y="216"/>
                    <a:pt x="1746" y="212"/>
                    <a:pt x="1747" y="237"/>
                  </a:cubicBezTo>
                  <a:cubicBezTo>
                    <a:pt x="1747" y="237"/>
                    <a:pt x="1750" y="252"/>
                    <a:pt x="1764" y="237"/>
                  </a:cubicBezTo>
                  <a:cubicBezTo>
                    <a:pt x="1808" y="205"/>
                    <a:pt x="1808" y="205"/>
                    <a:pt x="1808" y="205"/>
                  </a:cubicBezTo>
                  <a:cubicBezTo>
                    <a:pt x="1808" y="205"/>
                    <a:pt x="1823" y="214"/>
                    <a:pt x="1826" y="195"/>
                  </a:cubicBezTo>
                  <a:cubicBezTo>
                    <a:pt x="1826" y="195"/>
                    <a:pt x="1823" y="191"/>
                    <a:pt x="1812" y="195"/>
                  </a:cubicBezTo>
                  <a:cubicBezTo>
                    <a:pt x="1812" y="195"/>
                    <a:pt x="1795" y="195"/>
                    <a:pt x="1793" y="182"/>
                  </a:cubicBezTo>
                  <a:cubicBezTo>
                    <a:pt x="1793" y="182"/>
                    <a:pt x="1810" y="154"/>
                    <a:pt x="1883" y="156"/>
                  </a:cubicBezTo>
                  <a:cubicBezTo>
                    <a:pt x="1883" y="156"/>
                    <a:pt x="1911" y="173"/>
                    <a:pt x="1893" y="195"/>
                  </a:cubicBezTo>
                  <a:cubicBezTo>
                    <a:pt x="1893" y="195"/>
                    <a:pt x="1852" y="221"/>
                    <a:pt x="1815" y="246"/>
                  </a:cubicBezTo>
                  <a:cubicBezTo>
                    <a:pt x="1815" y="246"/>
                    <a:pt x="1796" y="277"/>
                    <a:pt x="1815" y="281"/>
                  </a:cubicBezTo>
                  <a:cubicBezTo>
                    <a:pt x="1815" y="281"/>
                    <a:pt x="1865" y="269"/>
                    <a:pt x="1882" y="276"/>
                  </a:cubicBezTo>
                  <a:cubicBezTo>
                    <a:pt x="1882" y="276"/>
                    <a:pt x="1908" y="290"/>
                    <a:pt x="1892" y="308"/>
                  </a:cubicBezTo>
                  <a:cubicBezTo>
                    <a:pt x="1892" y="308"/>
                    <a:pt x="1808" y="385"/>
                    <a:pt x="1728" y="361"/>
                  </a:cubicBezTo>
                  <a:cubicBezTo>
                    <a:pt x="1728" y="361"/>
                    <a:pt x="1710" y="356"/>
                    <a:pt x="1732" y="351"/>
                  </a:cubicBezTo>
                  <a:cubicBezTo>
                    <a:pt x="1732" y="351"/>
                    <a:pt x="1823" y="325"/>
                    <a:pt x="1831" y="311"/>
                  </a:cubicBezTo>
                  <a:cubicBezTo>
                    <a:pt x="1831" y="311"/>
                    <a:pt x="1841" y="297"/>
                    <a:pt x="1803" y="304"/>
                  </a:cubicBezTo>
                  <a:cubicBezTo>
                    <a:pt x="1803" y="304"/>
                    <a:pt x="1722" y="322"/>
                    <a:pt x="1704" y="334"/>
                  </a:cubicBezTo>
                  <a:cubicBezTo>
                    <a:pt x="1704" y="334"/>
                    <a:pt x="1681" y="338"/>
                    <a:pt x="1672" y="334"/>
                  </a:cubicBezTo>
                  <a:cubicBezTo>
                    <a:pt x="1672" y="334"/>
                    <a:pt x="1646" y="311"/>
                    <a:pt x="1678" y="310"/>
                  </a:cubicBezTo>
                  <a:cubicBezTo>
                    <a:pt x="1678" y="310"/>
                    <a:pt x="1717" y="305"/>
                    <a:pt x="1734" y="280"/>
                  </a:cubicBezTo>
                  <a:cubicBezTo>
                    <a:pt x="1734" y="280"/>
                    <a:pt x="1729" y="254"/>
                    <a:pt x="1706" y="269"/>
                  </a:cubicBezTo>
                  <a:cubicBezTo>
                    <a:pt x="1680" y="280"/>
                    <a:pt x="1680" y="280"/>
                    <a:pt x="1680" y="280"/>
                  </a:cubicBezTo>
                  <a:cubicBezTo>
                    <a:pt x="1680" y="280"/>
                    <a:pt x="1671" y="265"/>
                    <a:pt x="1696" y="245"/>
                  </a:cubicBezTo>
                  <a:cubicBezTo>
                    <a:pt x="1696" y="245"/>
                    <a:pt x="1700" y="235"/>
                    <a:pt x="1695" y="235"/>
                  </a:cubicBezTo>
                  <a:close/>
                  <a:moveTo>
                    <a:pt x="1768" y="268"/>
                  </a:moveTo>
                  <a:cubicBezTo>
                    <a:pt x="1763" y="268"/>
                    <a:pt x="1763" y="268"/>
                    <a:pt x="1763" y="268"/>
                  </a:cubicBezTo>
                  <a:cubicBezTo>
                    <a:pt x="1763" y="268"/>
                    <a:pt x="1741" y="259"/>
                    <a:pt x="1765" y="251"/>
                  </a:cubicBezTo>
                  <a:cubicBezTo>
                    <a:pt x="1765" y="251"/>
                    <a:pt x="1782" y="246"/>
                    <a:pt x="1783" y="253"/>
                  </a:cubicBezTo>
                  <a:cubicBezTo>
                    <a:pt x="1779" y="266"/>
                    <a:pt x="1779" y="266"/>
                    <a:pt x="1779" y="266"/>
                  </a:cubicBezTo>
                  <a:cubicBezTo>
                    <a:pt x="1779" y="266"/>
                    <a:pt x="1773" y="268"/>
                    <a:pt x="1768" y="268"/>
                  </a:cubicBezTo>
                  <a:close/>
                  <a:moveTo>
                    <a:pt x="1618" y="259"/>
                  </a:moveTo>
                  <a:cubicBezTo>
                    <a:pt x="1617" y="253"/>
                    <a:pt x="1617" y="253"/>
                    <a:pt x="1617" y="253"/>
                  </a:cubicBezTo>
                  <a:cubicBezTo>
                    <a:pt x="1617" y="253"/>
                    <a:pt x="1632" y="234"/>
                    <a:pt x="1632" y="209"/>
                  </a:cubicBezTo>
                  <a:cubicBezTo>
                    <a:pt x="1632" y="209"/>
                    <a:pt x="1631" y="198"/>
                    <a:pt x="1655" y="222"/>
                  </a:cubicBezTo>
                  <a:cubicBezTo>
                    <a:pt x="1666" y="243"/>
                    <a:pt x="1666" y="243"/>
                    <a:pt x="1666" y="243"/>
                  </a:cubicBezTo>
                  <a:cubicBezTo>
                    <a:pt x="1666" y="243"/>
                    <a:pt x="1667" y="252"/>
                    <a:pt x="1659" y="263"/>
                  </a:cubicBezTo>
                  <a:cubicBezTo>
                    <a:pt x="1659" y="263"/>
                    <a:pt x="1649" y="289"/>
                    <a:pt x="1640" y="299"/>
                  </a:cubicBezTo>
                  <a:cubicBezTo>
                    <a:pt x="1628" y="296"/>
                    <a:pt x="1628" y="296"/>
                    <a:pt x="1628" y="296"/>
                  </a:cubicBezTo>
                  <a:cubicBezTo>
                    <a:pt x="1628" y="296"/>
                    <a:pt x="1627" y="267"/>
                    <a:pt x="1618" y="259"/>
                  </a:cubicBezTo>
                  <a:close/>
                  <a:moveTo>
                    <a:pt x="1613" y="321"/>
                  </a:moveTo>
                  <a:cubicBezTo>
                    <a:pt x="1608" y="320"/>
                    <a:pt x="1608" y="320"/>
                    <a:pt x="1608" y="320"/>
                  </a:cubicBezTo>
                  <a:cubicBezTo>
                    <a:pt x="1608" y="320"/>
                    <a:pt x="1568" y="330"/>
                    <a:pt x="1589" y="370"/>
                  </a:cubicBezTo>
                  <a:cubicBezTo>
                    <a:pt x="1589" y="370"/>
                    <a:pt x="1601" y="369"/>
                    <a:pt x="1603" y="374"/>
                  </a:cubicBezTo>
                  <a:cubicBezTo>
                    <a:pt x="1603" y="374"/>
                    <a:pt x="1637" y="359"/>
                    <a:pt x="1613" y="3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7" name="iṡlíďê"/>
            <p:cNvSpPr/>
            <p:nvPr/>
          </p:nvSpPr>
          <p:spPr bwMode="auto">
            <a:xfrm>
              <a:off x="5142781" y="4062858"/>
              <a:ext cx="4150942" cy="278156"/>
            </a:xfrm>
            <a:custGeom>
              <a:avLst/>
              <a:gdLst>
                <a:gd name="T0" fmla="*/ 77 w 1868"/>
                <a:gd name="T1" fmla="*/ 5 h 125"/>
                <a:gd name="T2" fmla="*/ 58 w 1868"/>
                <a:gd name="T3" fmla="*/ 93 h 125"/>
                <a:gd name="T4" fmla="*/ 195 w 1868"/>
                <a:gd name="T5" fmla="*/ 93 h 125"/>
                <a:gd name="T6" fmla="*/ 195 w 1868"/>
                <a:gd name="T7" fmla="*/ 3 h 125"/>
                <a:gd name="T8" fmla="*/ 125 w 1868"/>
                <a:gd name="T9" fmla="*/ 19 h 125"/>
                <a:gd name="T10" fmla="*/ 108 w 1868"/>
                <a:gd name="T11" fmla="*/ 19 h 125"/>
                <a:gd name="T12" fmla="*/ 135 w 1868"/>
                <a:gd name="T13" fmla="*/ 87 h 125"/>
                <a:gd name="T14" fmla="*/ 212 w 1868"/>
                <a:gd name="T15" fmla="*/ 49 h 125"/>
                <a:gd name="T16" fmla="*/ 285 w 1868"/>
                <a:gd name="T17" fmla="*/ 52 h 125"/>
                <a:gd name="T18" fmla="*/ 415 w 1868"/>
                <a:gd name="T19" fmla="*/ 9 h 125"/>
                <a:gd name="T20" fmla="*/ 398 w 1868"/>
                <a:gd name="T21" fmla="*/ 21 h 125"/>
                <a:gd name="T22" fmla="*/ 322 w 1868"/>
                <a:gd name="T23" fmla="*/ 87 h 125"/>
                <a:gd name="T24" fmla="*/ 521 w 1868"/>
                <a:gd name="T25" fmla="*/ 49 h 125"/>
                <a:gd name="T26" fmla="*/ 452 w 1868"/>
                <a:gd name="T27" fmla="*/ 47 h 125"/>
                <a:gd name="T28" fmla="*/ 499 w 1868"/>
                <a:gd name="T29" fmla="*/ 4 h 125"/>
                <a:gd name="T30" fmla="*/ 521 w 1868"/>
                <a:gd name="T31" fmla="*/ 49 h 125"/>
                <a:gd name="T32" fmla="*/ 568 w 1868"/>
                <a:gd name="T33" fmla="*/ 92 h 125"/>
                <a:gd name="T34" fmla="*/ 612 w 1868"/>
                <a:gd name="T35" fmla="*/ 51 h 125"/>
                <a:gd name="T36" fmla="*/ 649 w 1868"/>
                <a:gd name="T37" fmla="*/ 87 h 125"/>
                <a:gd name="T38" fmla="*/ 676 w 1868"/>
                <a:gd name="T39" fmla="*/ 19 h 125"/>
                <a:gd name="T40" fmla="*/ 778 w 1868"/>
                <a:gd name="T41" fmla="*/ 93 h 125"/>
                <a:gd name="T42" fmla="*/ 765 w 1868"/>
                <a:gd name="T43" fmla="*/ 9 h 125"/>
                <a:gd name="T44" fmla="*/ 702 w 1868"/>
                <a:gd name="T45" fmla="*/ 9 h 125"/>
                <a:gd name="T46" fmla="*/ 731 w 1868"/>
                <a:gd name="T47" fmla="*/ 87 h 125"/>
                <a:gd name="T48" fmla="*/ 876 w 1868"/>
                <a:gd name="T49" fmla="*/ 64 h 125"/>
                <a:gd name="T50" fmla="*/ 893 w 1868"/>
                <a:gd name="T51" fmla="*/ 4 h 125"/>
                <a:gd name="T52" fmla="*/ 893 w 1868"/>
                <a:gd name="T53" fmla="*/ 86 h 125"/>
                <a:gd name="T54" fmla="*/ 1062 w 1868"/>
                <a:gd name="T55" fmla="*/ 58 h 125"/>
                <a:gd name="T56" fmla="*/ 987 w 1868"/>
                <a:gd name="T57" fmla="*/ 3 h 125"/>
                <a:gd name="T58" fmla="*/ 1069 w 1868"/>
                <a:gd name="T59" fmla="*/ 20 h 125"/>
                <a:gd name="T60" fmla="*/ 1170 w 1868"/>
                <a:gd name="T61" fmla="*/ 93 h 125"/>
                <a:gd name="T62" fmla="*/ 1157 w 1868"/>
                <a:gd name="T63" fmla="*/ 9 h 125"/>
                <a:gd name="T64" fmla="*/ 1094 w 1868"/>
                <a:gd name="T65" fmla="*/ 9 h 125"/>
                <a:gd name="T66" fmla="*/ 1123 w 1868"/>
                <a:gd name="T67" fmla="*/ 87 h 125"/>
                <a:gd name="T68" fmla="*/ 1204 w 1868"/>
                <a:gd name="T69" fmla="*/ 87 h 125"/>
                <a:gd name="T70" fmla="*/ 1230 w 1868"/>
                <a:gd name="T71" fmla="*/ 19 h 125"/>
                <a:gd name="T72" fmla="*/ 1304 w 1868"/>
                <a:gd name="T73" fmla="*/ 94 h 125"/>
                <a:gd name="T74" fmla="*/ 1316 w 1868"/>
                <a:gd name="T75" fmla="*/ 9 h 125"/>
                <a:gd name="T76" fmla="*/ 1296 w 1868"/>
                <a:gd name="T77" fmla="*/ 3 h 125"/>
                <a:gd name="T78" fmla="*/ 1413 w 1868"/>
                <a:gd name="T79" fmla="*/ 11 h 125"/>
                <a:gd name="T80" fmla="*/ 1368 w 1868"/>
                <a:gd name="T81" fmla="*/ 19 h 125"/>
                <a:gd name="T82" fmla="*/ 1425 w 1868"/>
                <a:gd name="T83" fmla="*/ 70 h 125"/>
                <a:gd name="T84" fmla="*/ 1420 w 1868"/>
                <a:gd name="T85" fmla="*/ 62 h 125"/>
                <a:gd name="T86" fmla="*/ 1473 w 1868"/>
                <a:gd name="T87" fmla="*/ 54 h 125"/>
                <a:gd name="T88" fmla="*/ 1540 w 1868"/>
                <a:gd name="T89" fmla="*/ 89 h 125"/>
                <a:gd name="T90" fmla="*/ 1460 w 1868"/>
                <a:gd name="T91" fmla="*/ 2 h 125"/>
                <a:gd name="T92" fmla="*/ 1446 w 1868"/>
                <a:gd name="T93" fmla="*/ 87 h 125"/>
                <a:gd name="T94" fmla="*/ 1473 w 1868"/>
                <a:gd name="T95" fmla="*/ 54 h 125"/>
                <a:gd name="T96" fmla="*/ 1556 w 1868"/>
                <a:gd name="T97" fmla="*/ 92 h 125"/>
                <a:gd name="T98" fmla="*/ 1583 w 1868"/>
                <a:gd name="T99" fmla="*/ 34 h 125"/>
                <a:gd name="T100" fmla="*/ 1600 w 1868"/>
                <a:gd name="T101" fmla="*/ 3 h 125"/>
                <a:gd name="T102" fmla="*/ 1579 w 1868"/>
                <a:gd name="T103" fmla="*/ 88 h 125"/>
                <a:gd name="T104" fmla="*/ 1637 w 1868"/>
                <a:gd name="T105" fmla="*/ 77 h 125"/>
                <a:gd name="T106" fmla="*/ 1654 w 1868"/>
                <a:gd name="T107" fmla="*/ 77 h 125"/>
                <a:gd name="T108" fmla="*/ 1731 w 1868"/>
                <a:gd name="T109" fmla="*/ 10 h 125"/>
                <a:gd name="T110" fmla="*/ 1752 w 1868"/>
                <a:gd name="T111" fmla="*/ 3 h 125"/>
                <a:gd name="T112" fmla="*/ 1690 w 1868"/>
                <a:gd name="T113" fmla="*/ 13 h 125"/>
                <a:gd name="T114" fmla="*/ 1745 w 1868"/>
                <a:gd name="T115" fmla="*/ 93 h 125"/>
                <a:gd name="T116" fmla="*/ 1860 w 1868"/>
                <a:gd name="T117" fmla="*/ 11 h 125"/>
                <a:gd name="T118" fmla="*/ 1845 w 1868"/>
                <a:gd name="T119" fmla="*/ 20 h 125"/>
                <a:gd name="T120" fmla="*/ 1777 w 1868"/>
                <a:gd name="T121" fmla="*/ 3 h 125"/>
                <a:gd name="T122" fmla="*/ 1806 w 1868"/>
                <a:gd name="T123" fmla="*/ 87 h 125"/>
                <a:gd name="T124" fmla="*/ 1833 w 1868"/>
                <a:gd name="T125" fmla="*/ 5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8" h="125">
                  <a:moveTo>
                    <a:pt x="76" y="67"/>
                  </a:moveTo>
                  <a:cubicBezTo>
                    <a:pt x="70" y="80"/>
                    <a:pt x="62" y="87"/>
                    <a:pt x="50" y="88"/>
                  </a:cubicBezTo>
                  <a:cubicBezTo>
                    <a:pt x="31" y="86"/>
                    <a:pt x="20" y="72"/>
                    <a:pt x="19" y="47"/>
                  </a:cubicBezTo>
                  <a:cubicBezTo>
                    <a:pt x="20" y="22"/>
                    <a:pt x="30" y="10"/>
                    <a:pt x="49" y="8"/>
                  </a:cubicBezTo>
                  <a:cubicBezTo>
                    <a:pt x="61" y="8"/>
                    <a:pt x="69" y="16"/>
                    <a:pt x="73" y="31"/>
                  </a:cubicBezTo>
                  <a:cubicBezTo>
                    <a:pt x="78" y="31"/>
                    <a:pt x="78" y="31"/>
                    <a:pt x="78" y="31"/>
                  </a:cubicBezTo>
                  <a:cubicBezTo>
                    <a:pt x="77" y="5"/>
                    <a:pt x="77" y="5"/>
                    <a:pt x="77" y="5"/>
                  </a:cubicBezTo>
                  <a:cubicBezTo>
                    <a:pt x="74" y="5"/>
                    <a:pt x="74" y="5"/>
                    <a:pt x="74" y="5"/>
                  </a:cubicBezTo>
                  <a:cubicBezTo>
                    <a:pt x="73" y="6"/>
                    <a:pt x="72" y="6"/>
                    <a:pt x="72" y="6"/>
                  </a:cubicBezTo>
                  <a:cubicBezTo>
                    <a:pt x="71" y="6"/>
                    <a:pt x="70" y="6"/>
                    <a:pt x="68" y="5"/>
                  </a:cubicBezTo>
                  <a:cubicBezTo>
                    <a:pt x="61" y="2"/>
                    <a:pt x="54" y="1"/>
                    <a:pt x="48" y="1"/>
                  </a:cubicBezTo>
                  <a:cubicBezTo>
                    <a:pt x="19" y="3"/>
                    <a:pt x="3" y="19"/>
                    <a:pt x="0" y="48"/>
                  </a:cubicBezTo>
                  <a:cubicBezTo>
                    <a:pt x="2" y="77"/>
                    <a:pt x="18" y="92"/>
                    <a:pt x="45" y="94"/>
                  </a:cubicBezTo>
                  <a:cubicBezTo>
                    <a:pt x="49" y="94"/>
                    <a:pt x="53" y="94"/>
                    <a:pt x="58" y="93"/>
                  </a:cubicBezTo>
                  <a:cubicBezTo>
                    <a:pt x="62" y="93"/>
                    <a:pt x="65" y="92"/>
                    <a:pt x="67" y="92"/>
                  </a:cubicBezTo>
                  <a:cubicBezTo>
                    <a:pt x="70" y="92"/>
                    <a:pt x="72" y="93"/>
                    <a:pt x="74" y="93"/>
                  </a:cubicBezTo>
                  <a:cubicBezTo>
                    <a:pt x="77" y="85"/>
                    <a:pt x="80" y="76"/>
                    <a:pt x="81" y="67"/>
                  </a:cubicBezTo>
                  <a:cubicBezTo>
                    <a:pt x="76" y="67"/>
                    <a:pt x="76" y="67"/>
                    <a:pt x="76" y="67"/>
                  </a:cubicBezTo>
                  <a:close/>
                  <a:moveTo>
                    <a:pt x="155" y="87"/>
                  </a:moveTo>
                  <a:cubicBezTo>
                    <a:pt x="155" y="93"/>
                    <a:pt x="155" y="93"/>
                    <a:pt x="155" y="93"/>
                  </a:cubicBezTo>
                  <a:cubicBezTo>
                    <a:pt x="195" y="93"/>
                    <a:pt x="195" y="93"/>
                    <a:pt x="195" y="93"/>
                  </a:cubicBezTo>
                  <a:cubicBezTo>
                    <a:pt x="195" y="87"/>
                    <a:pt x="195" y="87"/>
                    <a:pt x="195" y="87"/>
                  </a:cubicBezTo>
                  <a:cubicBezTo>
                    <a:pt x="193" y="87"/>
                    <a:pt x="193" y="87"/>
                    <a:pt x="193" y="87"/>
                  </a:cubicBezTo>
                  <a:cubicBezTo>
                    <a:pt x="186" y="88"/>
                    <a:pt x="183" y="84"/>
                    <a:pt x="183" y="77"/>
                  </a:cubicBezTo>
                  <a:cubicBezTo>
                    <a:pt x="183" y="19"/>
                    <a:pt x="183" y="19"/>
                    <a:pt x="183" y="19"/>
                  </a:cubicBezTo>
                  <a:cubicBezTo>
                    <a:pt x="183" y="12"/>
                    <a:pt x="186" y="8"/>
                    <a:pt x="192" y="9"/>
                  </a:cubicBezTo>
                  <a:cubicBezTo>
                    <a:pt x="195" y="9"/>
                    <a:pt x="195" y="9"/>
                    <a:pt x="195" y="9"/>
                  </a:cubicBezTo>
                  <a:cubicBezTo>
                    <a:pt x="195" y="3"/>
                    <a:pt x="195" y="3"/>
                    <a:pt x="195" y="3"/>
                  </a:cubicBezTo>
                  <a:cubicBezTo>
                    <a:pt x="155" y="3"/>
                    <a:pt x="155" y="3"/>
                    <a:pt x="155" y="3"/>
                  </a:cubicBezTo>
                  <a:cubicBezTo>
                    <a:pt x="155" y="9"/>
                    <a:pt x="155" y="9"/>
                    <a:pt x="155" y="9"/>
                  </a:cubicBezTo>
                  <a:cubicBezTo>
                    <a:pt x="156" y="9"/>
                    <a:pt x="156" y="9"/>
                    <a:pt x="156" y="9"/>
                  </a:cubicBezTo>
                  <a:cubicBezTo>
                    <a:pt x="163" y="8"/>
                    <a:pt x="166" y="12"/>
                    <a:pt x="166" y="19"/>
                  </a:cubicBezTo>
                  <a:cubicBezTo>
                    <a:pt x="166" y="42"/>
                    <a:pt x="166" y="42"/>
                    <a:pt x="166" y="42"/>
                  </a:cubicBezTo>
                  <a:cubicBezTo>
                    <a:pt x="125" y="42"/>
                    <a:pt x="125" y="42"/>
                    <a:pt x="125" y="42"/>
                  </a:cubicBezTo>
                  <a:cubicBezTo>
                    <a:pt x="125" y="19"/>
                    <a:pt x="125" y="19"/>
                    <a:pt x="125" y="19"/>
                  </a:cubicBezTo>
                  <a:cubicBezTo>
                    <a:pt x="125" y="12"/>
                    <a:pt x="128" y="8"/>
                    <a:pt x="135" y="9"/>
                  </a:cubicBezTo>
                  <a:cubicBezTo>
                    <a:pt x="136" y="9"/>
                    <a:pt x="136" y="9"/>
                    <a:pt x="136" y="9"/>
                  </a:cubicBezTo>
                  <a:cubicBezTo>
                    <a:pt x="136" y="3"/>
                    <a:pt x="136" y="3"/>
                    <a:pt x="136" y="3"/>
                  </a:cubicBezTo>
                  <a:cubicBezTo>
                    <a:pt x="97" y="3"/>
                    <a:pt x="97" y="3"/>
                    <a:pt x="97" y="3"/>
                  </a:cubicBezTo>
                  <a:cubicBezTo>
                    <a:pt x="97" y="9"/>
                    <a:pt x="97" y="9"/>
                    <a:pt x="97" y="9"/>
                  </a:cubicBezTo>
                  <a:cubicBezTo>
                    <a:pt x="99" y="9"/>
                    <a:pt x="99" y="9"/>
                    <a:pt x="99" y="9"/>
                  </a:cubicBezTo>
                  <a:cubicBezTo>
                    <a:pt x="105" y="9"/>
                    <a:pt x="108" y="12"/>
                    <a:pt x="108" y="19"/>
                  </a:cubicBezTo>
                  <a:cubicBezTo>
                    <a:pt x="108" y="77"/>
                    <a:pt x="108" y="77"/>
                    <a:pt x="108" y="77"/>
                  </a:cubicBezTo>
                  <a:cubicBezTo>
                    <a:pt x="108" y="84"/>
                    <a:pt x="105" y="87"/>
                    <a:pt x="99" y="87"/>
                  </a:cubicBezTo>
                  <a:cubicBezTo>
                    <a:pt x="97" y="87"/>
                    <a:pt x="97" y="87"/>
                    <a:pt x="97" y="87"/>
                  </a:cubicBezTo>
                  <a:cubicBezTo>
                    <a:pt x="97" y="93"/>
                    <a:pt x="97" y="93"/>
                    <a:pt x="97" y="93"/>
                  </a:cubicBezTo>
                  <a:cubicBezTo>
                    <a:pt x="136" y="93"/>
                    <a:pt x="136" y="93"/>
                    <a:pt x="136" y="93"/>
                  </a:cubicBezTo>
                  <a:cubicBezTo>
                    <a:pt x="136" y="87"/>
                    <a:pt x="136" y="87"/>
                    <a:pt x="136" y="87"/>
                  </a:cubicBezTo>
                  <a:cubicBezTo>
                    <a:pt x="135" y="87"/>
                    <a:pt x="135" y="87"/>
                    <a:pt x="135" y="87"/>
                  </a:cubicBezTo>
                  <a:cubicBezTo>
                    <a:pt x="128" y="87"/>
                    <a:pt x="125" y="84"/>
                    <a:pt x="125" y="77"/>
                  </a:cubicBezTo>
                  <a:cubicBezTo>
                    <a:pt x="125" y="50"/>
                    <a:pt x="125" y="50"/>
                    <a:pt x="125" y="50"/>
                  </a:cubicBezTo>
                  <a:cubicBezTo>
                    <a:pt x="166" y="50"/>
                    <a:pt x="166" y="50"/>
                    <a:pt x="166" y="50"/>
                  </a:cubicBezTo>
                  <a:cubicBezTo>
                    <a:pt x="166" y="76"/>
                    <a:pt x="166" y="76"/>
                    <a:pt x="166" y="76"/>
                  </a:cubicBezTo>
                  <a:cubicBezTo>
                    <a:pt x="166" y="83"/>
                    <a:pt x="163" y="87"/>
                    <a:pt x="157" y="87"/>
                  </a:cubicBezTo>
                  <a:cubicBezTo>
                    <a:pt x="155" y="87"/>
                    <a:pt x="155" y="87"/>
                    <a:pt x="155" y="87"/>
                  </a:cubicBezTo>
                  <a:close/>
                  <a:moveTo>
                    <a:pt x="212" y="49"/>
                  </a:moveTo>
                  <a:cubicBezTo>
                    <a:pt x="214" y="78"/>
                    <a:pt x="229" y="93"/>
                    <a:pt x="257" y="94"/>
                  </a:cubicBezTo>
                  <a:cubicBezTo>
                    <a:pt x="286" y="93"/>
                    <a:pt x="302" y="77"/>
                    <a:pt x="304" y="46"/>
                  </a:cubicBezTo>
                  <a:cubicBezTo>
                    <a:pt x="302" y="17"/>
                    <a:pt x="287" y="2"/>
                    <a:pt x="259" y="0"/>
                  </a:cubicBezTo>
                  <a:cubicBezTo>
                    <a:pt x="229" y="2"/>
                    <a:pt x="214" y="18"/>
                    <a:pt x="212" y="49"/>
                  </a:cubicBezTo>
                  <a:close/>
                  <a:moveTo>
                    <a:pt x="230" y="43"/>
                  </a:moveTo>
                  <a:cubicBezTo>
                    <a:pt x="231" y="20"/>
                    <a:pt x="240" y="7"/>
                    <a:pt x="256" y="6"/>
                  </a:cubicBezTo>
                  <a:cubicBezTo>
                    <a:pt x="274" y="8"/>
                    <a:pt x="284" y="23"/>
                    <a:pt x="285" y="52"/>
                  </a:cubicBezTo>
                  <a:cubicBezTo>
                    <a:pt x="284" y="76"/>
                    <a:pt x="276" y="88"/>
                    <a:pt x="260" y="89"/>
                  </a:cubicBezTo>
                  <a:cubicBezTo>
                    <a:pt x="241" y="87"/>
                    <a:pt x="231" y="72"/>
                    <a:pt x="230" y="43"/>
                  </a:cubicBezTo>
                  <a:close/>
                  <a:moveTo>
                    <a:pt x="339" y="21"/>
                  </a:moveTo>
                  <a:cubicBezTo>
                    <a:pt x="398" y="93"/>
                    <a:pt x="398" y="93"/>
                    <a:pt x="398" y="93"/>
                  </a:cubicBezTo>
                  <a:cubicBezTo>
                    <a:pt x="405" y="93"/>
                    <a:pt x="405" y="93"/>
                    <a:pt x="405" y="93"/>
                  </a:cubicBezTo>
                  <a:cubicBezTo>
                    <a:pt x="405" y="16"/>
                    <a:pt x="405" y="16"/>
                    <a:pt x="405" y="16"/>
                  </a:cubicBezTo>
                  <a:cubicBezTo>
                    <a:pt x="405" y="11"/>
                    <a:pt x="408" y="8"/>
                    <a:pt x="415" y="9"/>
                  </a:cubicBezTo>
                  <a:cubicBezTo>
                    <a:pt x="417" y="9"/>
                    <a:pt x="417" y="9"/>
                    <a:pt x="417" y="9"/>
                  </a:cubicBezTo>
                  <a:cubicBezTo>
                    <a:pt x="417" y="3"/>
                    <a:pt x="417" y="3"/>
                    <a:pt x="417" y="3"/>
                  </a:cubicBezTo>
                  <a:cubicBezTo>
                    <a:pt x="385" y="3"/>
                    <a:pt x="385" y="3"/>
                    <a:pt x="385" y="3"/>
                  </a:cubicBezTo>
                  <a:cubicBezTo>
                    <a:pt x="385" y="9"/>
                    <a:pt x="385" y="9"/>
                    <a:pt x="385" y="9"/>
                  </a:cubicBezTo>
                  <a:cubicBezTo>
                    <a:pt x="386" y="9"/>
                    <a:pt x="386" y="9"/>
                    <a:pt x="386" y="9"/>
                  </a:cubicBezTo>
                  <a:cubicBezTo>
                    <a:pt x="391" y="9"/>
                    <a:pt x="395" y="9"/>
                    <a:pt x="396" y="11"/>
                  </a:cubicBezTo>
                  <a:cubicBezTo>
                    <a:pt x="397" y="12"/>
                    <a:pt x="398" y="16"/>
                    <a:pt x="398" y="21"/>
                  </a:cubicBezTo>
                  <a:cubicBezTo>
                    <a:pt x="398" y="65"/>
                    <a:pt x="398" y="65"/>
                    <a:pt x="398" y="65"/>
                  </a:cubicBezTo>
                  <a:cubicBezTo>
                    <a:pt x="347" y="3"/>
                    <a:pt x="347" y="3"/>
                    <a:pt x="347" y="3"/>
                  </a:cubicBezTo>
                  <a:cubicBezTo>
                    <a:pt x="322" y="3"/>
                    <a:pt x="322" y="3"/>
                    <a:pt x="322" y="3"/>
                  </a:cubicBezTo>
                  <a:cubicBezTo>
                    <a:pt x="322" y="9"/>
                    <a:pt x="322" y="9"/>
                    <a:pt x="322" y="9"/>
                  </a:cubicBezTo>
                  <a:cubicBezTo>
                    <a:pt x="326" y="9"/>
                    <a:pt x="329" y="10"/>
                    <a:pt x="331" y="11"/>
                  </a:cubicBezTo>
                  <a:cubicBezTo>
                    <a:pt x="331" y="78"/>
                    <a:pt x="331" y="78"/>
                    <a:pt x="331" y="78"/>
                  </a:cubicBezTo>
                  <a:cubicBezTo>
                    <a:pt x="332" y="84"/>
                    <a:pt x="329" y="87"/>
                    <a:pt x="322" y="87"/>
                  </a:cubicBezTo>
                  <a:cubicBezTo>
                    <a:pt x="321" y="87"/>
                    <a:pt x="321" y="87"/>
                    <a:pt x="321" y="87"/>
                  </a:cubicBezTo>
                  <a:cubicBezTo>
                    <a:pt x="321" y="93"/>
                    <a:pt x="321" y="93"/>
                    <a:pt x="321" y="93"/>
                  </a:cubicBezTo>
                  <a:cubicBezTo>
                    <a:pt x="351" y="93"/>
                    <a:pt x="351" y="93"/>
                    <a:pt x="351" y="93"/>
                  </a:cubicBezTo>
                  <a:cubicBezTo>
                    <a:pt x="351" y="87"/>
                    <a:pt x="351" y="87"/>
                    <a:pt x="351" y="87"/>
                  </a:cubicBezTo>
                  <a:cubicBezTo>
                    <a:pt x="343" y="88"/>
                    <a:pt x="338" y="84"/>
                    <a:pt x="339" y="75"/>
                  </a:cubicBezTo>
                  <a:cubicBezTo>
                    <a:pt x="339" y="21"/>
                    <a:pt x="339" y="21"/>
                    <a:pt x="339" y="21"/>
                  </a:cubicBezTo>
                  <a:close/>
                  <a:moveTo>
                    <a:pt x="521" y="49"/>
                  </a:moveTo>
                  <a:cubicBezTo>
                    <a:pt x="480" y="49"/>
                    <a:pt x="480" y="49"/>
                    <a:pt x="480" y="49"/>
                  </a:cubicBezTo>
                  <a:cubicBezTo>
                    <a:pt x="480" y="55"/>
                    <a:pt x="480" y="55"/>
                    <a:pt x="480" y="55"/>
                  </a:cubicBezTo>
                  <a:cubicBezTo>
                    <a:pt x="487" y="55"/>
                    <a:pt x="491" y="56"/>
                    <a:pt x="493" y="57"/>
                  </a:cubicBezTo>
                  <a:cubicBezTo>
                    <a:pt x="495" y="58"/>
                    <a:pt x="496" y="61"/>
                    <a:pt x="496" y="64"/>
                  </a:cubicBezTo>
                  <a:cubicBezTo>
                    <a:pt x="496" y="84"/>
                    <a:pt x="496" y="84"/>
                    <a:pt x="496" y="84"/>
                  </a:cubicBezTo>
                  <a:cubicBezTo>
                    <a:pt x="492" y="87"/>
                    <a:pt x="488" y="88"/>
                    <a:pt x="482" y="88"/>
                  </a:cubicBezTo>
                  <a:cubicBezTo>
                    <a:pt x="463" y="86"/>
                    <a:pt x="453" y="72"/>
                    <a:pt x="452" y="47"/>
                  </a:cubicBezTo>
                  <a:cubicBezTo>
                    <a:pt x="453" y="22"/>
                    <a:pt x="463" y="8"/>
                    <a:pt x="482" y="7"/>
                  </a:cubicBezTo>
                  <a:cubicBezTo>
                    <a:pt x="495" y="7"/>
                    <a:pt x="504" y="15"/>
                    <a:pt x="508" y="30"/>
                  </a:cubicBezTo>
                  <a:cubicBezTo>
                    <a:pt x="513" y="30"/>
                    <a:pt x="513" y="30"/>
                    <a:pt x="513" y="30"/>
                  </a:cubicBezTo>
                  <a:cubicBezTo>
                    <a:pt x="513" y="4"/>
                    <a:pt x="513" y="4"/>
                    <a:pt x="513" y="4"/>
                  </a:cubicBezTo>
                  <a:cubicBezTo>
                    <a:pt x="509" y="4"/>
                    <a:pt x="509" y="4"/>
                    <a:pt x="509" y="4"/>
                  </a:cubicBezTo>
                  <a:cubicBezTo>
                    <a:pt x="509" y="5"/>
                    <a:pt x="508" y="6"/>
                    <a:pt x="506" y="6"/>
                  </a:cubicBezTo>
                  <a:cubicBezTo>
                    <a:pt x="505" y="6"/>
                    <a:pt x="503" y="5"/>
                    <a:pt x="499" y="4"/>
                  </a:cubicBezTo>
                  <a:cubicBezTo>
                    <a:pt x="491" y="2"/>
                    <a:pt x="484" y="1"/>
                    <a:pt x="479" y="1"/>
                  </a:cubicBezTo>
                  <a:cubicBezTo>
                    <a:pt x="451" y="3"/>
                    <a:pt x="436" y="18"/>
                    <a:pt x="434" y="47"/>
                  </a:cubicBezTo>
                  <a:cubicBezTo>
                    <a:pt x="435" y="77"/>
                    <a:pt x="450" y="93"/>
                    <a:pt x="480" y="94"/>
                  </a:cubicBezTo>
                  <a:cubicBezTo>
                    <a:pt x="491" y="94"/>
                    <a:pt x="502" y="91"/>
                    <a:pt x="513" y="86"/>
                  </a:cubicBezTo>
                  <a:cubicBezTo>
                    <a:pt x="513" y="64"/>
                    <a:pt x="513" y="64"/>
                    <a:pt x="513" y="64"/>
                  </a:cubicBezTo>
                  <a:cubicBezTo>
                    <a:pt x="512" y="58"/>
                    <a:pt x="515" y="55"/>
                    <a:pt x="521" y="55"/>
                  </a:cubicBezTo>
                  <a:cubicBezTo>
                    <a:pt x="521" y="49"/>
                    <a:pt x="521" y="49"/>
                    <a:pt x="521" y="49"/>
                  </a:cubicBezTo>
                  <a:close/>
                  <a:moveTo>
                    <a:pt x="632" y="118"/>
                  </a:moveTo>
                  <a:cubicBezTo>
                    <a:pt x="625" y="118"/>
                    <a:pt x="618" y="114"/>
                    <a:pt x="610" y="104"/>
                  </a:cubicBezTo>
                  <a:cubicBezTo>
                    <a:pt x="605" y="99"/>
                    <a:pt x="600" y="95"/>
                    <a:pt x="597" y="93"/>
                  </a:cubicBezTo>
                  <a:cubicBezTo>
                    <a:pt x="618" y="86"/>
                    <a:pt x="630" y="70"/>
                    <a:pt x="631" y="46"/>
                  </a:cubicBezTo>
                  <a:cubicBezTo>
                    <a:pt x="629" y="17"/>
                    <a:pt x="614" y="2"/>
                    <a:pt x="586" y="0"/>
                  </a:cubicBezTo>
                  <a:cubicBezTo>
                    <a:pt x="557" y="2"/>
                    <a:pt x="541" y="19"/>
                    <a:pt x="538" y="49"/>
                  </a:cubicBezTo>
                  <a:cubicBezTo>
                    <a:pt x="539" y="71"/>
                    <a:pt x="549" y="86"/>
                    <a:pt x="568" y="92"/>
                  </a:cubicBezTo>
                  <a:cubicBezTo>
                    <a:pt x="572" y="93"/>
                    <a:pt x="578" y="98"/>
                    <a:pt x="585" y="105"/>
                  </a:cubicBezTo>
                  <a:cubicBezTo>
                    <a:pt x="595" y="116"/>
                    <a:pt x="607" y="123"/>
                    <a:pt x="623" y="125"/>
                  </a:cubicBezTo>
                  <a:cubicBezTo>
                    <a:pt x="626" y="125"/>
                    <a:pt x="628" y="124"/>
                    <a:pt x="630" y="124"/>
                  </a:cubicBezTo>
                  <a:cubicBezTo>
                    <a:pt x="632" y="118"/>
                    <a:pt x="632" y="118"/>
                    <a:pt x="632" y="118"/>
                  </a:cubicBezTo>
                  <a:close/>
                  <a:moveTo>
                    <a:pt x="557" y="43"/>
                  </a:moveTo>
                  <a:cubicBezTo>
                    <a:pt x="557" y="20"/>
                    <a:pt x="566" y="7"/>
                    <a:pt x="583" y="6"/>
                  </a:cubicBezTo>
                  <a:cubicBezTo>
                    <a:pt x="601" y="7"/>
                    <a:pt x="610" y="22"/>
                    <a:pt x="612" y="51"/>
                  </a:cubicBezTo>
                  <a:cubicBezTo>
                    <a:pt x="611" y="76"/>
                    <a:pt x="603" y="88"/>
                    <a:pt x="586" y="89"/>
                  </a:cubicBezTo>
                  <a:cubicBezTo>
                    <a:pt x="568" y="87"/>
                    <a:pt x="558" y="72"/>
                    <a:pt x="557" y="43"/>
                  </a:cubicBezTo>
                  <a:close/>
                  <a:moveTo>
                    <a:pt x="648" y="9"/>
                  </a:moveTo>
                  <a:cubicBezTo>
                    <a:pt x="649" y="9"/>
                    <a:pt x="649" y="9"/>
                    <a:pt x="649" y="9"/>
                  </a:cubicBezTo>
                  <a:cubicBezTo>
                    <a:pt x="656" y="8"/>
                    <a:pt x="659" y="12"/>
                    <a:pt x="659" y="19"/>
                  </a:cubicBezTo>
                  <a:cubicBezTo>
                    <a:pt x="659" y="77"/>
                    <a:pt x="659" y="77"/>
                    <a:pt x="659" y="77"/>
                  </a:cubicBezTo>
                  <a:cubicBezTo>
                    <a:pt x="659" y="84"/>
                    <a:pt x="656" y="87"/>
                    <a:pt x="649" y="87"/>
                  </a:cubicBezTo>
                  <a:cubicBezTo>
                    <a:pt x="648" y="87"/>
                    <a:pt x="648" y="87"/>
                    <a:pt x="648" y="87"/>
                  </a:cubicBezTo>
                  <a:cubicBezTo>
                    <a:pt x="648" y="93"/>
                    <a:pt x="648" y="93"/>
                    <a:pt x="648" y="93"/>
                  </a:cubicBezTo>
                  <a:cubicBezTo>
                    <a:pt x="687" y="93"/>
                    <a:pt x="687" y="93"/>
                    <a:pt x="687" y="93"/>
                  </a:cubicBezTo>
                  <a:cubicBezTo>
                    <a:pt x="687" y="87"/>
                    <a:pt x="687" y="87"/>
                    <a:pt x="687" y="87"/>
                  </a:cubicBezTo>
                  <a:cubicBezTo>
                    <a:pt x="685" y="87"/>
                    <a:pt x="685" y="87"/>
                    <a:pt x="685" y="87"/>
                  </a:cubicBezTo>
                  <a:cubicBezTo>
                    <a:pt x="679" y="88"/>
                    <a:pt x="675" y="84"/>
                    <a:pt x="676" y="77"/>
                  </a:cubicBezTo>
                  <a:cubicBezTo>
                    <a:pt x="676" y="19"/>
                    <a:pt x="676" y="19"/>
                    <a:pt x="676" y="19"/>
                  </a:cubicBezTo>
                  <a:cubicBezTo>
                    <a:pt x="676" y="12"/>
                    <a:pt x="679" y="9"/>
                    <a:pt x="685" y="9"/>
                  </a:cubicBezTo>
                  <a:cubicBezTo>
                    <a:pt x="687" y="9"/>
                    <a:pt x="687" y="9"/>
                    <a:pt x="687" y="9"/>
                  </a:cubicBezTo>
                  <a:cubicBezTo>
                    <a:pt x="687" y="3"/>
                    <a:pt x="687" y="3"/>
                    <a:pt x="687" y="3"/>
                  </a:cubicBezTo>
                  <a:cubicBezTo>
                    <a:pt x="648" y="3"/>
                    <a:pt x="648" y="3"/>
                    <a:pt x="648" y="3"/>
                  </a:cubicBezTo>
                  <a:cubicBezTo>
                    <a:pt x="648" y="9"/>
                    <a:pt x="648" y="9"/>
                    <a:pt x="648" y="9"/>
                  </a:cubicBezTo>
                  <a:close/>
                  <a:moveTo>
                    <a:pt x="719" y="21"/>
                  </a:moveTo>
                  <a:cubicBezTo>
                    <a:pt x="778" y="93"/>
                    <a:pt x="778" y="93"/>
                    <a:pt x="778" y="93"/>
                  </a:cubicBezTo>
                  <a:cubicBezTo>
                    <a:pt x="785" y="93"/>
                    <a:pt x="785" y="93"/>
                    <a:pt x="785" y="93"/>
                  </a:cubicBezTo>
                  <a:cubicBezTo>
                    <a:pt x="785" y="16"/>
                    <a:pt x="785" y="16"/>
                    <a:pt x="785" y="16"/>
                  </a:cubicBezTo>
                  <a:cubicBezTo>
                    <a:pt x="785" y="11"/>
                    <a:pt x="788" y="8"/>
                    <a:pt x="795" y="9"/>
                  </a:cubicBezTo>
                  <a:cubicBezTo>
                    <a:pt x="797" y="9"/>
                    <a:pt x="797" y="9"/>
                    <a:pt x="797" y="9"/>
                  </a:cubicBezTo>
                  <a:cubicBezTo>
                    <a:pt x="797" y="3"/>
                    <a:pt x="797" y="3"/>
                    <a:pt x="797" y="3"/>
                  </a:cubicBezTo>
                  <a:cubicBezTo>
                    <a:pt x="765" y="3"/>
                    <a:pt x="765" y="3"/>
                    <a:pt x="765" y="3"/>
                  </a:cubicBezTo>
                  <a:cubicBezTo>
                    <a:pt x="765" y="9"/>
                    <a:pt x="765" y="9"/>
                    <a:pt x="765" y="9"/>
                  </a:cubicBezTo>
                  <a:cubicBezTo>
                    <a:pt x="766" y="9"/>
                    <a:pt x="766" y="9"/>
                    <a:pt x="766" y="9"/>
                  </a:cubicBezTo>
                  <a:cubicBezTo>
                    <a:pt x="771" y="9"/>
                    <a:pt x="775" y="9"/>
                    <a:pt x="776" y="11"/>
                  </a:cubicBezTo>
                  <a:cubicBezTo>
                    <a:pt x="777" y="12"/>
                    <a:pt x="778" y="16"/>
                    <a:pt x="778" y="21"/>
                  </a:cubicBezTo>
                  <a:cubicBezTo>
                    <a:pt x="778" y="65"/>
                    <a:pt x="778" y="65"/>
                    <a:pt x="778" y="65"/>
                  </a:cubicBezTo>
                  <a:cubicBezTo>
                    <a:pt x="727" y="3"/>
                    <a:pt x="727" y="3"/>
                    <a:pt x="727" y="3"/>
                  </a:cubicBezTo>
                  <a:cubicBezTo>
                    <a:pt x="702" y="3"/>
                    <a:pt x="702" y="3"/>
                    <a:pt x="702" y="3"/>
                  </a:cubicBezTo>
                  <a:cubicBezTo>
                    <a:pt x="702" y="9"/>
                    <a:pt x="702" y="9"/>
                    <a:pt x="702" y="9"/>
                  </a:cubicBezTo>
                  <a:cubicBezTo>
                    <a:pt x="706" y="9"/>
                    <a:pt x="709" y="10"/>
                    <a:pt x="711" y="11"/>
                  </a:cubicBezTo>
                  <a:cubicBezTo>
                    <a:pt x="711" y="78"/>
                    <a:pt x="711" y="78"/>
                    <a:pt x="711" y="78"/>
                  </a:cubicBezTo>
                  <a:cubicBezTo>
                    <a:pt x="712" y="84"/>
                    <a:pt x="709" y="87"/>
                    <a:pt x="702" y="87"/>
                  </a:cubicBezTo>
                  <a:cubicBezTo>
                    <a:pt x="701" y="87"/>
                    <a:pt x="701" y="87"/>
                    <a:pt x="701" y="87"/>
                  </a:cubicBezTo>
                  <a:cubicBezTo>
                    <a:pt x="701" y="93"/>
                    <a:pt x="701" y="93"/>
                    <a:pt x="701" y="93"/>
                  </a:cubicBezTo>
                  <a:cubicBezTo>
                    <a:pt x="731" y="93"/>
                    <a:pt x="731" y="93"/>
                    <a:pt x="731" y="93"/>
                  </a:cubicBezTo>
                  <a:cubicBezTo>
                    <a:pt x="731" y="87"/>
                    <a:pt x="731" y="87"/>
                    <a:pt x="731" y="87"/>
                  </a:cubicBezTo>
                  <a:cubicBezTo>
                    <a:pt x="723" y="88"/>
                    <a:pt x="719" y="84"/>
                    <a:pt x="719" y="75"/>
                  </a:cubicBezTo>
                  <a:cubicBezTo>
                    <a:pt x="719" y="21"/>
                    <a:pt x="719" y="21"/>
                    <a:pt x="719" y="21"/>
                  </a:cubicBezTo>
                  <a:close/>
                  <a:moveTo>
                    <a:pt x="902" y="49"/>
                  </a:moveTo>
                  <a:cubicBezTo>
                    <a:pt x="860" y="49"/>
                    <a:pt x="860" y="49"/>
                    <a:pt x="860" y="49"/>
                  </a:cubicBezTo>
                  <a:cubicBezTo>
                    <a:pt x="860" y="55"/>
                    <a:pt x="860" y="55"/>
                    <a:pt x="860" y="55"/>
                  </a:cubicBezTo>
                  <a:cubicBezTo>
                    <a:pt x="867" y="55"/>
                    <a:pt x="871" y="56"/>
                    <a:pt x="873" y="57"/>
                  </a:cubicBezTo>
                  <a:cubicBezTo>
                    <a:pt x="875" y="58"/>
                    <a:pt x="876" y="61"/>
                    <a:pt x="876" y="64"/>
                  </a:cubicBezTo>
                  <a:cubicBezTo>
                    <a:pt x="876" y="84"/>
                    <a:pt x="876" y="84"/>
                    <a:pt x="876" y="84"/>
                  </a:cubicBezTo>
                  <a:cubicBezTo>
                    <a:pt x="872" y="87"/>
                    <a:pt x="868" y="88"/>
                    <a:pt x="862" y="88"/>
                  </a:cubicBezTo>
                  <a:cubicBezTo>
                    <a:pt x="844" y="86"/>
                    <a:pt x="834" y="72"/>
                    <a:pt x="832" y="47"/>
                  </a:cubicBezTo>
                  <a:cubicBezTo>
                    <a:pt x="834" y="22"/>
                    <a:pt x="844" y="8"/>
                    <a:pt x="862" y="7"/>
                  </a:cubicBezTo>
                  <a:cubicBezTo>
                    <a:pt x="876" y="7"/>
                    <a:pt x="884" y="15"/>
                    <a:pt x="888" y="30"/>
                  </a:cubicBezTo>
                  <a:cubicBezTo>
                    <a:pt x="893" y="30"/>
                    <a:pt x="893" y="30"/>
                    <a:pt x="893" y="30"/>
                  </a:cubicBezTo>
                  <a:cubicBezTo>
                    <a:pt x="893" y="4"/>
                    <a:pt x="893" y="4"/>
                    <a:pt x="893" y="4"/>
                  </a:cubicBezTo>
                  <a:cubicBezTo>
                    <a:pt x="889" y="4"/>
                    <a:pt x="889" y="4"/>
                    <a:pt x="889" y="4"/>
                  </a:cubicBezTo>
                  <a:cubicBezTo>
                    <a:pt x="889" y="5"/>
                    <a:pt x="888" y="6"/>
                    <a:pt x="886" y="6"/>
                  </a:cubicBezTo>
                  <a:cubicBezTo>
                    <a:pt x="885" y="6"/>
                    <a:pt x="883" y="5"/>
                    <a:pt x="879" y="4"/>
                  </a:cubicBezTo>
                  <a:cubicBezTo>
                    <a:pt x="871" y="2"/>
                    <a:pt x="864" y="1"/>
                    <a:pt x="859" y="1"/>
                  </a:cubicBezTo>
                  <a:cubicBezTo>
                    <a:pt x="831" y="3"/>
                    <a:pt x="816" y="18"/>
                    <a:pt x="814" y="47"/>
                  </a:cubicBezTo>
                  <a:cubicBezTo>
                    <a:pt x="815" y="77"/>
                    <a:pt x="830" y="93"/>
                    <a:pt x="860" y="94"/>
                  </a:cubicBezTo>
                  <a:cubicBezTo>
                    <a:pt x="871" y="94"/>
                    <a:pt x="882" y="91"/>
                    <a:pt x="893" y="86"/>
                  </a:cubicBezTo>
                  <a:cubicBezTo>
                    <a:pt x="893" y="64"/>
                    <a:pt x="893" y="64"/>
                    <a:pt x="893" y="64"/>
                  </a:cubicBezTo>
                  <a:cubicBezTo>
                    <a:pt x="892" y="58"/>
                    <a:pt x="895" y="55"/>
                    <a:pt x="902" y="55"/>
                  </a:cubicBezTo>
                  <a:cubicBezTo>
                    <a:pt x="902" y="49"/>
                    <a:pt x="902" y="49"/>
                    <a:pt x="902" y="49"/>
                  </a:cubicBezTo>
                  <a:close/>
                  <a:moveTo>
                    <a:pt x="1049" y="9"/>
                  </a:moveTo>
                  <a:cubicBezTo>
                    <a:pt x="1051" y="9"/>
                    <a:pt x="1051" y="9"/>
                    <a:pt x="1051" y="9"/>
                  </a:cubicBezTo>
                  <a:cubicBezTo>
                    <a:pt x="1058" y="8"/>
                    <a:pt x="1062" y="13"/>
                    <a:pt x="1062" y="23"/>
                  </a:cubicBezTo>
                  <a:cubicBezTo>
                    <a:pt x="1062" y="58"/>
                    <a:pt x="1062" y="58"/>
                    <a:pt x="1062" y="58"/>
                  </a:cubicBezTo>
                  <a:cubicBezTo>
                    <a:pt x="1061" y="76"/>
                    <a:pt x="1053" y="85"/>
                    <a:pt x="1037" y="85"/>
                  </a:cubicBezTo>
                  <a:cubicBezTo>
                    <a:pt x="1023" y="85"/>
                    <a:pt x="1015" y="77"/>
                    <a:pt x="1015" y="61"/>
                  </a:cubicBezTo>
                  <a:cubicBezTo>
                    <a:pt x="1015" y="18"/>
                    <a:pt x="1015" y="18"/>
                    <a:pt x="1015" y="18"/>
                  </a:cubicBezTo>
                  <a:cubicBezTo>
                    <a:pt x="1015" y="12"/>
                    <a:pt x="1018" y="9"/>
                    <a:pt x="1024" y="9"/>
                  </a:cubicBezTo>
                  <a:cubicBezTo>
                    <a:pt x="1026" y="9"/>
                    <a:pt x="1026" y="9"/>
                    <a:pt x="1026" y="9"/>
                  </a:cubicBezTo>
                  <a:cubicBezTo>
                    <a:pt x="1026" y="3"/>
                    <a:pt x="1026" y="3"/>
                    <a:pt x="1026" y="3"/>
                  </a:cubicBezTo>
                  <a:cubicBezTo>
                    <a:pt x="987" y="3"/>
                    <a:pt x="987" y="3"/>
                    <a:pt x="987" y="3"/>
                  </a:cubicBezTo>
                  <a:cubicBezTo>
                    <a:pt x="987" y="9"/>
                    <a:pt x="987" y="9"/>
                    <a:pt x="987" y="9"/>
                  </a:cubicBezTo>
                  <a:cubicBezTo>
                    <a:pt x="989" y="9"/>
                    <a:pt x="989" y="9"/>
                    <a:pt x="989" y="9"/>
                  </a:cubicBezTo>
                  <a:cubicBezTo>
                    <a:pt x="995" y="8"/>
                    <a:pt x="998" y="11"/>
                    <a:pt x="998" y="18"/>
                  </a:cubicBezTo>
                  <a:cubicBezTo>
                    <a:pt x="998" y="61"/>
                    <a:pt x="998" y="61"/>
                    <a:pt x="998" y="61"/>
                  </a:cubicBezTo>
                  <a:cubicBezTo>
                    <a:pt x="998" y="83"/>
                    <a:pt x="1010" y="94"/>
                    <a:pt x="1034" y="94"/>
                  </a:cubicBezTo>
                  <a:cubicBezTo>
                    <a:pt x="1057" y="94"/>
                    <a:pt x="1069" y="81"/>
                    <a:pt x="1069" y="57"/>
                  </a:cubicBezTo>
                  <a:cubicBezTo>
                    <a:pt x="1069" y="20"/>
                    <a:pt x="1069" y="20"/>
                    <a:pt x="1069" y="20"/>
                  </a:cubicBezTo>
                  <a:cubicBezTo>
                    <a:pt x="1069" y="12"/>
                    <a:pt x="1073" y="8"/>
                    <a:pt x="1080" y="9"/>
                  </a:cubicBezTo>
                  <a:cubicBezTo>
                    <a:pt x="1081" y="9"/>
                    <a:pt x="1081" y="9"/>
                    <a:pt x="1081" y="9"/>
                  </a:cubicBezTo>
                  <a:cubicBezTo>
                    <a:pt x="1081" y="3"/>
                    <a:pt x="1081" y="3"/>
                    <a:pt x="1081" y="3"/>
                  </a:cubicBezTo>
                  <a:cubicBezTo>
                    <a:pt x="1049" y="3"/>
                    <a:pt x="1049" y="3"/>
                    <a:pt x="1049" y="3"/>
                  </a:cubicBezTo>
                  <a:cubicBezTo>
                    <a:pt x="1049" y="9"/>
                    <a:pt x="1049" y="9"/>
                    <a:pt x="1049" y="9"/>
                  </a:cubicBezTo>
                  <a:close/>
                  <a:moveTo>
                    <a:pt x="1111" y="21"/>
                  </a:moveTo>
                  <a:cubicBezTo>
                    <a:pt x="1170" y="93"/>
                    <a:pt x="1170" y="93"/>
                    <a:pt x="1170" y="93"/>
                  </a:cubicBezTo>
                  <a:cubicBezTo>
                    <a:pt x="1177" y="93"/>
                    <a:pt x="1177" y="93"/>
                    <a:pt x="1177" y="93"/>
                  </a:cubicBezTo>
                  <a:cubicBezTo>
                    <a:pt x="1177" y="16"/>
                    <a:pt x="1177" y="16"/>
                    <a:pt x="1177" y="16"/>
                  </a:cubicBezTo>
                  <a:cubicBezTo>
                    <a:pt x="1177" y="11"/>
                    <a:pt x="1180" y="8"/>
                    <a:pt x="1187" y="9"/>
                  </a:cubicBezTo>
                  <a:cubicBezTo>
                    <a:pt x="1189" y="9"/>
                    <a:pt x="1189" y="9"/>
                    <a:pt x="1189" y="9"/>
                  </a:cubicBezTo>
                  <a:cubicBezTo>
                    <a:pt x="1189" y="3"/>
                    <a:pt x="1189" y="3"/>
                    <a:pt x="1189" y="3"/>
                  </a:cubicBezTo>
                  <a:cubicBezTo>
                    <a:pt x="1157" y="3"/>
                    <a:pt x="1157" y="3"/>
                    <a:pt x="1157" y="3"/>
                  </a:cubicBezTo>
                  <a:cubicBezTo>
                    <a:pt x="1157" y="9"/>
                    <a:pt x="1157" y="9"/>
                    <a:pt x="1157" y="9"/>
                  </a:cubicBezTo>
                  <a:cubicBezTo>
                    <a:pt x="1158" y="9"/>
                    <a:pt x="1158" y="9"/>
                    <a:pt x="1158" y="9"/>
                  </a:cubicBezTo>
                  <a:cubicBezTo>
                    <a:pt x="1163" y="9"/>
                    <a:pt x="1166" y="9"/>
                    <a:pt x="1168" y="11"/>
                  </a:cubicBezTo>
                  <a:cubicBezTo>
                    <a:pt x="1169" y="12"/>
                    <a:pt x="1170" y="16"/>
                    <a:pt x="1170" y="21"/>
                  </a:cubicBezTo>
                  <a:cubicBezTo>
                    <a:pt x="1170" y="65"/>
                    <a:pt x="1170" y="65"/>
                    <a:pt x="1170" y="65"/>
                  </a:cubicBezTo>
                  <a:cubicBezTo>
                    <a:pt x="1119" y="3"/>
                    <a:pt x="1119" y="3"/>
                    <a:pt x="1119" y="3"/>
                  </a:cubicBezTo>
                  <a:cubicBezTo>
                    <a:pt x="1094" y="3"/>
                    <a:pt x="1094" y="3"/>
                    <a:pt x="1094" y="3"/>
                  </a:cubicBezTo>
                  <a:cubicBezTo>
                    <a:pt x="1094" y="9"/>
                    <a:pt x="1094" y="9"/>
                    <a:pt x="1094" y="9"/>
                  </a:cubicBezTo>
                  <a:cubicBezTo>
                    <a:pt x="1097" y="9"/>
                    <a:pt x="1101" y="10"/>
                    <a:pt x="1103" y="11"/>
                  </a:cubicBezTo>
                  <a:cubicBezTo>
                    <a:pt x="1103" y="78"/>
                    <a:pt x="1103" y="78"/>
                    <a:pt x="1103" y="78"/>
                  </a:cubicBezTo>
                  <a:cubicBezTo>
                    <a:pt x="1104" y="84"/>
                    <a:pt x="1100" y="87"/>
                    <a:pt x="1094" y="87"/>
                  </a:cubicBezTo>
                  <a:cubicBezTo>
                    <a:pt x="1093" y="87"/>
                    <a:pt x="1093" y="87"/>
                    <a:pt x="1093" y="87"/>
                  </a:cubicBezTo>
                  <a:cubicBezTo>
                    <a:pt x="1093" y="93"/>
                    <a:pt x="1093" y="93"/>
                    <a:pt x="1093" y="93"/>
                  </a:cubicBezTo>
                  <a:cubicBezTo>
                    <a:pt x="1123" y="93"/>
                    <a:pt x="1123" y="93"/>
                    <a:pt x="1123" y="93"/>
                  </a:cubicBezTo>
                  <a:cubicBezTo>
                    <a:pt x="1123" y="87"/>
                    <a:pt x="1123" y="87"/>
                    <a:pt x="1123" y="87"/>
                  </a:cubicBezTo>
                  <a:cubicBezTo>
                    <a:pt x="1114" y="88"/>
                    <a:pt x="1110" y="84"/>
                    <a:pt x="1111" y="75"/>
                  </a:cubicBezTo>
                  <a:cubicBezTo>
                    <a:pt x="1111" y="21"/>
                    <a:pt x="1111" y="21"/>
                    <a:pt x="1111" y="21"/>
                  </a:cubicBezTo>
                  <a:close/>
                  <a:moveTo>
                    <a:pt x="1202" y="9"/>
                  </a:moveTo>
                  <a:cubicBezTo>
                    <a:pt x="1204" y="9"/>
                    <a:pt x="1204" y="9"/>
                    <a:pt x="1204" y="9"/>
                  </a:cubicBezTo>
                  <a:cubicBezTo>
                    <a:pt x="1210" y="8"/>
                    <a:pt x="1213" y="12"/>
                    <a:pt x="1213" y="19"/>
                  </a:cubicBezTo>
                  <a:cubicBezTo>
                    <a:pt x="1213" y="77"/>
                    <a:pt x="1213" y="77"/>
                    <a:pt x="1213" y="77"/>
                  </a:cubicBezTo>
                  <a:cubicBezTo>
                    <a:pt x="1213" y="84"/>
                    <a:pt x="1210" y="87"/>
                    <a:pt x="1204" y="87"/>
                  </a:cubicBezTo>
                  <a:cubicBezTo>
                    <a:pt x="1202" y="87"/>
                    <a:pt x="1202" y="87"/>
                    <a:pt x="1202" y="87"/>
                  </a:cubicBezTo>
                  <a:cubicBezTo>
                    <a:pt x="1202" y="93"/>
                    <a:pt x="1202" y="93"/>
                    <a:pt x="1202" y="93"/>
                  </a:cubicBezTo>
                  <a:cubicBezTo>
                    <a:pt x="1241" y="93"/>
                    <a:pt x="1241" y="93"/>
                    <a:pt x="1241" y="93"/>
                  </a:cubicBezTo>
                  <a:cubicBezTo>
                    <a:pt x="1241" y="87"/>
                    <a:pt x="1241" y="87"/>
                    <a:pt x="1241" y="87"/>
                  </a:cubicBezTo>
                  <a:cubicBezTo>
                    <a:pt x="1239" y="87"/>
                    <a:pt x="1239" y="87"/>
                    <a:pt x="1239" y="87"/>
                  </a:cubicBezTo>
                  <a:cubicBezTo>
                    <a:pt x="1233" y="88"/>
                    <a:pt x="1229" y="84"/>
                    <a:pt x="1230" y="77"/>
                  </a:cubicBezTo>
                  <a:cubicBezTo>
                    <a:pt x="1230" y="19"/>
                    <a:pt x="1230" y="19"/>
                    <a:pt x="1230" y="19"/>
                  </a:cubicBezTo>
                  <a:cubicBezTo>
                    <a:pt x="1230" y="12"/>
                    <a:pt x="1233" y="9"/>
                    <a:pt x="1239" y="9"/>
                  </a:cubicBezTo>
                  <a:cubicBezTo>
                    <a:pt x="1241" y="9"/>
                    <a:pt x="1241" y="9"/>
                    <a:pt x="1241" y="9"/>
                  </a:cubicBezTo>
                  <a:cubicBezTo>
                    <a:pt x="1241" y="3"/>
                    <a:pt x="1241" y="3"/>
                    <a:pt x="1241" y="3"/>
                  </a:cubicBezTo>
                  <a:cubicBezTo>
                    <a:pt x="1202" y="3"/>
                    <a:pt x="1202" y="3"/>
                    <a:pt x="1202" y="3"/>
                  </a:cubicBezTo>
                  <a:cubicBezTo>
                    <a:pt x="1202" y="9"/>
                    <a:pt x="1202" y="9"/>
                    <a:pt x="1202" y="9"/>
                  </a:cubicBezTo>
                  <a:close/>
                  <a:moveTo>
                    <a:pt x="1296" y="94"/>
                  </a:moveTo>
                  <a:cubicBezTo>
                    <a:pt x="1304" y="94"/>
                    <a:pt x="1304" y="94"/>
                    <a:pt x="1304" y="94"/>
                  </a:cubicBezTo>
                  <a:cubicBezTo>
                    <a:pt x="1330" y="24"/>
                    <a:pt x="1330" y="24"/>
                    <a:pt x="1330" y="24"/>
                  </a:cubicBezTo>
                  <a:cubicBezTo>
                    <a:pt x="1333" y="13"/>
                    <a:pt x="1338" y="8"/>
                    <a:pt x="1344" y="9"/>
                  </a:cubicBezTo>
                  <a:cubicBezTo>
                    <a:pt x="1345" y="9"/>
                    <a:pt x="1345" y="9"/>
                    <a:pt x="1345" y="9"/>
                  </a:cubicBezTo>
                  <a:cubicBezTo>
                    <a:pt x="1345" y="3"/>
                    <a:pt x="1345" y="3"/>
                    <a:pt x="1345" y="3"/>
                  </a:cubicBezTo>
                  <a:cubicBezTo>
                    <a:pt x="1313" y="3"/>
                    <a:pt x="1313" y="3"/>
                    <a:pt x="1313" y="3"/>
                  </a:cubicBezTo>
                  <a:cubicBezTo>
                    <a:pt x="1313" y="9"/>
                    <a:pt x="1313" y="9"/>
                    <a:pt x="1313" y="9"/>
                  </a:cubicBezTo>
                  <a:cubicBezTo>
                    <a:pt x="1316" y="9"/>
                    <a:pt x="1316" y="9"/>
                    <a:pt x="1316" y="9"/>
                  </a:cubicBezTo>
                  <a:cubicBezTo>
                    <a:pt x="1323" y="9"/>
                    <a:pt x="1325" y="12"/>
                    <a:pt x="1324" y="17"/>
                  </a:cubicBezTo>
                  <a:cubicBezTo>
                    <a:pt x="1305" y="70"/>
                    <a:pt x="1305" y="70"/>
                    <a:pt x="1305" y="70"/>
                  </a:cubicBezTo>
                  <a:cubicBezTo>
                    <a:pt x="1286" y="21"/>
                    <a:pt x="1286" y="21"/>
                    <a:pt x="1286" y="21"/>
                  </a:cubicBezTo>
                  <a:cubicBezTo>
                    <a:pt x="1284" y="17"/>
                    <a:pt x="1283" y="13"/>
                    <a:pt x="1285" y="11"/>
                  </a:cubicBezTo>
                  <a:cubicBezTo>
                    <a:pt x="1286" y="10"/>
                    <a:pt x="1289" y="9"/>
                    <a:pt x="1294" y="9"/>
                  </a:cubicBezTo>
                  <a:cubicBezTo>
                    <a:pt x="1296" y="9"/>
                    <a:pt x="1296" y="9"/>
                    <a:pt x="1296" y="9"/>
                  </a:cubicBezTo>
                  <a:cubicBezTo>
                    <a:pt x="1296" y="3"/>
                    <a:pt x="1296" y="3"/>
                    <a:pt x="1296" y="3"/>
                  </a:cubicBezTo>
                  <a:cubicBezTo>
                    <a:pt x="1253" y="3"/>
                    <a:pt x="1253" y="3"/>
                    <a:pt x="1253" y="3"/>
                  </a:cubicBezTo>
                  <a:cubicBezTo>
                    <a:pt x="1253" y="9"/>
                    <a:pt x="1253" y="9"/>
                    <a:pt x="1253" y="9"/>
                  </a:cubicBezTo>
                  <a:cubicBezTo>
                    <a:pt x="1254" y="9"/>
                    <a:pt x="1254" y="9"/>
                    <a:pt x="1254" y="9"/>
                  </a:cubicBezTo>
                  <a:cubicBezTo>
                    <a:pt x="1258" y="9"/>
                    <a:pt x="1260" y="9"/>
                    <a:pt x="1262" y="11"/>
                  </a:cubicBezTo>
                  <a:cubicBezTo>
                    <a:pt x="1263" y="12"/>
                    <a:pt x="1265" y="15"/>
                    <a:pt x="1267" y="20"/>
                  </a:cubicBezTo>
                  <a:cubicBezTo>
                    <a:pt x="1296" y="94"/>
                    <a:pt x="1296" y="94"/>
                    <a:pt x="1296" y="94"/>
                  </a:cubicBezTo>
                  <a:close/>
                  <a:moveTo>
                    <a:pt x="1413" y="11"/>
                  </a:moveTo>
                  <a:cubicBezTo>
                    <a:pt x="1417" y="10"/>
                    <a:pt x="1420" y="14"/>
                    <a:pt x="1421" y="24"/>
                  </a:cubicBezTo>
                  <a:cubicBezTo>
                    <a:pt x="1426" y="24"/>
                    <a:pt x="1426" y="24"/>
                    <a:pt x="1426" y="24"/>
                  </a:cubicBezTo>
                  <a:cubicBezTo>
                    <a:pt x="1425" y="3"/>
                    <a:pt x="1425" y="3"/>
                    <a:pt x="1425" y="3"/>
                  </a:cubicBezTo>
                  <a:cubicBezTo>
                    <a:pt x="1356" y="3"/>
                    <a:pt x="1356" y="3"/>
                    <a:pt x="1356" y="3"/>
                  </a:cubicBezTo>
                  <a:cubicBezTo>
                    <a:pt x="1356" y="9"/>
                    <a:pt x="1356" y="9"/>
                    <a:pt x="1356" y="9"/>
                  </a:cubicBezTo>
                  <a:cubicBezTo>
                    <a:pt x="1358" y="9"/>
                    <a:pt x="1358" y="9"/>
                    <a:pt x="1358" y="9"/>
                  </a:cubicBezTo>
                  <a:cubicBezTo>
                    <a:pt x="1365" y="8"/>
                    <a:pt x="1369" y="12"/>
                    <a:pt x="1368" y="19"/>
                  </a:cubicBezTo>
                  <a:cubicBezTo>
                    <a:pt x="1368" y="77"/>
                    <a:pt x="1368" y="77"/>
                    <a:pt x="1368" y="77"/>
                  </a:cubicBezTo>
                  <a:cubicBezTo>
                    <a:pt x="1369" y="84"/>
                    <a:pt x="1366" y="88"/>
                    <a:pt x="1359" y="87"/>
                  </a:cubicBezTo>
                  <a:cubicBezTo>
                    <a:pt x="1354" y="87"/>
                    <a:pt x="1354" y="87"/>
                    <a:pt x="1354" y="87"/>
                  </a:cubicBezTo>
                  <a:cubicBezTo>
                    <a:pt x="1354" y="93"/>
                    <a:pt x="1354" y="93"/>
                    <a:pt x="1354" y="93"/>
                  </a:cubicBezTo>
                  <a:cubicBezTo>
                    <a:pt x="1429" y="93"/>
                    <a:pt x="1429" y="93"/>
                    <a:pt x="1429" y="93"/>
                  </a:cubicBezTo>
                  <a:cubicBezTo>
                    <a:pt x="1430" y="70"/>
                    <a:pt x="1430" y="70"/>
                    <a:pt x="1430" y="70"/>
                  </a:cubicBezTo>
                  <a:cubicBezTo>
                    <a:pt x="1425" y="70"/>
                    <a:pt x="1425" y="70"/>
                    <a:pt x="1425" y="70"/>
                  </a:cubicBezTo>
                  <a:cubicBezTo>
                    <a:pt x="1424" y="81"/>
                    <a:pt x="1419" y="86"/>
                    <a:pt x="1411" y="85"/>
                  </a:cubicBezTo>
                  <a:cubicBezTo>
                    <a:pt x="1390" y="85"/>
                    <a:pt x="1390" y="85"/>
                    <a:pt x="1390" y="85"/>
                  </a:cubicBezTo>
                  <a:cubicBezTo>
                    <a:pt x="1387" y="86"/>
                    <a:pt x="1385" y="83"/>
                    <a:pt x="1385" y="78"/>
                  </a:cubicBezTo>
                  <a:cubicBezTo>
                    <a:pt x="1385" y="52"/>
                    <a:pt x="1385" y="52"/>
                    <a:pt x="1385" y="52"/>
                  </a:cubicBezTo>
                  <a:cubicBezTo>
                    <a:pt x="1404" y="52"/>
                    <a:pt x="1404" y="52"/>
                    <a:pt x="1404" y="52"/>
                  </a:cubicBezTo>
                  <a:cubicBezTo>
                    <a:pt x="1412" y="51"/>
                    <a:pt x="1416" y="54"/>
                    <a:pt x="1415" y="62"/>
                  </a:cubicBezTo>
                  <a:cubicBezTo>
                    <a:pt x="1420" y="62"/>
                    <a:pt x="1420" y="62"/>
                    <a:pt x="1420" y="62"/>
                  </a:cubicBezTo>
                  <a:cubicBezTo>
                    <a:pt x="1420" y="33"/>
                    <a:pt x="1420" y="33"/>
                    <a:pt x="1420" y="33"/>
                  </a:cubicBezTo>
                  <a:cubicBezTo>
                    <a:pt x="1415" y="33"/>
                    <a:pt x="1415" y="33"/>
                    <a:pt x="1415" y="33"/>
                  </a:cubicBezTo>
                  <a:cubicBezTo>
                    <a:pt x="1415" y="40"/>
                    <a:pt x="1412" y="43"/>
                    <a:pt x="1406" y="43"/>
                  </a:cubicBezTo>
                  <a:cubicBezTo>
                    <a:pt x="1385" y="43"/>
                    <a:pt x="1385" y="43"/>
                    <a:pt x="1385" y="43"/>
                  </a:cubicBezTo>
                  <a:cubicBezTo>
                    <a:pt x="1385" y="11"/>
                    <a:pt x="1385" y="11"/>
                    <a:pt x="1385" y="11"/>
                  </a:cubicBezTo>
                  <a:cubicBezTo>
                    <a:pt x="1413" y="11"/>
                    <a:pt x="1413" y="11"/>
                    <a:pt x="1413" y="11"/>
                  </a:cubicBezTo>
                  <a:close/>
                  <a:moveTo>
                    <a:pt x="1473" y="54"/>
                  </a:moveTo>
                  <a:cubicBezTo>
                    <a:pt x="1483" y="54"/>
                    <a:pt x="1483" y="54"/>
                    <a:pt x="1483" y="54"/>
                  </a:cubicBezTo>
                  <a:cubicBezTo>
                    <a:pt x="1486" y="57"/>
                    <a:pt x="1491" y="63"/>
                    <a:pt x="1496" y="73"/>
                  </a:cubicBezTo>
                  <a:cubicBezTo>
                    <a:pt x="1500" y="79"/>
                    <a:pt x="1503" y="83"/>
                    <a:pt x="1505" y="85"/>
                  </a:cubicBezTo>
                  <a:cubicBezTo>
                    <a:pt x="1508" y="88"/>
                    <a:pt x="1511" y="91"/>
                    <a:pt x="1515" y="92"/>
                  </a:cubicBezTo>
                  <a:cubicBezTo>
                    <a:pt x="1519" y="93"/>
                    <a:pt x="1524" y="93"/>
                    <a:pt x="1532" y="93"/>
                  </a:cubicBezTo>
                  <a:cubicBezTo>
                    <a:pt x="1535" y="93"/>
                    <a:pt x="1538" y="93"/>
                    <a:pt x="1540" y="93"/>
                  </a:cubicBezTo>
                  <a:cubicBezTo>
                    <a:pt x="1540" y="89"/>
                    <a:pt x="1540" y="89"/>
                    <a:pt x="1540" y="89"/>
                  </a:cubicBezTo>
                  <a:cubicBezTo>
                    <a:pt x="1533" y="89"/>
                    <a:pt x="1527" y="86"/>
                    <a:pt x="1523" y="80"/>
                  </a:cubicBezTo>
                  <a:cubicBezTo>
                    <a:pt x="1520" y="77"/>
                    <a:pt x="1517" y="72"/>
                    <a:pt x="1513" y="66"/>
                  </a:cubicBezTo>
                  <a:cubicBezTo>
                    <a:pt x="1508" y="59"/>
                    <a:pt x="1505" y="53"/>
                    <a:pt x="1502" y="50"/>
                  </a:cubicBezTo>
                  <a:cubicBezTo>
                    <a:pt x="1514" y="47"/>
                    <a:pt x="1520" y="39"/>
                    <a:pt x="1520" y="27"/>
                  </a:cubicBezTo>
                  <a:cubicBezTo>
                    <a:pt x="1520" y="21"/>
                    <a:pt x="1518" y="15"/>
                    <a:pt x="1514" y="11"/>
                  </a:cubicBezTo>
                  <a:cubicBezTo>
                    <a:pt x="1509" y="4"/>
                    <a:pt x="1497" y="0"/>
                    <a:pt x="1480" y="1"/>
                  </a:cubicBezTo>
                  <a:cubicBezTo>
                    <a:pt x="1475" y="1"/>
                    <a:pt x="1469" y="1"/>
                    <a:pt x="1460" y="2"/>
                  </a:cubicBezTo>
                  <a:cubicBezTo>
                    <a:pt x="1457" y="2"/>
                    <a:pt x="1453" y="2"/>
                    <a:pt x="1447" y="2"/>
                  </a:cubicBezTo>
                  <a:cubicBezTo>
                    <a:pt x="1446" y="3"/>
                    <a:pt x="1445" y="3"/>
                    <a:pt x="1444" y="3"/>
                  </a:cubicBezTo>
                  <a:cubicBezTo>
                    <a:pt x="1444" y="9"/>
                    <a:pt x="1444" y="9"/>
                    <a:pt x="1444" y="9"/>
                  </a:cubicBezTo>
                  <a:cubicBezTo>
                    <a:pt x="1446" y="9"/>
                    <a:pt x="1446" y="9"/>
                    <a:pt x="1446" y="9"/>
                  </a:cubicBezTo>
                  <a:cubicBezTo>
                    <a:pt x="1453" y="8"/>
                    <a:pt x="1457" y="12"/>
                    <a:pt x="1456" y="19"/>
                  </a:cubicBezTo>
                  <a:cubicBezTo>
                    <a:pt x="1456" y="77"/>
                    <a:pt x="1456" y="77"/>
                    <a:pt x="1456" y="77"/>
                  </a:cubicBezTo>
                  <a:cubicBezTo>
                    <a:pt x="1456" y="84"/>
                    <a:pt x="1453" y="88"/>
                    <a:pt x="1446" y="87"/>
                  </a:cubicBezTo>
                  <a:cubicBezTo>
                    <a:pt x="1444" y="87"/>
                    <a:pt x="1444" y="87"/>
                    <a:pt x="1444" y="87"/>
                  </a:cubicBezTo>
                  <a:cubicBezTo>
                    <a:pt x="1444" y="93"/>
                    <a:pt x="1444" y="93"/>
                    <a:pt x="1444" y="93"/>
                  </a:cubicBezTo>
                  <a:cubicBezTo>
                    <a:pt x="1487" y="93"/>
                    <a:pt x="1487" y="93"/>
                    <a:pt x="1487" y="93"/>
                  </a:cubicBezTo>
                  <a:cubicBezTo>
                    <a:pt x="1487" y="87"/>
                    <a:pt x="1487" y="87"/>
                    <a:pt x="1487" y="87"/>
                  </a:cubicBezTo>
                  <a:cubicBezTo>
                    <a:pt x="1483" y="87"/>
                    <a:pt x="1483" y="87"/>
                    <a:pt x="1483" y="87"/>
                  </a:cubicBezTo>
                  <a:cubicBezTo>
                    <a:pt x="1476" y="87"/>
                    <a:pt x="1473" y="84"/>
                    <a:pt x="1473" y="77"/>
                  </a:cubicBezTo>
                  <a:cubicBezTo>
                    <a:pt x="1473" y="54"/>
                    <a:pt x="1473" y="54"/>
                    <a:pt x="1473" y="54"/>
                  </a:cubicBezTo>
                  <a:close/>
                  <a:moveTo>
                    <a:pt x="1473" y="7"/>
                  </a:moveTo>
                  <a:cubicBezTo>
                    <a:pt x="1480" y="7"/>
                    <a:pt x="1480" y="7"/>
                    <a:pt x="1480" y="7"/>
                  </a:cubicBezTo>
                  <a:cubicBezTo>
                    <a:pt x="1494" y="7"/>
                    <a:pt x="1501" y="14"/>
                    <a:pt x="1502" y="28"/>
                  </a:cubicBezTo>
                  <a:cubicBezTo>
                    <a:pt x="1502" y="42"/>
                    <a:pt x="1494" y="49"/>
                    <a:pt x="1478" y="49"/>
                  </a:cubicBezTo>
                  <a:cubicBezTo>
                    <a:pt x="1473" y="49"/>
                    <a:pt x="1473" y="49"/>
                    <a:pt x="1473" y="49"/>
                  </a:cubicBezTo>
                  <a:cubicBezTo>
                    <a:pt x="1473" y="7"/>
                    <a:pt x="1473" y="7"/>
                    <a:pt x="1473" y="7"/>
                  </a:cubicBezTo>
                  <a:close/>
                  <a:moveTo>
                    <a:pt x="1556" y="92"/>
                  </a:moveTo>
                  <a:cubicBezTo>
                    <a:pt x="1559" y="92"/>
                    <a:pt x="1559" y="92"/>
                    <a:pt x="1559" y="92"/>
                  </a:cubicBezTo>
                  <a:cubicBezTo>
                    <a:pt x="1560" y="91"/>
                    <a:pt x="1561" y="90"/>
                    <a:pt x="1562" y="90"/>
                  </a:cubicBezTo>
                  <a:cubicBezTo>
                    <a:pt x="1563" y="90"/>
                    <a:pt x="1564" y="90"/>
                    <a:pt x="1566" y="91"/>
                  </a:cubicBezTo>
                  <a:cubicBezTo>
                    <a:pt x="1573" y="93"/>
                    <a:pt x="1579" y="94"/>
                    <a:pt x="1583" y="94"/>
                  </a:cubicBezTo>
                  <a:cubicBezTo>
                    <a:pt x="1600" y="93"/>
                    <a:pt x="1609" y="85"/>
                    <a:pt x="1610" y="68"/>
                  </a:cubicBezTo>
                  <a:cubicBezTo>
                    <a:pt x="1610" y="61"/>
                    <a:pt x="1607" y="55"/>
                    <a:pt x="1603" y="49"/>
                  </a:cubicBezTo>
                  <a:cubicBezTo>
                    <a:pt x="1599" y="44"/>
                    <a:pt x="1592" y="39"/>
                    <a:pt x="1583" y="34"/>
                  </a:cubicBezTo>
                  <a:cubicBezTo>
                    <a:pt x="1573" y="28"/>
                    <a:pt x="1568" y="22"/>
                    <a:pt x="1568" y="17"/>
                  </a:cubicBezTo>
                  <a:cubicBezTo>
                    <a:pt x="1569" y="11"/>
                    <a:pt x="1573" y="7"/>
                    <a:pt x="1580" y="7"/>
                  </a:cubicBezTo>
                  <a:cubicBezTo>
                    <a:pt x="1590" y="7"/>
                    <a:pt x="1597" y="14"/>
                    <a:pt x="1601" y="26"/>
                  </a:cubicBezTo>
                  <a:cubicBezTo>
                    <a:pt x="1606" y="26"/>
                    <a:pt x="1606" y="26"/>
                    <a:pt x="1606" y="26"/>
                  </a:cubicBezTo>
                  <a:cubicBezTo>
                    <a:pt x="1603" y="3"/>
                    <a:pt x="1603" y="3"/>
                    <a:pt x="1603" y="3"/>
                  </a:cubicBezTo>
                  <a:cubicBezTo>
                    <a:pt x="1601" y="3"/>
                    <a:pt x="1601" y="3"/>
                    <a:pt x="1601" y="3"/>
                  </a:cubicBezTo>
                  <a:cubicBezTo>
                    <a:pt x="1600" y="3"/>
                    <a:pt x="1600" y="3"/>
                    <a:pt x="1600" y="3"/>
                  </a:cubicBezTo>
                  <a:cubicBezTo>
                    <a:pt x="1599" y="4"/>
                    <a:pt x="1598" y="5"/>
                    <a:pt x="1598" y="5"/>
                  </a:cubicBezTo>
                  <a:cubicBezTo>
                    <a:pt x="1597" y="5"/>
                    <a:pt x="1596" y="4"/>
                    <a:pt x="1594" y="3"/>
                  </a:cubicBezTo>
                  <a:cubicBezTo>
                    <a:pt x="1589" y="2"/>
                    <a:pt x="1583" y="1"/>
                    <a:pt x="1579" y="1"/>
                  </a:cubicBezTo>
                  <a:cubicBezTo>
                    <a:pt x="1563" y="2"/>
                    <a:pt x="1555" y="10"/>
                    <a:pt x="1554" y="24"/>
                  </a:cubicBezTo>
                  <a:cubicBezTo>
                    <a:pt x="1556" y="38"/>
                    <a:pt x="1563" y="48"/>
                    <a:pt x="1575" y="53"/>
                  </a:cubicBezTo>
                  <a:cubicBezTo>
                    <a:pt x="1586" y="58"/>
                    <a:pt x="1592" y="65"/>
                    <a:pt x="1593" y="74"/>
                  </a:cubicBezTo>
                  <a:cubicBezTo>
                    <a:pt x="1593" y="83"/>
                    <a:pt x="1588" y="87"/>
                    <a:pt x="1579" y="88"/>
                  </a:cubicBezTo>
                  <a:cubicBezTo>
                    <a:pt x="1569" y="88"/>
                    <a:pt x="1562" y="81"/>
                    <a:pt x="1558" y="66"/>
                  </a:cubicBezTo>
                  <a:cubicBezTo>
                    <a:pt x="1553" y="66"/>
                    <a:pt x="1553" y="66"/>
                    <a:pt x="1553" y="66"/>
                  </a:cubicBezTo>
                  <a:cubicBezTo>
                    <a:pt x="1556" y="92"/>
                    <a:pt x="1556" y="92"/>
                    <a:pt x="1556" y="92"/>
                  </a:cubicBezTo>
                  <a:close/>
                  <a:moveTo>
                    <a:pt x="1627" y="9"/>
                  </a:moveTo>
                  <a:cubicBezTo>
                    <a:pt x="1628" y="9"/>
                    <a:pt x="1628" y="9"/>
                    <a:pt x="1628" y="9"/>
                  </a:cubicBezTo>
                  <a:cubicBezTo>
                    <a:pt x="1635" y="8"/>
                    <a:pt x="1638" y="12"/>
                    <a:pt x="1637" y="19"/>
                  </a:cubicBezTo>
                  <a:cubicBezTo>
                    <a:pt x="1637" y="77"/>
                    <a:pt x="1637" y="77"/>
                    <a:pt x="1637" y="77"/>
                  </a:cubicBezTo>
                  <a:cubicBezTo>
                    <a:pt x="1638" y="84"/>
                    <a:pt x="1635" y="87"/>
                    <a:pt x="1628" y="87"/>
                  </a:cubicBezTo>
                  <a:cubicBezTo>
                    <a:pt x="1627" y="87"/>
                    <a:pt x="1627" y="87"/>
                    <a:pt x="1627" y="87"/>
                  </a:cubicBezTo>
                  <a:cubicBezTo>
                    <a:pt x="1627" y="93"/>
                    <a:pt x="1627" y="93"/>
                    <a:pt x="1627" y="93"/>
                  </a:cubicBezTo>
                  <a:cubicBezTo>
                    <a:pt x="1666" y="93"/>
                    <a:pt x="1666" y="93"/>
                    <a:pt x="1666" y="93"/>
                  </a:cubicBezTo>
                  <a:cubicBezTo>
                    <a:pt x="1666" y="87"/>
                    <a:pt x="1666" y="87"/>
                    <a:pt x="1666" y="87"/>
                  </a:cubicBezTo>
                  <a:cubicBezTo>
                    <a:pt x="1664" y="87"/>
                    <a:pt x="1664" y="87"/>
                    <a:pt x="1664" y="87"/>
                  </a:cubicBezTo>
                  <a:cubicBezTo>
                    <a:pt x="1657" y="88"/>
                    <a:pt x="1654" y="84"/>
                    <a:pt x="1654" y="77"/>
                  </a:cubicBezTo>
                  <a:cubicBezTo>
                    <a:pt x="1654" y="19"/>
                    <a:pt x="1654" y="19"/>
                    <a:pt x="1654" y="19"/>
                  </a:cubicBezTo>
                  <a:cubicBezTo>
                    <a:pt x="1654" y="12"/>
                    <a:pt x="1658" y="9"/>
                    <a:pt x="1664" y="9"/>
                  </a:cubicBezTo>
                  <a:cubicBezTo>
                    <a:pt x="1666" y="9"/>
                    <a:pt x="1666" y="9"/>
                    <a:pt x="1666" y="9"/>
                  </a:cubicBezTo>
                  <a:cubicBezTo>
                    <a:pt x="1666" y="3"/>
                    <a:pt x="1666" y="3"/>
                    <a:pt x="1666" y="3"/>
                  </a:cubicBezTo>
                  <a:cubicBezTo>
                    <a:pt x="1627" y="3"/>
                    <a:pt x="1627" y="3"/>
                    <a:pt x="1627" y="3"/>
                  </a:cubicBezTo>
                  <a:cubicBezTo>
                    <a:pt x="1627" y="9"/>
                    <a:pt x="1627" y="9"/>
                    <a:pt x="1627" y="9"/>
                  </a:cubicBezTo>
                  <a:close/>
                  <a:moveTo>
                    <a:pt x="1731" y="10"/>
                  </a:moveTo>
                  <a:cubicBezTo>
                    <a:pt x="1746" y="10"/>
                    <a:pt x="1746" y="10"/>
                    <a:pt x="1746" y="10"/>
                  </a:cubicBezTo>
                  <a:cubicBezTo>
                    <a:pt x="1751" y="10"/>
                    <a:pt x="1754" y="11"/>
                    <a:pt x="1755" y="13"/>
                  </a:cubicBezTo>
                  <a:cubicBezTo>
                    <a:pt x="1757" y="15"/>
                    <a:pt x="1758" y="19"/>
                    <a:pt x="1759" y="27"/>
                  </a:cubicBezTo>
                  <a:cubicBezTo>
                    <a:pt x="1764" y="27"/>
                    <a:pt x="1764" y="27"/>
                    <a:pt x="1764" y="27"/>
                  </a:cubicBezTo>
                  <a:cubicBezTo>
                    <a:pt x="1762" y="0"/>
                    <a:pt x="1762" y="0"/>
                    <a:pt x="1762" y="0"/>
                  </a:cubicBezTo>
                  <a:cubicBezTo>
                    <a:pt x="1758" y="0"/>
                    <a:pt x="1758" y="0"/>
                    <a:pt x="1758" y="0"/>
                  </a:cubicBezTo>
                  <a:cubicBezTo>
                    <a:pt x="1756" y="2"/>
                    <a:pt x="1754" y="3"/>
                    <a:pt x="1752" y="3"/>
                  </a:cubicBezTo>
                  <a:cubicBezTo>
                    <a:pt x="1693" y="3"/>
                    <a:pt x="1693" y="3"/>
                    <a:pt x="1693" y="3"/>
                  </a:cubicBezTo>
                  <a:cubicBezTo>
                    <a:pt x="1691" y="3"/>
                    <a:pt x="1690" y="3"/>
                    <a:pt x="1689" y="2"/>
                  </a:cubicBezTo>
                  <a:cubicBezTo>
                    <a:pt x="1689" y="2"/>
                    <a:pt x="1688" y="1"/>
                    <a:pt x="1687" y="0"/>
                  </a:cubicBezTo>
                  <a:cubicBezTo>
                    <a:pt x="1683" y="0"/>
                    <a:pt x="1683" y="0"/>
                    <a:pt x="1683" y="0"/>
                  </a:cubicBezTo>
                  <a:cubicBezTo>
                    <a:pt x="1681" y="27"/>
                    <a:pt x="1681" y="27"/>
                    <a:pt x="1681" y="27"/>
                  </a:cubicBezTo>
                  <a:cubicBezTo>
                    <a:pt x="1686" y="27"/>
                    <a:pt x="1686" y="27"/>
                    <a:pt x="1686" y="27"/>
                  </a:cubicBezTo>
                  <a:cubicBezTo>
                    <a:pt x="1687" y="19"/>
                    <a:pt x="1689" y="15"/>
                    <a:pt x="1690" y="13"/>
                  </a:cubicBezTo>
                  <a:cubicBezTo>
                    <a:pt x="1691" y="11"/>
                    <a:pt x="1694" y="10"/>
                    <a:pt x="1699" y="10"/>
                  </a:cubicBezTo>
                  <a:cubicBezTo>
                    <a:pt x="1714" y="10"/>
                    <a:pt x="1714" y="10"/>
                    <a:pt x="1714" y="10"/>
                  </a:cubicBezTo>
                  <a:cubicBezTo>
                    <a:pt x="1714" y="77"/>
                    <a:pt x="1714" y="77"/>
                    <a:pt x="1714" y="77"/>
                  </a:cubicBezTo>
                  <a:cubicBezTo>
                    <a:pt x="1714" y="84"/>
                    <a:pt x="1711" y="87"/>
                    <a:pt x="1704" y="87"/>
                  </a:cubicBezTo>
                  <a:cubicBezTo>
                    <a:pt x="1700" y="87"/>
                    <a:pt x="1700" y="87"/>
                    <a:pt x="1700" y="87"/>
                  </a:cubicBezTo>
                  <a:cubicBezTo>
                    <a:pt x="1700" y="93"/>
                    <a:pt x="1700" y="93"/>
                    <a:pt x="1700" y="93"/>
                  </a:cubicBezTo>
                  <a:cubicBezTo>
                    <a:pt x="1745" y="93"/>
                    <a:pt x="1745" y="93"/>
                    <a:pt x="1745" y="93"/>
                  </a:cubicBezTo>
                  <a:cubicBezTo>
                    <a:pt x="1745" y="87"/>
                    <a:pt x="1745" y="87"/>
                    <a:pt x="1745" y="87"/>
                  </a:cubicBezTo>
                  <a:cubicBezTo>
                    <a:pt x="1742" y="87"/>
                    <a:pt x="1742" y="87"/>
                    <a:pt x="1742" y="87"/>
                  </a:cubicBezTo>
                  <a:cubicBezTo>
                    <a:pt x="1734" y="88"/>
                    <a:pt x="1730" y="84"/>
                    <a:pt x="1731" y="77"/>
                  </a:cubicBezTo>
                  <a:cubicBezTo>
                    <a:pt x="1731" y="10"/>
                    <a:pt x="1731" y="10"/>
                    <a:pt x="1731" y="10"/>
                  </a:cubicBezTo>
                  <a:close/>
                  <a:moveTo>
                    <a:pt x="1833" y="57"/>
                  </a:moveTo>
                  <a:cubicBezTo>
                    <a:pt x="1854" y="19"/>
                    <a:pt x="1854" y="19"/>
                    <a:pt x="1854" y="19"/>
                  </a:cubicBezTo>
                  <a:cubicBezTo>
                    <a:pt x="1856" y="15"/>
                    <a:pt x="1858" y="12"/>
                    <a:pt x="1860" y="11"/>
                  </a:cubicBezTo>
                  <a:cubicBezTo>
                    <a:pt x="1861" y="10"/>
                    <a:pt x="1864" y="9"/>
                    <a:pt x="1868" y="9"/>
                  </a:cubicBezTo>
                  <a:cubicBezTo>
                    <a:pt x="1868" y="3"/>
                    <a:pt x="1868" y="3"/>
                    <a:pt x="1868" y="3"/>
                  </a:cubicBezTo>
                  <a:cubicBezTo>
                    <a:pt x="1838" y="3"/>
                    <a:pt x="1838" y="3"/>
                    <a:pt x="1838" y="3"/>
                  </a:cubicBezTo>
                  <a:cubicBezTo>
                    <a:pt x="1838" y="9"/>
                    <a:pt x="1838" y="9"/>
                    <a:pt x="1838" y="9"/>
                  </a:cubicBezTo>
                  <a:cubicBezTo>
                    <a:pt x="1840" y="9"/>
                    <a:pt x="1840" y="9"/>
                    <a:pt x="1840" y="9"/>
                  </a:cubicBezTo>
                  <a:cubicBezTo>
                    <a:pt x="1843" y="9"/>
                    <a:pt x="1845" y="10"/>
                    <a:pt x="1846" y="11"/>
                  </a:cubicBezTo>
                  <a:cubicBezTo>
                    <a:pt x="1847" y="13"/>
                    <a:pt x="1846" y="16"/>
                    <a:pt x="1845" y="20"/>
                  </a:cubicBezTo>
                  <a:cubicBezTo>
                    <a:pt x="1830" y="47"/>
                    <a:pt x="1830" y="47"/>
                    <a:pt x="1830" y="47"/>
                  </a:cubicBezTo>
                  <a:cubicBezTo>
                    <a:pt x="1810" y="16"/>
                    <a:pt x="1810" y="16"/>
                    <a:pt x="1810" y="16"/>
                  </a:cubicBezTo>
                  <a:cubicBezTo>
                    <a:pt x="1809" y="14"/>
                    <a:pt x="1809" y="12"/>
                    <a:pt x="1810" y="10"/>
                  </a:cubicBezTo>
                  <a:cubicBezTo>
                    <a:pt x="1811" y="9"/>
                    <a:pt x="1813" y="9"/>
                    <a:pt x="1815" y="9"/>
                  </a:cubicBezTo>
                  <a:cubicBezTo>
                    <a:pt x="1817" y="9"/>
                    <a:pt x="1817" y="9"/>
                    <a:pt x="1817" y="9"/>
                  </a:cubicBezTo>
                  <a:cubicBezTo>
                    <a:pt x="1817" y="3"/>
                    <a:pt x="1817" y="3"/>
                    <a:pt x="1817" y="3"/>
                  </a:cubicBezTo>
                  <a:cubicBezTo>
                    <a:pt x="1777" y="3"/>
                    <a:pt x="1777" y="3"/>
                    <a:pt x="1777" y="3"/>
                  </a:cubicBezTo>
                  <a:cubicBezTo>
                    <a:pt x="1777" y="9"/>
                    <a:pt x="1777" y="9"/>
                    <a:pt x="1777" y="9"/>
                  </a:cubicBezTo>
                  <a:cubicBezTo>
                    <a:pt x="1778" y="9"/>
                    <a:pt x="1778" y="9"/>
                    <a:pt x="1778" y="9"/>
                  </a:cubicBezTo>
                  <a:cubicBezTo>
                    <a:pt x="1781" y="9"/>
                    <a:pt x="1783" y="9"/>
                    <a:pt x="1784" y="10"/>
                  </a:cubicBezTo>
                  <a:cubicBezTo>
                    <a:pt x="1786" y="10"/>
                    <a:pt x="1787" y="12"/>
                    <a:pt x="1789" y="15"/>
                  </a:cubicBezTo>
                  <a:cubicBezTo>
                    <a:pt x="1815" y="57"/>
                    <a:pt x="1815" y="57"/>
                    <a:pt x="1815" y="57"/>
                  </a:cubicBezTo>
                  <a:cubicBezTo>
                    <a:pt x="1815" y="77"/>
                    <a:pt x="1815" y="77"/>
                    <a:pt x="1815" y="77"/>
                  </a:cubicBezTo>
                  <a:cubicBezTo>
                    <a:pt x="1816" y="84"/>
                    <a:pt x="1813" y="87"/>
                    <a:pt x="1806" y="87"/>
                  </a:cubicBezTo>
                  <a:cubicBezTo>
                    <a:pt x="1803" y="87"/>
                    <a:pt x="1803" y="87"/>
                    <a:pt x="1803" y="87"/>
                  </a:cubicBezTo>
                  <a:cubicBezTo>
                    <a:pt x="1803" y="93"/>
                    <a:pt x="1803" y="93"/>
                    <a:pt x="1803" y="93"/>
                  </a:cubicBezTo>
                  <a:cubicBezTo>
                    <a:pt x="1845" y="93"/>
                    <a:pt x="1845" y="93"/>
                    <a:pt x="1845" y="93"/>
                  </a:cubicBezTo>
                  <a:cubicBezTo>
                    <a:pt x="1845" y="87"/>
                    <a:pt x="1845" y="87"/>
                    <a:pt x="1845" y="87"/>
                  </a:cubicBezTo>
                  <a:cubicBezTo>
                    <a:pt x="1844" y="87"/>
                    <a:pt x="1844" y="87"/>
                    <a:pt x="1844" y="87"/>
                  </a:cubicBezTo>
                  <a:cubicBezTo>
                    <a:pt x="1836" y="88"/>
                    <a:pt x="1832" y="84"/>
                    <a:pt x="1833" y="77"/>
                  </a:cubicBezTo>
                  <a:cubicBezTo>
                    <a:pt x="1833" y="57"/>
                    <a:pt x="1833" y="57"/>
                    <a:pt x="183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nvGrpSpPr>
            <p:cNvPr id="8" name="í$ḷîḋé"/>
            <p:cNvGrpSpPr/>
            <p:nvPr/>
          </p:nvGrpSpPr>
          <p:grpSpPr>
            <a:xfrm>
              <a:off x="2893999" y="2478437"/>
              <a:ext cx="1902164" cy="1904297"/>
              <a:chOff x="1344613" y="2017713"/>
              <a:chExt cx="2822575" cy="2825750"/>
            </a:xfrm>
            <a:grpFill/>
          </p:grpSpPr>
          <p:sp>
            <p:nvSpPr>
              <p:cNvPr id="9" name="îṧḻiḍê"/>
              <p:cNvSpPr/>
              <p:nvPr/>
            </p:nvSpPr>
            <p:spPr bwMode="auto">
              <a:xfrm>
                <a:off x="2416176" y="2225676"/>
                <a:ext cx="266700" cy="442913"/>
              </a:xfrm>
              <a:custGeom>
                <a:avLst/>
                <a:gdLst>
                  <a:gd name="T0" fmla="*/ 51 w 81"/>
                  <a:gd name="T1" fmla="*/ 5 h 134"/>
                  <a:gd name="T2" fmla="*/ 61 w 81"/>
                  <a:gd name="T3" fmla="*/ 6 h 134"/>
                  <a:gd name="T4" fmla="*/ 55 w 81"/>
                  <a:gd name="T5" fmla="*/ 26 h 134"/>
                  <a:gd name="T6" fmla="*/ 66 w 81"/>
                  <a:gd name="T7" fmla="*/ 31 h 134"/>
                  <a:gd name="T8" fmla="*/ 62 w 81"/>
                  <a:gd name="T9" fmla="*/ 48 h 134"/>
                  <a:gd name="T10" fmla="*/ 65 w 81"/>
                  <a:gd name="T11" fmla="*/ 48 h 134"/>
                  <a:gd name="T12" fmla="*/ 74 w 81"/>
                  <a:gd name="T13" fmla="*/ 56 h 134"/>
                  <a:gd name="T14" fmla="*/ 67 w 81"/>
                  <a:gd name="T15" fmla="*/ 69 h 134"/>
                  <a:gd name="T16" fmla="*/ 60 w 81"/>
                  <a:gd name="T17" fmla="*/ 76 h 134"/>
                  <a:gd name="T18" fmla="*/ 75 w 81"/>
                  <a:gd name="T19" fmla="*/ 79 h 134"/>
                  <a:gd name="T20" fmla="*/ 79 w 81"/>
                  <a:gd name="T21" fmla="*/ 93 h 134"/>
                  <a:gd name="T22" fmla="*/ 71 w 81"/>
                  <a:gd name="T23" fmla="*/ 101 h 134"/>
                  <a:gd name="T24" fmla="*/ 57 w 81"/>
                  <a:gd name="T25" fmla="*/ 106 h 134"/>
                  <a:gd name="T26" fmla="*/ 61 w 81"/>
                  <a:gd name="T27" fmla="*/ 89 h 134"/>
                  <a:gd name="T28" fmla="*/ 61 w 81"/>
                  <a:gd name="T29" fmla="*/ 83 h 134"/>
                  <a:gd name="T30" fmla="*/ 48 w 81"/>
                  <a:gd name="T31" fmla="*/ 107 h 134"/>
                  <a:gd name="T32" fmla="*/ 39 w 81"/>
                  <a:gd name="T33" fmla="*/ 102 h 134"/>
                  <a:gd name="T34" fmla="*/ 47 w 81"/>
                  <a:gd name="T35" fmla="*/ 69 h 134"/>
                  <a:gd name="T36" fmla="*/ 50 w 81"/>
                  <a:gd name="T37" fmla="*/ 66 h 134"/>
                  <a:gd name="T38" fmla="*/ 36 w 81"/>
                  <a:gd name="T39" fmla="*/ 59 h 134"/>
                  <a:gd name="T40" fmla="*/ 9 w 81"/>
                  <a:gd name="T41" fmla="*/ 134 h 134"/>
                  <a:gd name="T42" fmla="*/ 42 w 81"/>
                  <a:gd name="T43" fmla="*/ 28 h 134"/>
                  <a:gd name="T44" fmla="*/ 20 w 81"/>
                  <a:gd name="T45" fmla="*/ 37 h 134"/>
                  <a:gd name="T46" fmla="*/ 14 w 81"/>
                  <a:gd name="T47" fmla="*/ 29 h 134"/>
                  <a:gd name="T48" fmla="*/ 31 w 81"/>
                  <a:gd name="T49" fmla="*/ 19 h 134"/>
                  <a:gd name="T50" fmla="*/ 23 w 81"/>
                  <a:gd name="T51" fmla="*/ 4 h 134"/>
                  <a:gd name="T52" fmla="*/ 37 w 81"/>
                  <a:gd name="T53" fmla="*/ 2 h 134"/>
                  <a:gd name="T54" fmla="*/ 45 w 81"/>
                  <a:gd name="T55" fmla="*/ 38 h 134"/>
                  <a:gd name="T56" fmla="*/ 45 w 81"/>
                  <a:gd name="T57" fmla="*/ 39 h 134"/>
                  <a:gd name="T58" fmla="*/ 46 w 81"/>
                  <a:gd name="T59" fmla="*/ 38 h 134"/>
                  <a:gd name="T60" fmla="*/ 40 w 81"/>
                  <a:gd name="T61" fmla="*/ 71 h 134"/>
                  <a:gd name="T62" fmla="*/ 40 w 81"/>
                  <a:gd name="T63" fmla="*/ 7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 h="134">
                    <a:moveTo>
                      <a:pt x="48" y="3"/>
                    </a:moveTo>
                    <a:cubicBezTo>
                      <a:pt x="49" y="4"/>
                      <a:pt x="50" y="5"/>
                      <a:pt x="51" y="5"/>
                    </a:cubicBezTo>
                    <a:cubicBezTo>
                      <a:pt x="53" y="5"/>
                      <a:pt x="54" y="2"/>
                      <a:pt x="57" y="3"/>
                    </a:cubicBezTo>
                    <a:cubicBezTo>
                      <a:pt x="59" y="3"/>
                      <a:pt x="60" y="4"/>
                      <a:pt x="61" y="6"/>
                    </a:cubicBezTo>
                    <a:cubicBezTo>
                      <a:pt x="68" y="16"/>
                      <a:pt x="53" y="18"/>
                      <a:pt x="52" y="25"/>
                    </a:cubicBezTo>
                    <a:cubicBezTo>
                      <a:pt x="52" y="26"/>
                      <a:pt x="54" y="27"/>
                      <a:pt x="55" y="26"/>
                    </a:cubicBezTo>
                    <a:cubicBezTo>
                      <a:pt x="58" y="24"/>
                      <a:pt x="58" y="27"/>
                      <a:pt x="62" y="30"/>
                    </a:cubicBezTo>
                    <a:cubicBezTo>
                      <a:pt x="63" y="30"/>
                      <a:pt x="64" y="30"/>
                      <a:pt x="66" y="31"/>
                    </a:cubicBezTo>
                    <a:cubicBezTo>
                      <a:pt x="67" y="31"/>
                      <a:pt x="71" y="34"/>
                      <a:pt x="70" y="37"/>
                    </a:cubicBezTo>
                    <a:cubicBezTo>
                      <a:pt x="69" y="40"/>
                      <a:pt x="62" y="45"/>
                      <a:pt x="62" y="48"/>
                    </a:cubicBezTo>
                    <a:cubicBezTo>
                      <a:pt x="62" y="49"/>
                      <a:pt x="62" y="49"/>
                      <a:pt x="63" y="49"/>
                    </a:cubicBezTo>
                    <a:cubicBezTo>
                      <a:pt x="64" y="50"/>
                      <a:pt x="64" y="49"/>
                      <a:pt x="65" y="48"/>
                    </a:cubicBezTo>
                    <a:cubicBezTo>
                      <a:pt x="66" y="47"/>
                      <a:pt x="67" y="47"/>
                      <a:pt x="69" y="47"/>
                    </a:cubicBezTo>
                    <a:cubicBezTo>
                      <a:pt x="73" y="48"/>
                      <a:pt x="76" y="52"/>
                      <a:pt x="74" y="56"/>
                    </a:cubicBezTo>
                    <a:cubicBezTo>
                      <a:pt x="73" y="60"/>
                      <a:pt x="69" y="61"/>
                      <a:pt x="67" y="63"/>
                    </a:cubicBezTo>
                    <a:cubicBezTo>
                      <a:pt x="65" y="65"/>
                      <a:pt x="68" y="67"/>
                      <a:pt x="67" y="69"/>
                    </a:cubicBezTo>
                    <a:cubicBezTo>
                      <a:pt x="66" y="71"/>
                      <a:pt x="61" y="72"/>
                      <a:pt x="60" y="75"/>
                    </a:cubicBezTo>
                    <a:cubicBezTo>
                      <a:pt x="59" y="75"/>
                      <a:pt x="60" y="76"/>
                      <a:pt x="60" y="76"/>
                    </a:cubicBezTo>
                    <a:cubicBezTo>
                      <a:pt x="63" y="76"/>
                      <a:pt x="65" y="73"/>
                      <a:pt x="67" y="72"/>
                    </a:cubicBezTo>
                    <a:cubicBezTo>
                      <a:pt x="71" y="71"/>
                      <a:pt x="75" y="75"/>
                      <a:pt x="75" y="79"/>
                    </a:cubicBezTo>
                    <a:cubicBezTo>
                      <a:pt x="74" y="82"/>
                      <a:pt x="70" y="86"/>
                      <a:pt x="71" y="88"/>
                    </a:cubicBezTo>
                    <a:cubicBezTo>
                      <a:pt x="72" y="91"/>
                      <a:pt x="76" y="92"/>
                      <a:pt x="79" y="93"/>
                    </a:cubicBezTo>
                    <a:cubicBezTo>
                      <a:pt x="80" y="94"/>
                      <a:pt x="81" y="95"/>
                      <a:pt x="81" y="97"/>
                    </a:cubicBezTo>
                    <a:cubicBezTo>
                      <a:pt x="81" y="101"/>
                      <a:pt x="75" y="102"/>
                      <a:pt x="71" y="101"/>
                    </a:cubicBezTo>
                    <a:cubicBezTo>
                      <a:pt x="70" y="100"/>
                      <a:pt x="69" y="100"/>
                      <a:pt x="67" y="100"/>
                    </a:cubicBezTo>
                    <a:cubicBezTo>
                      <a:pt x="64" y="101"/>
                      <a:pt x="62" y="108"/>
                      <a:pt x="57" y="106"/>
                    </a:cubicBezTo>
                    <a:cubicBezTo>
                      <a:pt x="50" y="103"/>
                      <a:pt x="61" y="95"/>
                      <a:pt x="62" y="93"/>
                    </a:cubicBezTo>
                    <a:cubicBezTo>
                      <a:pt x="62" y="92"/>
                      <a:pt x="61" y="90"/>
                      <a:pt x="61" y="89"/>
                    </a:cubicBezTo>
                    <a:cubicBezTo>
                      <a:pt x="61" y="88"/>
                      <a:pt x="63" y="86"/>
                      <a:pt x="64" y="85"/>
                    </a:cubicBezTo>
                    <a:cubicBezTo>
                      <a:pt x="66" y="83"/>
                      <a:pt x="64" y="82"/>
                      <a:pt x="61" y="83"/>
                    </a:cubicBezTo>
                    <a:cubicBezTo>
                      <a:pt x="56" y="84"/>
                      <a:pt x="55" y="90"/>
                      <a:pt x="53" y="96"/>
                    </a:cubicBezTo>
                    <a:cubicBezTo>
                      <a:pt x="52" y="99"/>
                      <a:pt x="50" y="103"/>
                      <a:pt x="48" y="107"/>
                    </a:cubicBezTo>
                    <a:cubicBezTo>
                      <a:pt x="47" y="109"/>
                      <a:pt x="45" y="116"/>
                      <a:pt x="40" y="114"/>
                    </a:cubicBezTo>
                    <a:cubicBezTo>
                      <a:pt x="35" y="112"/>
                      <a:pt x="37" y="106"/>
                      <a:pt x="39" y="102"/>
                    </a:cubicBezTo>
                    <a:cubicBezTo>
                      <a:pt x="42" y="94"/>
                      <a:pt x="50" y="86"/>
                      <a:pt x="51" y="77"/>
                    </a:cubicBezTo>
                    <a:cubicBezTo>
                      <a:pt x="52" y="74"/>
                      <a:pt x="45" y="73"/>
                      <a:pt x="47" y="69"/>
                    </a:cubicBezTo>
                    <a:cubicBezTo>
                      <a:pt x="47" y="68"/>
                      <a:pt x="48" y="68"/>
                      <a:pt x="50" y="68"/>
                    </a:cubicBezTo>
                    <a:cubicBezTo>
                      <a:pt x="52" y="67"/>
                      <a:pt x="52" y="66"/>
                      <a:pt x="50" y="66"/>
                    </a:cubicBezTo>
                    <a:cubicBezTo>
                      <a:pt x="48" y="66"/>
                      <a:pt x="43" y="60"/>
                      <a:pt x="42" y="58"/>
                    </a:cubicBezTo>
                    <a:cubicBezTo>
                      <a:pt x="38" y="54"/>
                      <a:pt x="38" y="54"/>
                      <a:pt x="36" y="59"/>
                    </a:cubicBezTo>
                    <a:cubicBezTo>
                      <a:pt x="30" y="72"/>
                      <a:pt x="18" y="112"/>
                      <a:pt x="17" y="116"/>
                    </a:cubicBezTo>
                    <a:cubicBezTo>
                      <a:pt x="16" y="124"/>
                      <a:pt x="14" y="134"/>
                      <a:pt x="9" y="134"/>
                    </a:cubicBezTo>
                    <a:cubicBezTo>
                      <a:pt x="8" y="133"/>
                      <a:pt x="2" y="129"/>
                      <a:pt x="2" y="127"/>
                    </a:cubicBezTo>
                    <a:cubicBezTo>
                      <a:pt x="0" y="119"/>
                      <a:pt x="36" y="39"/>
                      <a:pt x="42" y="28"/>
                    </a:cubicBezTo>
                    <a:cubicBezTo>
                      <a:pt x="43" y="26"/>
                      <a:pt x="41" y="24"/>
                      <a:pt x="39" y="26"/>
                    </a:cubicBezTo>
                    <a:cubicBezTo>
                      <a:pt x="32" y="33"/>
                      <a:pt x="26" y="35"/>
                      <a:pt x="20" y="37"/>
                    </a:cubicBezTo>
                    <a:cubicBezTo>
                      <a:pt x="16" y="38"/>
                      <a:pt x="12" y="36"/>
                      <a:pt x="11" y="33"/>
                    </a:cubicBezTo>
                    <a:cubicBezTo>
                      <a:pt x="9" y="30"/>
                      <a:pt x="11" y="29"/>
                      <a:pt x="14" y="29"/>
                    </a:cubicBezTo>
                    <a:cubicBezTo>
                      <a:pt x="15" y="28"/>
                      <a:pt x="17" y="27"/>
                      <a:pt x="19" y="27"/>
                    </a:cubicBezTo>
                    <a:cubicBezTo>
                      <a:pt x="22" y="25"/>
                      <a:pt x="28" y="22"/>
                      <a:pt x="31" y="19"/>
                    </a:cubicBezTo>
                    <a:cubicBezTo>
                      <a:pt x="34" y="16"/>
                      <a:pt x="33" y="14"/>
                      <a:pt x="30" y="13"/>
                    </a:cubicBezTo>
                    <a:cubicBezTo>
                      <a:pt x="25" y="11"/>
                      <a:pt x="20" y="8"/>
                      <a:pt x="23" y="4"/>
                    </a:cubicBezTo>
                    <a:cubicBezTo>
                      <a:pt x="25" y="1"/>
                      <a:pt x="33" y="2"/>
                      <a:pt x="35" y="3"/>
                    </a:cubicBezTo>
                    <a:cubicBezTo>
                      <a:pt x="36" y="3"/>
                      <a:pt x="37" y="2"/>
                      <a:pt x="37" y="2"/>
                    </a:cubicBezTo>
                    <a:cubicBezTo>
                      <a:pt x="40" y="0"/>
                      <a:pt x="46" y="0"/>
                      <a:pt x="48" y="3"/>
                    </a:cubicBezTo>
                    <a:close/>
                    <a:moveTo>
                      <a:pt x="45" y="38"/>
                    </a:moveTo>
                    <a:cubicBezTo>
                      <a:pt x="45" y="38"/>
                      <a:pt x="45" y="38"/>
                      <a:pt x="45" y="39"/>
                    </a:cubicBezTo>
                    <a:cubicBezTo>
                      <a:pt x="45" y="39"/>
                      <a:pt x="45" y="39"/>
                      <a:pt x="45" y="39"/>
                    </a:cubicBezTo>
                    <a:cubicBezTo>
                      <a:pt x="46" y="39"/>
                      <a:pt x="46" y="39"/>
                      <a:pt x="46" y="38"/>
                    </a:cubicBezTo>
                    <a:cubicBezTo>
                      <a:pt x="46" y="38"/>
                      <a:pt x="46" y="38"/>
                      <a:pt x="46" y="38"/>
                    </a:cubicBezTo>
                    <a:cubicBezTo>
                      <a:pt x="45" y="38"/>
                      <a:pt x="45" y="38"/>
                      <a:pt x="45" y="38"/>
                    </a:cubicBezTo>
                    <a:close/>
                    <a:moveTo>
                      <a:pt x="40" y="71"/>
                    </a:moveTo>
                    <a:cubicBezTo>
                      <a:pt x="49" y="72"/>
                      <a:pt x="48" y="89"/>
                      <a:pt x="38" y="87"/>
                    </a:cubicBezTo>
                    <a:cubicBezTo>
                      <a:pt x="29" y="85"/>
                      <a:pt x="37" y="71"/>
                      <a:pt x="40"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0" name="íślîḓè"/>
              <p:cNvSpPr/>
              <p:nvPr/>
            </p:nvSpPr>
            <p:spPr bwMode="auto">
              <a:xfrm>
                <a:off x="2878138" y="2265363"/>
                <a:ext cx="223838" cy="339725"/>
              </a:xfrm>
              <a:custGeom>
                <a:avLst/>
                <a:gdLst>
                  <a:gd name="T0" fmla="*/ 62 w 68"/>
                  <a:gd name="T1" fmla="*/ 16 h 103"/>
                  <a:gd name="T2" fmla="*/ 57 w 68"/>
                  <a:gd name="T3" fmla="*/ 21 h 103"/>
                  <a:gd name="T4" fmla="*/ 47 w 68"/>
                  <a:gd name="T5" fmla="*/ 47 h 103"/>
                  <a:gd name="T6" fmla="*/ 50 w 68"/>
                  <a:gd name="T7" fmla="*/ 51 h 103"/>
                  <a:gd name="T8" fmla="*/ 57 w 68"/>
                  <a:gd name="T9" fmla="*/ 48 h 103"/>
                  <a:gd name="T10" fmla="*/ 61 w 68"/>
                  <a:gd name="T11" fmla="*/ 44 h 103"/>
                  <a:gd name="T12" fmla="*/ 68 w 68"/>
                  <a:gd name="T13" fmla="*/ 49 h 103"/>
                  <a:gd name="T14" fmla="*/ 68 w 68"/>
                  <a:gd name="T15" fmla="*/ 52 h 103"/>
                  <a:gd name="T16" fmla="*/ 41 w 68"/>
                  <a:gd name="T17" fmla="*/ 62 h 103"/>
                  <a:gd name="T18" fmla="*/ 44 w 68"/>
                  <a:gd name="T19" fmla="*/ 70 h 103"/>
                  <a:gd name="T20" fmla="*/ 55 w 68"/>
                  <a:gd name="T21" fmla="*/ 93 h 103"/>
                  <a:gd name="T22" fmla="*/ 63 w 68"/>
                  <a:gd name="T23" fmla="*/ 99 h 103"/>
                  <a:gd name="T24" fmla="*/ 61 w 68"/>
                  <a:gd name="T25" fmla="*/ 102 h 103"/>
                  <a:gd name="T26" fmla="*/ 53 w 68"/>
                  <a:gd name="T27" fmla="*/ 102 h 103"/>
                  <a:gd name="T28" fmla="*/ 47 w 68"/>
                  <a:gd name="T29" fmla="*/ 102 h 103"/>
                  <a:gd name="T30" fmla="*/ 38 w 68"/>
                  <a:gd name="T31" fmla="*/ 78 h 103"/>
                  <a:gd name="T32" fmla="*/ 35 w 68"/>
                  <a:gd name="T33" fmla="*/ 74 h 103"/>
                  <a:gd name="T34" fmla="*/ 33 w 68"/>
                  <a:gd name="T35" fmla="*/ 77 h 103"/>
                  <a:gd name="T36" fmla="*/ 28 w 68"/>
                  <a:gd name="T37" fmla="*/ 84 h 103"/>
                  <a:gd name="T38" fmla="*/ 0 w 68"/>
                  <a:gd name="T39" fmla="*/ 79 h 103"/>
                  <a:gd name="T40" fmla="*/ 12 w 68"/>
                  <a:gd name="T41" fmla="*/ 74 h 103"/>
                  <a:gd name="T42" fmla="*/ 26 w 68"/>
                  <a:gd name="T43" fmla="*/ 65 h 103"/>
                  <a:gd name="T44" fmla="*/ 24 w 68"/>
                  <a:gd name="T45" fmla="*/ 64 h 103"/>
                  <a:gd name="T46" fmla="*/ 20 w 68"/>
                  <a:gd name="T47" fmla="*/ 67 h 103"/>
                  <a:gd name="T48" fmla="*/ 13 w 68"/>
                  <a:gd name="T49" fmla="*/ 60 h 103"/>
                  <a:gd name="T50" fmla="*/ 34 w 68"/>
                  <a:gd name="T51" fmla="*/ 51 h 103"/>
                  <a:gd name="T52" fmla="*/ 48 w 68"/>
                  <a:gd name="T53" fmla="*/ 18 h 103"/>
                  <a:gd name="T54" fmla="*/ 62 w 68"/>
                  <a:gd name="T55" fmla="*/ 16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03">
                    <a:moveTo>
                      <a:pt x="62" y="16"/>
                    </a:moveTo>
                    <a:cubicBezTo>
                      <a:pt x="61" y="18"/>
                      <a:pt x="58" y="19"/>
                      <a:pt x="57" y="21"/>
                    </a:cubicBezTo>
                    <a:cubicBezTo>
                      <a:pt x="54" y="26"/>
                      <a:pt x="49" y="39"/>
                      <a:pt x="47" y="47"/>
                    </a:cubicBezTo>
                    <a:cubicBezTo>
                      <a:pt x="46" y="51"/>
                      <a:pt x="47" y="52"/>
                      <a:pt x="50" y="51"/>
                    </a:cubicBezTo>
                    <a:cubicBezTo>
                      <a:pt x="52" y="51"/>
                      <a:pt x="56" y="50"/>
                      <a:pt x="57" y="48"/>
                    </a:cubicBezTo>
                    <a:cubicBezTo>
                      <a:pt x="59" y="47"/>
                      <a:pt x="58" y="44"/>
                      <a:pt x="61" y="44"/>
                    </a:cubicBezTo>
                    <a:cubicBezTo>
                      <a:pt x="62" y="43"/>
                      <a:pt x="66" y="46"/>
                      <a:pt x="68" y="49"/>
                    </a:cubicBezTo>
                    <a:cubicBezTo>
                      <a:pt x="68" y="50"/>
                      <a:pt x="68" y="51"/>
                      <a:pt x="68" y="52"/>
                    </a:cubicBezTo>
                    <a:cubicBezTo>
                      <a:pt x="65" y="60"/>
                      <a:pt x="46" y="57"/>
                      <a:pt x="41" y="62"/>
                    </a:cubicBezTo>
                    <a:cubicBezTo>
                      <a:pt x="39" y="65"/>
                      <a:pt x="43" y="67"/>
                      <a:pt x="44" y="70"/>
                    </a:cubicBezTo>
                    <a:cubicBezTo>
                      <a:pt x="47" y="78"/>
                      <a:pt x="50" y="87"/>
                      <a:pt x="55" y="93"/>
                    </a:cubicBezTo>
                    <a:cubicBezTo>
                      <a:pt x="57" y="96"/>
                      <a:pt x="61" y="96"/>
                      <a:pt x="63" y="99"/>
                    </a:cubicBezTo>
                    <a:cubicBezTo>
                      <a:pt x="63" y="101"/>
                      <a:pt x="63" y="102"/>
                      <a:pt x="61" y="102"/>
                    </a:cubicBezTo>
                    <a:cubicBezTo>
                      <a:pt x="59" y="103"/>
                      <a:pt x="55" y="102"/>
                      <a:pt x="53" y="102"/>
                    </a:cubicBezTo>
                    <a:cubicBezTo>
                      <a:pt x="50" y="102"/>
                      <a:pt x="49" y="103"/>
                      <a:pt x="47" y="102"/>
                    </a:cubicBezTo>
                    <a:cubicBezTo>
                      <a:pt x="41" y="100"/>
                      <a:pt x="38" y="84"/>
                      <a:pt x="38" y="78"/>
                    </a:cubicBezTo>
                    <a:cubicBezTo>
                      <a:pt x="38" y="75"/>
                      <a:pt x="37" y="73"/>
                      <a:pt x="35" y="74"/>
                    </a:cubicBezTo>
                    <a:cubicBezTo>
                      <a:pt x="34" y="75"/>
                      <a:pt x="33" y="76"/>
                      <a:pt x="33" y="77"/>
                    </a:cubicBezTo>
                    <a:cubicBezTo>
                      <a:pt x="31" y="80"/>
                      <a:pt x="29" y="83"/>
                      <a:pt x="28" y="84"/>
                    </a:cubicBezTo>
                    <a:cubicBezTo>
                      <a:pt x="23" y="89"/>
                      <a:pt x="0" y="83"/>
                      <a:pt x="0" y="79"/>
                    </a:cubicBezTo>
                    <a:cubicBezTo>
                      <a:pt x="1" y="72"/>
                      <a:pt x="8" y="75"/>
                      <a:pt x="12" y="74"/>
                    </a:cubicBezTo>
                    <a:cubicBezTo>
                      <a:pt x="17" y="73"/>
                      <a:pt x="27" y="68"/>
                      <a:pt x="26" y="65"/>
                    </a:cubicBezTo>
                    <a:cubicBezTo>
                      <a:pt x="26" y="64"/>
                      <a:pt x="25" y="64"/>
                      <a:pt x="24" y="64"/>
                    </a:cubicBezTo>
                    <a:cubicBezTo>
                      <a:pt x="22" y="64"/>
                      <a:pt x="21" y="66"/>
                      <a:pt x="20" y="67"/>
                    </a:cubicBezTo>
                    <a:cubicBezTo>
                      <a:pt x="16" y="68"/>
                      <a:pt x="12" y="64"/>
                      <a:pt x="13" y="60"/>
                    </a:cubicBezTo>
                    <a:cubicBezTo>
                      <a:pt x="14" y="51"/>
                      <a:pt x="29" y="58"/>
                      <a:pt x="34" y="51"/>
                    </a:cubicBezTo>
                    <a:cubicBezTo>
                      <a:pt x="38" y="43"/>
                      <a:pt x="48" y="20"/>
                      <a:pt x="48" y="18"/>
                    </a:cubicBezTo>
                    <a:cubicBezTo>
                      <a:pt x="49" y="0"/>
                      <a:pt x="66" y="5"/>
                      <a:pt x="6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1" name="îś1ïḍè"/>
              <p:cNvSpPr/>
              <p:nvPr/>
            </p:nvSpPr>
            <p:spPr bwMode="auto">
              <a:xfrm>
                <a:off x="2011363" y="2378076"/>
                <a:ext cx="273050" cy="409575"/>
              </a:xfrm>
              <a:custGeom>
                <a:avLst/>
                <a:gdLst>
                  <a:gd name="T0" fmla="*/ 13 w 83"/>
                  <a:gd name="T1" fmla="*/ 3 h 124"/>
                  <a:gd name="T2" fmla="*/ 16 w 83"/>
                  <a:gd name="T3" fmla="*/ 8 h 124"/>
                  <a:gd name="T4" fmla="*/ 18 w 83"/>
                  <a:gd name="T5" fmla="*/ 60 h 124"/>
                  <a:gd name="T6" fmla="*/ 11 w 83"/>
                  <a:gd name="T7" fmla="*/ 58 h 124"/>
                  <a:gd name="T8" fmla="*/ 4 w 83"/>
                  <a:gd name="T9" fmla="*/ 13 h 124"/>
                  <a:gd name="T10" fmla="*/ 3 w 83"/>
                  <a:gd name="T11" fmla="*/ 4 h 124"/>
                  <a:gd name="T12" fmla="*/ 6 w 83"/>
                  <a:gd name="T13" fmla="*/ 2 h 124"/>
                  <a:gd name="T14" fmla="*/ 13 w 83"/>
                  <a:gd name="T15" fmla="*/ 3 h 124"/>
                  <a:gd name="T16" fmla="*/ 31 w 83"/>
                  <a:gd name="T17" fmla="*/ 38 h 124"/>
                  <a:gd name="T18" fmla="*/ 34 w 83"/>
                  <a:gd name="T19" fmla="*/ 40 h 124"/>
                  <a:gd name="T20" fmla="*/ 38 w 83"/>
                  <a:gd name="T21" fmla="*/ 38 h 124"/>
                  <a:gd name="T22" fmla="*/ 42 w 83"/>
                  <a:gd name="T23" fmla="*/ 39 h 124"/>
                  <a:gd name="T24" fmla="*/ 41 w 83"/>
                  <a:gd name="T25" fmla="*/ 57 h 124"/>
                  <a:gd name="T26" fmla="*/ 45 w 83"/>
                  <a:gd name="T27" fmla="*/ 57 h 124"/>
                  <a:gd name="T28" fmla="*/ 49 w 83"/>
                  <a:gd name="T29" fmla="*/ 49 h 124"/>
                  <a:gd name="T30" fmla="*/ 58 w 83"/>
                  <a:gd name="T31" fmla="*/ 53 h 124"/>
                  <a:gd name="T32" fmla="*/ 58 w 83"/>
                  <a:gd name="T33" fmla="*/ 58 h 124"/>
                  <a:gd name="T34" fmla="*/ 58 w 83"/>
                  <a:gd name="T35" fmla="*/ 61 h 124"/>
                  <a:gd name="T36" fmla="*/ 58 w 83"/>
                  <a:gd name="T37" fmla="*/ 69 h 124"/>
                  <a:gd name="T38" fmla="*/ 54 w 83"/>
                  <a:gd name="T39" fmla="*/ 77 h 124"/>
                  <a:gd name="T40" fmla="*/ 60 w 83"/>
                  <a:gd name="T41" fmla="*/ 91 h 124"/>
                  <a:gd name="T42" fmla="*/ 67 w 83"/>
                  <a:gd name="T43" fmla="*/ 94 h 124"/>
                  <a:gd name="T44" fmla="*/ 69 w 83"/>
                  <a:gd name="T45" fmla="*/ 101 h 124"/>
                  <a:gd name="T46" fmla="*/ 71 w 83"/>
                  <a:gd name="T47" fmla="*/ 100 h 124"/>
                  <a:gd name="T48" fmla="*/ 75 w 83"/>
                  <a:gd name="T49" fmla="*/ 96 h 124"/>
                  <a:gd name="T50" fmla="*/ 82 w 83"/>
                  <a:gd name="T51" fmla="*/ 104 h 124"/>
                  <a:gd name="T52" fmla="*/ 77 w 83"/>
                  <a:gd name="T53" fmla="*/ 117 h 124"/>
                  <a:gd name="T54" fmla="*/ 74 w 83"/>
                  <a:gd name="T55" fmla="*/ 121 h 124"/>
                  <a:gd name="T56" fmla="*/ 65 w 83"/>
                  <a:gd name="T57" fmla="*/ 122 h 124"/>
                  <a:gd name="T58" fmla="*/ 60 w 83"/>
                  <a:gd name="T59" fmla="*/ 109 h 124"/>
                  <a:gd name="T60" fmla="*/ 54 w 83"/>
                  <a:gd name="T61" fmla="*/ 100 h 124"/>
                  <a:gd name="T62" fmla="*/ 51 w 83"/>
                  <a:gd name="T63" fmla="*/ 98 h 124"/>
                  <a:gd name="T64" fmla="*/ 50 w 83"/>
                  <a:gd name="T65" fmla="*/ 93 h 124"/>
                  <a:gd name="T66" fmla="*/ 45 w 83"/>
                  <a:gd name="T67" fmla="*/ 85 h 124"/>
                  <a:gd name="T68" fmla="*/ 44 w 83"/>
                  <a:gd name="T69" fmla="*/ 87 h 124"/>
                  <a:gd name="T70" fmla="*/ 44 w 83"/>
                  <a:gd name="T71" fmla="*/ 94 h 124"/>
                  <a:gd name="T72" fmla="*/ 35 w 83"/>
                  <a:gd name="T73" fmla="*/ 95 h 124"/>
                  <a:gd name="T74" fmla="*/ 32 w 83"/>
                  <a:gd name="T75" fmla="*/ 75 h 124"/>
                  <a:gd name="T76" fmla="*/ 30 w 83"/>
                  <a:gd name="T77" fmla="*/ 73 h 124"/>
                  <a:gd name="T78" fmla="*/ 25 w 83"/>
                  <a:gd name="T79" fmla="*/ 99 h 124"/>
                  <a:gd name="T80" fmla="*/ 21 w 83"/>
                  <a:gd name="T81" fmla="*/ 109 h 124"/>
                  <a:gd name="T82" fmla="*/ 5 w 83"/>
                  <a:gd name="T83" fmla="*/ 110 h 124"/>
                  <a:gd name="T84" fmla="*/ 25 w 83"/>
                  <a:gd name="T85" fmla="*/ 57 h 124"/>
                  <a:gd name="T86" fmla="*/ 23 w 83"/>
                  <a:gd name="T87" fmla="*/ 49 h 124"/>
                  <a:gd name="T88" fmla="*/ 25 w 83"/>
                  <a:gd name="T89" fmla="*/ 38 h 124"/>
                  <a:gd name="T90" fmla="*/ 31 w 83"/>
                  <a:gd name="T91"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 h="124">
                    <a:moveTo>
                      <a:pt x="13" y="3"/>
                    </a:moveTo>
                    <a:cubicBezTo>
                      <a:pt x="15" y="4"/>
                      <a:pt x="16" y="6"/>
                      <a:pt x="16" y="8"/>
                    </a:cubicBezTo>
                    <a:cubicBezTo>
                      <a:pt x="21" y="20"/>
                      <a:pt x="23" y="49"/>
                      <a:pt x="18" y="60"/>
                    </a:cubicBezTo>
                    <a:cubicBezTo>
                      <a:pt x="15" y="66"/>
                      <a:pt x="12" y="63"/>
                      <a:pt x="11" y="58"/>
                    </a:cubicBezTo>
                    <a:cubicBezTo>
                      <a:pt x="9" y="43"/>
                      <a:pt x="11" y="26"/>
                      <a:pt x="4" y="13"/>
                    </a:cubicBezTo>
                    <a:cubicBezTo>
                      <a:pt x="2" y="10"/>
                      <a:pt x="0" y="7"/>
                      <a:pt x="3" y="4"/>
                    </a:cubicBezTo>
                    <a:cubicBezTo>
                      <a:pt x="4" y="4"/>
                      <a:pt x="5" y="3"/>
                      <a:pt x="6" y="2"/>
                    </a:cubicBezTo>
                    <a:cubicBezTo>
                      <a:pt x="8" y="1"/>
                      <a:pt x="11" y="0"/>
                      <a:pt x="13" y="3"/>
                    </a:cubicBezTo>
                    <a:close/>
                    <a:moveTo>
                      <a:pt x="31" y="38"/>
                    </a:moveTo>
                    <a:cubicBezTo>
                      <a:pt x="33" y="40"/>
                      <a:pt x="32" y="41"/>
                      <a:pt x="34" y="40"/>
                    </a:cubicBezTo>
                    <a:cubicBezTo>
                      <a:pt x="35" y="39"/>
                      <a:pt x="37" y="38"/>
                      <a:pt x="38" y="38"/>
                    </a:cubicBezTo>
                    <a:cubicBezTo>
                      <a:pt x="40" y="37"/>
                      <a:pt x="41" y="38"/>
                      <a:pt x="42" y="39"/>
                    </a:cubicBezTo>
                    <a:cubicBezTo>
                      <a:pt x="49" y="44"/>
                      <a:pt x="41" y="52"/>
                      <a:pt x="41" y="57"/>
                    </a:cubicBezTo>
                    <a:cubicBezTo>
                      <a:pt x="42" y="60"/>
                      <a:pt x="44" y="61"/>
                      <a:pt x="45" y="57"/>
                    </a:cubicBezTo>
                    <a:cubicBezTo>
                      <a:pt x="46" y="54"/>
                      <a:pt x="45" y="49"/>
                      <a:pt x="49" y="49"/>
                    </a:cubicBezTo>
                    <a:cubicBezTo>
                      <a:pt x="53" y="48"/>
                      <a:pt x="57" y="50"/>
                      <a:pt x="58" y="53"/>
                    </a:cubicBezTo>
                    <a:cubicBezTo>
                      <a:pt x="59" y="55"/>
                      <a:pt x="58" y="56"/>
                      <a:pt x="58" y="58"/>
                    </a:cubicBezTo>
                    <a:cubicBezTo>
                      <a:pt x="57" y="59"/>
                      <a:pt x="58" y="60"/>
                      <a:pt x="58" y="61"/>
                    </a:cubicBezTo>
                    <a:cubicBezTo>
                      <a:pt x="59" y="64"/>
                      <a:pt x="58" y="67"/>
                      <a:pt x="58" y="69"/>
                    </a:cubicBezTo>
                    <a:cubicBezTo>
                      <a:pt x="57" y="72"/>
                      <a:pt x="54" y="74"/>
                      <a:pt x="54" y="77"/>
                    </a:cubicBezTo>
                    <a:cubicBezTo>
                      <a:pt x="55" y="80"/>
                      <a:pt x="58" y="89"/>
                      <a:pt x="60" y="91"/>
                    </a:cubicBezTo>
                    <a:cubicBezTo>
                      <a:pt x="62" y="92"/>
                      <a:pt x="65" y="92"/>
                      <a:pt x="67" y="94"/>
                    </a:cubicBezTo>
                    <a:cubicBezTo>
                      <a:pt x="68" y="96"/>
                      <a:pt x="68" y="99"/>
                      <a:pt x="69" y="101"/>
                    </a:cubicBezTo>
                    <a:cubicBezTo>
                      <a:pt x="69" y="102"/>
                      <a:pt x="70" y="103"/>
                      <a:pt x="71" y="100"/>
                    </a:cubicBezTo>
                    <a:cubicBezTo>
                      <a:pt x="72" y="99"/>
                      <a:pt x="73" y="96"/>
                      <a:pt x="75" y="96"/>
                    </a:cubicBezTo>
                    <a:cubicBezTo>
                      <a:pt x="78" y="95"/>
                      <a:pt x="83" y="101"/>
                      <a:pt x="82" y="104"/>
                    </a:cubicBezTo>
                    <a:cubicBezTo>
                      <a:pt x="82" y="106"/>
                      <a:pt x="79" y="112"/>
                      <a:pt x="77" y="117"/>
                    </a:cubicBezTo>
                    <a:cubicBezTo>
                      <a:pt x="76" y="119"/>
                      <a:pt x="75" y="120"/>
                      <a:pt x="74" y="121"/>
                    </a:cubicBezTo>
                    <a:cubicBezTo>
                      <a:pt x="72" y="123"/>
                      <a:pt x="69" y="124"/>
                      <a:pt x="65" y="122"/>
                    </a:cubicBezTo>
                    <a:cubicBezTo>
                      <a:pt x="61" y="120"/>
                      <a:pt x="60" y="114"/>
                      <a:pt x="60" y="109"/>
                    </a:cubicBezTo>
                    <a:cubicBezTo>
                      <a:pt x="60" y="106"/>
                      <a:pt x="57" y="101"/>
                      <a:pt x="54" y="100"/>
                    </a:cubicBezTo>
                    <a:cubicBezTo>
                      <a:pt x="53" y="100"/>
                      <a:pt x="52" y="99"/>
                      <a:pt x="51" y="98"/>
                    </a:cubicBezTo>
                    <a:cubicBezTo>
                      <a:pt x="50" y="97"/>
                      <a:pt x="51" y="95"/>
                      <a:pt x="50" y="93"/>
                    </a:cubicBezTo>
                    <a:cubicBezTo>
                      <a:pt x="50" y="93"/>
                      <a:pt x="47" y="87"/>
                      <a:pt x="45" y="85"/>
                    </a:cubicBezTo>
                    <a:cubicBezTo>
                      <a:pt x="44" y="84"/>
                      <a:pt x="44" y="85"/>
                      <a:pt x="44" y="87"/>
                    </a:cubicBezTo>
                    <a:cubicBezTo>
                      <a:pt x="45" y="89"/>
                      <a:pt x="46" y="92"/>
                      <a:pt x="44" y="94"/>
                    </a:cubicBezTo>
                    <a:cubicBezTo>
                      <a:pt x="42" y="97"/>
                      <a:pt x="37" y="98"/>
                      <a:pt x="35" y="95"/>
                    </a:cubicBezTo>
                    <a:cubicBezTo>
                      <a:pt x="33" y="89"/>
                      <a:pt x="34" y="82"/>
                      <a:pt x="32" y="75"/>
                    </a:cubicBezTo>
                    <a:cubicBezTo>
                      <a:pt x="32" y="74"/>
                      <a:pt x="31" y="69"/>
                      <a:pt x="30" y="73"/>
                    </a:cubicBezTo>
                    <a:cubicBezTo>
                      <a:pt x="28" y="82"/>
                      <a:pt x="25" y="90"/>
                      <a:pt x="25" y="99"/>
                    </a:cubicBezTo>
                    <a:cubicBezTo>
                      <a:pt x="25" y="105"/>
                      <a:pt x="24" y="107"/>
                      <a:pt x="21" y="109"/>
                    </a:cubicBezTo>
                    <a:cubicBezTo>
                      <a:pt x="18" y="112"/>
                      <a:pt x="8" y="114"/>
                      <a:pt x="5" y="110"/>
                    </a:cubicBezTo>
                    <a:cubicBezTo>
                      <a:pt x="2" y="102"/>
                      <a:pt x="24" y="59"/>
                      <a:pt x="25" y="57"/>
                    </a:cubicBezTo>
                    <a:cubicBezTo>
                      <a:pt x="26" y="53"/>
                      <a:pt x="23" y="51"/>
                      <a:pt x="23" y="49"/>
                    </a:cubicBezTo>
                    <a:cubicBezTo>
                      <a:pt x="21" y="45"/>
                      <a:pt x="23" y="40"/>
                      <a:pt x="25" y="38"/>
                    </a:cubicBezTo>
                    <a:cubicBezTo>
                      <a:pt x="27" y="35"/>
                      <a:pt x="29" y="36"/>
                      <a:pt x="31"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2" name="ïṩ1íḋê"/>
              <p:cNvSpPr/>
              <p:nvPr/>
            </p:nvSpPr>
            <p:spPr bwMode="auto">
              <a:xfrm>
                <a:off x="3240088" y="2522538"/>
                <a:ext cx="392113" cy="304800"/>
              </a:xfrm>
              <a:custGeom>
                <a:avLst/>
                <a:gdLst>
                  <a:gd name="T0" fmla="*/ 112 w 119"/>
                  <a:gd name="T1" fmla="*/ 15 h 92"/>
                  <a:gd name="T2" fmla="*/ 111 w 119"/>
                  <a:gd name="T3" fmla="*/ 29 h 92"/>
                  <a:gd name="T4" fmla="*/ 97 w 119"/>
                  <a:gd name="T5" fmla="*/ 36 h 92"/>
                  <a:gd name="T6" fmla="*/ 83 w 119"/>
                  <a:gd name="T7" fmla="*/ 40 h 92"/>
                  <a:gd name="T8" fmla="*/ 85 w 119"/>
                  <a:gd name="T9" fmla="*/ 59 h 92"/>
                  <a:gd name="T10" fmla="*/ 68 w 119"/>
                  <a:gd name="T11" fmla="*/ 55 h 92"/>
                  <a:gd name="T12" fmla="*/ 50 w 119"/>
                  <a:gd name="T13" fmla="*/ 41 h 92"/>
                  <a:gd name="T14" fmla="*/ 52 w 119"/>
                  <a:gd name="T15" fmla="*/ 39 h 92"/>
                  <a:gd name="T16" fmla="*/ 69 w 119"/>
                  <a:gd name="T17" fmla="*/ 42 h 92"/>
                  <a:gd name="T18" fmla="*/ 55 w 119"/>
                  <a:gd name="T19" fmla="*/ 37 h 92"/>
                  <a:gd name="T20" fmla="*/ 51 w 119"/>
                  <a:gd name="T21" fmla="*/ 24 h 92"/>
                  <a:gd name="T22" fmla="*/ 66 w 119"/>
                  <a:gd name="T23" fmla="*/ 24 h 92"/>
                  <a:gd name="T24" fmla="*/ 56 w 119"/>
                  <a:gd name="T25" fmla="*/ 20 h 92"/>
                  <a:gd name="T26" fmla="*/ 46 w 119"/>
                  <a:gd name="T27" fmla="*/ 13 h 92"/>
                  <a:gd name="T28" fmla="*/ 52 w 119"/>
                  <a:gd name="T29" fmla="*/ 5 h 92"/>
                  <a:gd name="T30" fmla="*/ 60 w 119"/>
                  <a:gd name="T31" fmla="*/ 1 h 92"/>
                  <a:gd name="T32" fmla="*/ 66 w 119"/>
                  <a:gd name="T33" fmla="*/ 6 h 92"/>
                  <a:gd name="T34" fmla="*/ 74 w 119"/>
                  <a:gd name="T35" fmla="*/ 2 h 92"/>
                  <a:gd name="T36" fmla="*/ 91 w 119"/>
                  <a:gd name="T37" fmla="*/ 4 h 92"/>
                  <a:gd name="T38" fmla="*/ 104 w 119"/>
                  <a:gd name="T39" fmla="*/ 3 h 92"/>
                  <a:gd name="T40" fmla="*/ 63 w 119"/>
                  <a:gd name="T41" fmla="*/ 15 h 92"/>
                  <a:gd name="T42" fmla="*/ 66 w 119"/>
                  <a:gd name="T43" fmla="*/ 15 h 92"/>
                  <a:gd name="T44" fmla="*/ 65 w 119"/>
                  <a:gd name="T45" fmla="*/ 13 h 92"/>
                  <a:gd name="T46" fmla="*/ 38 w 119"/>
                  <a:gd name="T47" fmla="*/ 16 h 92"/>
                  <a:gd name="T48" fmla="*/ 34 w 119"/>
                  <a:gd name="T49" fmla="*/ 28 h 92"/>
                  <a:gd name="T50" fmla="*/ 38 w 119"/>
                  <a:gd name="T51" fmla="*/ 16 h 92"/>
                  <a:gd name="T52" fmla="*/ 90 w 119"/>
                  <a:gd name="T53" fmla="*/ 20 h 92"/>
                  <a:gd name="T54" fmla="*/ 89 w 119"/>
                  <a:gd name="T55" fmla="*/ 18 h 92"/>
                  <a:gd name="T56" fmla="*/ 89 w 119"/>
                  <a:gd name="T57" fmla="*/ 21 h 92"/>
                  <a:gd name="T58" fmla="*/ 78 w 119"/>
                  <a:gd name="T59" fmla="*/ 24 h 92"/>
                  <a:gd name="T60" fmla="*/ 81 w 119"/>
                  <a:gd name="T61" fmla="*/ 24 h 92"/>
                  <a:gd name="T62" fmla="*/ 80 w 119"/>
                  <a:gd name="T63" fmla="*/ 22 h 92"/>
                  <a:gd name="T64" fmla="*/ 92 w 119"/>
                  <a:gd name="T65" fmla="*/ 25 h 92"/>
                  <a:gd name="T66" fmla="*/ 92 w 119"/>
                  <a:gd name="T67" fmla="*/ 24 h 92"/>
                  <a:gd name="T68" fmla="*/ 92 w 119"/>
                  <a:gd name="T69" fmla="*/ 25 h 92"/>
                  <a:gd name="T70" fmla="*/ 22 w 119"/>
                  <a:gd name="T71" fmla="*/ 46 h 92"/>
                  <a:gd name="T72" fmla="*/ 32 w 119"/>
                  <a:gd name="T73" fmla="*/ 50 h 92"/>
                  <a:gd name="T74" fmla="*/ 42 w 119"/>
                  <a:gd name="T75" fmla="*/ 48 h 92"/>
                  <a:gd name="T76" fmla="*/ 45 w 119"/>
                  <a:gd name="T77" fmla="*/ 39 h 92"/>
                  <a:gd name="T78" fmla="*/ 54 w 119"/>
                  <a:gd name="T79" fmla="*/ 53 h 92"/>
                  <a:gd name="T80" fmla="*/ 50 w 119"/>
                  <a:gd name="T81" fmla="*/ 62 h 92"/>
                  <a:gd name="T82" fmla="*/ 56 w 119"/>
                  <a:gd name="T83" fmla="*/ 74 h 92"/>
                  <a:gd name="T84" fmla="*/ 35 w 119"/>
                  <a:gd name="T85" fmla="*/ 67 h 92"/>
                  <a:gd name="T86" fmla="*/ 10 w 119"/>
                  <a:gd name="T87" fmla="*/ 92 h 92"/>
                  <a:gd name="T88" fmla="*/ 5 w 119"/>
                  <a:gd name="T89" fmla="*/ 79 h 92"/>
                  <a:gd name="T90" fmla="*/ 3 w 119"/>
                  <a:gd name="T91" fmla="*/ 71 h 92"/>
                  <a:gd name="T92" fmla="*/ 5 w 119"/>
                  <a:gd name="T93" fmla="*/ 64 h 92"/>
                  <a:gd name="T94" fmla="*/ 20 w 119"/>
                  <a:gd name="T95" fmla="*/ 66 h 92"/>
                  <a:gd name="T96" fmla="*/ 25 w 119"/>
                  <a:gd name="T97" fmla="*/ 59 h 92"/>
                  <a:gd name="T98" fmla="*/ 10 w 119"/>
                  <a:gd name="T99"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9" h="92">
                    <a:moveTo>
                      <a:pt x="109" y="1"/>
                    </a:moveTo>
                    <a:cubicBezTo>
                      <a:pt x="119" y="0"/>
                      <a:pt x="117" y="13"/>
                      <a:pt x="112" y="15"/>
                    </a:cubicBezTo>
                    <a:cubicBezTo>
                      <a:pt x="108" y="18"/>
                      <a:pt x="98" y="12"/>
                      <a:pt x="96" y="16"/>
                    </a:cubicBezTo>
                    <a:cubicBezTo>
                      <a:pt x="95" y="21"/>
                      <a:pt x="111" y="18"/>
                      <a:pt x="111" y="29"/>
                    </a:cubicBezTo>
                    <a:cubicBezTo>
                      <a:pt x="111" y="31"/>
                      <a:pt x="110" y="33"/>
                      <a:pt x="109" y="34"/>
                    </a:cubicBezTo>
                    <a:cubicBezTo>
                      <a:pt x="106" y="38"/>
                      <a:pt x="102" y="35"/>
                      <a:pt x="97" y="36"/>
                    </a:cubicBezTo>
                    <a:cubicBezTo>
                      <a:pt x="95" y="36"/>
                      <a:pt x="92" y="37"/>
                      <a:pt x="90" y="37"/>
                    </a:cubicBezTo>
                    <a:cubicBezTo>
                      <a:pt x="87" y="38"/>
                      <a:pt x="82" y="37"/>
                      <a:pt x="83" y="40"/>
                    </a:cubicBezTo>
                    <a:cubicBezTo>
                      <a:pt x="84" y="42"/>
                      <a:pt x="89" y="43"/>
                      <a:pt x="90" y="46"/>
                    </a:cubicBezTo>
                    <a:cubicBezTo>
                      <a:pt x="93" y="51"/>
                      <a:pt x="88" y="58"/>
                      <a:pt x="85" y="59"/>
                    </a:cubicBezTo>
                    <a:cubicBezTo>
                      <a:pt x="82" y="59"/>
                      <a:pt x="77" y="56"/>
                      <a:pt x="73" y="56"/>
                    </a:cubicBezTo>
                    <a:cubicBezTo>
                      <a:pt x="71" y="56"/>
                      <a:pt x="69" y="56"/>
                      <a:pt x="68" y="55"/>
                    </a:cubicBezTo>
                    <a:cubicBezTo>
                      <a:pt x="62" y="54"/>
                      <a:pt x="59" y="50"/>
                      <a:pt x="55" y="47"/>
                    </a:cubicBezTo>
                    <a:cubicBezTo>
                      <a:pt x="54" y="46"/>
                      <a:pt x="50" y="44"/>
                      <a:pt x="50" y="41"/>
                    </a:cubicBezTo>
                    <a:cubicBezTo>
                      <a:pt x="50" y="41"/>
                      <a:pt x="50" y="41"/>
                      <a:pt x="51" y="40"/>
                    </a:cubicBezTo>
                    <a:cubicBezTo>
                      <a:pt x="51" y="40"/>
                      <a:pt x="52" y="39"/>
                      <a:pt x="52" y="39"/>
                    </a:cubicBezTo>
                    <a:cubicBezTo>
                      <a:pt x="56" y="39"/>
                      <a:pt x="64" y="44"/>
                      <a:pt x="69" y="45"/>
                    </a:cubicBezTo>
                    <a:cubicBezTo>
                      <a:pt x="72" y="46"/>
                      <a:pt x="71" y="43"/>
                      <a:pt x="69" y="42"/>
                    </a:cubicBezTo>
                    <a:cubicBezTo>
                      <a:pt x="67" y="41"/>
                      <a:pt x="64" y="39"/>
                      <a:pt x="61" y="38"/>
                    </a:cubicBezTo>
                    <a:cubicBezTo>
                      <a:pt x="59" y="37"/>
                      <a:pt x="57" y="37"/>
                      <a:pt x="55" y="37"/>
                    </a:cubicBezTo>
                    <a:cubicBezTo>
                      <a:pt x="47" y="36"/>
                      <a:pt x="43" y="27"/>
                      <a:pt x="45" y="24"/>
                    </a:cubicBezTo>
                    <a:cubicBezTo>
                      <a:pt x="47" y="22"/>
                      <a:pt x="49" y="23"/>
                      <a:pt x="51" y="24"/>
                    </a:cubicBezTo>
                    <a:cubicBezTo>
                      <a:pt x="55" y="26"/>
                      <a:pt x="61" y="27"/>
                      <a:pt x="65" y="27"/>
                    </a:cubicBezTo>
                    <a:cubicBezTo>
                      <a:pt x="66" y="27"/>
                      <a:pt x="68" y="26"/>
                      <a:pt x="66" y="24"/>
                    </a:cubicBezTo>
                    <a:cubicBezTo>
                      <a:pt x="65" y="23"/>
                      <a:pt x="62" y="24"/>
                      <a:pt x="60" y="23"/>
                    </a:cubicBezTo>
                    <a:cubicBezTo>
                      <a:pt x="58" y="23"/>
                      <a:pt x="57" y="22"/>
                      <a:pt x="56" y="20"/>
                    </a:cubicBezTo>
                    <a:cubicBezTo>
                      <a:pt x="56" y="18"/>
                      <a:pt x="55" y="17"/>
                      <a:pt x="53" y="18"/>
                    </a:cubicBezTo>
                    <a:cubicBezTo>
                      <a:pt x="50" y="21"/>
                      <a:pt x="45" y="18"/>
                      <a:pt x="46" y="13"/>
                    </a:cubicBezTo>
                    <a:cubicBezTo>
                      <a:pt x="47" y="11"/>
                      <a:pt x="49" y="8"/>
                      <a:pt x="51" y="7"/>
                    </a:cubicBezTo>
                    <a:cubicBezTo>
                      <a:pt x="52" y="6"/>
                      <a:pt x="50" y="5"/>
                      <a:pt x="52" y="5"/>
                    </a:cubicBezTo>
                    <a:cubicBezTo>
                      <a:pt x="54" y="5"/>
                      <a:pt x="55" y="5"/>
                      <a:pt x="56" y="4"/>
                    </a:cubicBezTo>
                    <a:cubicBezTo>
                      <a:pt x="58" y="4"/>
                      <a:pt x="58" y="2"/>
                      <a:pt x="60" y="1"/>
                    </a:cubicBezTo>
                    <a:cubicBezTo>
                      <a:pt x="61" y="1"/>
                      <a:pt x="63" y="1"/>
                      <a:pt x="64" y="2"/>
                    </a:cubicBezTo>
                    <a:cubicBezTo>
                      <a:pt x="65" y="3"/>
                      <a:pt x="65" y="6"/>
                      <a:pt x="66" y="6"/>
                    </a:cubicBezTo>
                    <a:cubicBezTo>
                      <a:pt x="68" y="6"/>
                      <a:pt x="68" y="2"/>
                      <a:pt x="69" y="2"/>
                    </a:cubicBezTo>
                    <a:cubicBezTo>
                      <a:pt x="71" y="1"/>
                      <a:pt x="73" y="1"/>
                      <a:pt x="74" y="2"/>
                    </a:cubicBezTo>
                    <a:cubicBezTo>
                      <a:pt x="75" y="4"/>
                      <a:pt x="77" y="5"/>
                      <a:pt x="79" y="5"/>
                    </a:cubicBezTo>
                    <a:cubicBezTo>
                      <a:pt x="81" y="6"/>
                      <a:pt x="89" y="5"/>
                      <a:pt x="91" y="4"/>
                    </a:cubicBezTo>
                    <a:cubicBezTo>
                      <a:pt x="92" y="3"/>
                      <a:pt x="92" y="3"/>
                      <a:pt x="93" y="3"/>
                    </a:cubicBezTo>
                    <a:cubicBezTo>
                      <a:pt x="96" y="3"/>
                      <a:pt x="102" y="3"/>
                      <a:pt x="104" y="3"/>
                    </a:cubicBezTo>
                    <a:cubicBezTo>
                      <a:pt x="106" y="3"/>
                      <a:pt x="108" y="1"/>
                      <a:pt x="109" y="1"/>
                    </a:cubicBezTo>
                    <a:close/>
                    <a:moveTo>
                      <a:pt x="63" y="15"/>
                    </a:moveTo>
                    <a:cubicBezTo>
                      <a:pt x="63" y="15"/>
                      <a:pt x="63" y="15"/>
                      <a:pt x="64" y="15"/>
                    </a:cubicBezTo>
                    <a:cubicBezTo>
                      <a:pt x="65" y="15"/>
                      <a:pt x="65" y="16"/>
                      <a:pt x="66" y="15"/>
                    </a:cubicBezTo>
                    <a:cubicBezTo>
                      <a:pt x="66" y="15"/>
                      <a:pt x="66" y="14"/>
                      <a:pt x="66" y="14"/>
                    </a:cubicBezTo>
                    <a:cubicBezTo>
                      <a:pt x="66" y="13"/>
                      <a:pt x="65" y="13"/>
                      <a:pt x="65" y="13"/>
                    </a:cubicBezTo>
                    <a:cubicBezTo>
                      <a:pt x="63" y="13"/>
                      <a:pt x="63" y="14"/>
                      <a:pt x="63" y="15"/>
                    </a:cubicBezTo>
                    <a:close/>
                    <a:moveTo>
                      <a:pt x="38" y="16"/>
                    </a:moveTo>
                    <a:cubicBezTo>
                      <a:pt x="42" y="16"/>
                      <a:pt x="43" y="20"/>
                      <a:pt x="41" y="22"/>
                    </a:cubicBezTo>
                    <a:cubicBezTo>
                      <a:pt x="39" y="24"/>
                      <a:pt x="36" y="27"/>
                      <a:pt x="34" y="28"/>
                    </a:cubicBezTo>
                    <a:cubicBezTo>
                      <a:pt x="30" y="29"/>
                      <a:pt x="26" y="24"/>
                      <a:pt x="27" y="22"/>
                    </a:cubicBezTo>
                    <a:cubicBezTo>
                      <a:pt x="28" y="19"/>
                      <a:pt x="34" y="16"/>
                      <a:pt x="38" y="16"/>
                    </a:cubicBezTo>
                    <a:close/>
                    <a:moveTo>
                      <a:pt x="89" y="21"/>
                    </a:moveTo>
                    <a:cubicBezTo>
                      <a:pt x="89" y="21"/>
                      <a:pt x="89" y="21"/>
                      <a:pt x="90" y="20"/>
                    </a:cubicBezTo>
                    <a:cubicBezTo>
                      <a:pt x="90" y="20"/>
                      <a:pt x="90" y="19"/>
                      <a:pt x="90" y="18"/>
                    </a:cubicBezTo>
                    <a:cubicBezTo>
                      <a:pt x="90" y="18"/>
                      <a:pt x="90" y="18"/>
                      <a:pt x="89" y="18"/>
                    </a:cubicBezTo>
                    <a:cubicBezTo>
                      <a:pt x="88" y="18"/>
                      <a:pt x="88" y="19"/>
                      <a:pt x="88" y="19"/>
                    </a:cubicBezTo>
                    <a:cubicBezTo>
                      <a:pt x="88" y="20"/>
                      <a:pt x="88" y="20"/>
                      <a:pt x="89" y="21"/>
                    </a:cubicBezTo>
                    <a:close/>
                    <a:moveTo>
                      <a:pt x="80" y="22"/>
                    </a:moveTo>
                    <a:cubicBezTo>
                      <a:pt x="79" y="22"/>
                      <a:pt x="78" y="23"/>
                      <a:pt x="78" y="24"/>
                    </a:cubicBezTo>
                    <a:cubicBezTo>
                      <a:pt x="78" y="25"/>
                      <a:pt x="78" y="25"/>
                      <a:pt x="79" y="25"/>
                    </a:cubicBezTo>
                    <a:cubicBezTo>
                      <a:pt x="80" y="25"/>
                      <a:pt x="80" y="24"/>
                      <a:pt x="81" y="24"/>
                    </a:cubicBezTo>
                    <a:cubicBezTo>
                      <a:pt x="82" y="24"/>
                      <a:pt x="82" y="23"/>
                      <a:pt x="82" y="23"/>
                    </a:cubicBezTo>
                    <a:cubicBezTo>
                      <a:pt x="82" y="22"/>
                      <a:pt x="81" y="21"/>
                      <a:pt x="80" y="22"/>
                    </a:cubicBezTo>
                    <a:close/>
                    <a:moveTo>
                      <a:pt x="92" y="25"/>
                    </a:moveTo>
                    <a:cubicBezTo>
                      <a:pt x="92" y="25"/>
                      <a:pt x="92" y="25"/>
                      <a:pt x="92" y="25"/>
                    </a:cubicBezTo>
                    <a:cubicBezTo>
                      <a:pt x="93" y="25"/>
                      <a:pt x="93" y="25"/>
                      <a:pt x="93" y="24"/>
                    </a:cubicBezTo>
                    <a:cubicBezTo>
                      <a:pt x="93" y="24"/>
                      <a:pt x="93" y="24"/>
                      <a:pt x="92" y="24"/>
                    </a:cubicBezTo>
                    <a:cubicBezTo>
                      <a:pt x="92" y="24"/>
                      <a:pt x="92" y="24"/>
                      <a:pt x="92" y="24"/>
                    </a:cubicBezTo>
                    <a:cubicBezTo>
                      <a:pt x="91" y="24"/>
                      <a:pt x="91" y="25"/>
                      <a:pt x="92" y="25"/>
                    </a:cubicBezTo>
                    <a:close/>
                    <a:moveTo>
                      <a:pt x="10" y="39"/>
                    </a:moveTo>
                    <a:cubicBezTo>
                      <a:pt x="14" y="38"/>
                      <a:pt x="18" y="44"/>
                      <a:pt x="22" y="46"/>
                    </a:cubicBezTo>
                    <a:cubicBezTo>
                      <a:pt x="24" y="48"/>
                      <a:pt x="26" y="48"/>
                      <a:pt x="29" y="49"/>
                    </a:cubicBezTo>
                    <a:cubicBezTo>
                      <a:pt x="30" y="49"/>
                      <a:pt x="31" y="50"/>
                      <a:pt x="32" y="50"/>
                    </a:cubicBezTo>
                    <a:cubicBezTo>
                      <a:pt x="33" y="51"/>
                      <a:pt x="33" y="51"/>
                      <a:pt x="34" y="51"/>
                    </a:cubicBezTo>
                    <a:cubicBezTo>
                      <a:pt x="37" y="51"/>
                      <a:pt x="42" y="51"/>
                      <a:pt x="42" y="48"/>
                    </a:cubicBezTo>
                    <a:cubicBezTo>
                      <a:pt x="41" y="46"/>
                      <a:pt x="40" y="46"/>
                      <a:pt x="40" y="45"/>
                    </a:cubicBezTo>
                    <a:cubicBezTo>
                      <a:pt x="39" y="42"/>
                      <a:pt x="42" y="39"/>
                      <a:pt x="45" y="39"/>
                    </a:cubicBezTo>
                    <a:cubicBezTo>
                      <a:pt x="46" y="39"/>
                      <a:pt x="47" y="40"/>
                      <a:pt x="47" y="41"/>
                    </a:cubicBezTo>
                    <a:cubicBezTo>
                      <a:pt x="50" y="44"/>
                      <a:pt x="55" y="51"/>
                      <a:pt x="54" y="53"/>
                    </a:cubicBezTo>
                    <a:cubicBezTo>
                      <a:pt x="54" y="54"/>
                      <a:pt x="52" y="56"/>
                      <a:pt x="51" y="57"/>
                    </a:cubicBezTo>
                    <a:cubicBezTo>
                      <a:pt x="49" y="59"/>
                      <a:pt x="47" y="61"/>
                      <a:pt x="50" y="62"/>
                    </a:cubicBezTo>
                    <a:cubicBezTo>
                      <a:pt x="54" y="63"/>
                      <a:pt x="59" y="66"/>
                      <a:pt x="59" y="69"/>
                    </a:cubicBezTo>
                    <a:cubicBezTo>
                      <a:pt x="60" y="71"/>
                      <a:pt x="58" y="73"/>
                      <a:pt x="56" y="74"/>
                    </a:cubicBezTo>
                    <a:cubicBezTo>
                      <a:pt x="52" y="75"/>
                      <a:pt x="43" y="69"/>
                      <a:pt x="41" y="67"/>
                    </a:cubicBezTo>
                    <a:cubicBezTo>
                      <a:pt x="39" y="66"/>
                      <a:pt x="38" y="63"/>
                      <a:pt x="35" y="67"/>
                    </a:cubicBezTo>
                    <a:cubicBezTo>
                      <a:pt x="31" y="70"/>
                      <a:pt x="25" y="80"/>
                      <a:pt x="21" y="85"/>
                    </a:cubicBezTo>
                    <a:cubicBezTo>
                      <a:pt x="20" y="88"/>
                      <a:pt x="14" y="92"/>
                      <a:pt x="10" y="92"/>
                    </a:cubicBezTo>
                    <a:cubicBezTo>
                      <a:pt x="9" y="91"/>
                      <a:pt x="8" y="90"/>
                      <a:pt x="7" y="90"/>
                    </a:cubicBezTo>
                    <a:cubicBezTo>
                      <a:pt x="3" y="86"/>
                      <a:pt x="5" y="84"/>
                      <a:pt x="5" y="79"/>
                    </a:cubicBezTo>
                    <a:cubicBezTo>
                      <a:pt x="5" y="78"/>
                      <a:pt x="5" y="76"/>
                      <a:pt x="4" y="75"/>
                    </a:cubicBezTo>
                    <a:cubicBezTo>
                      <a:pt x="4" y="73"/>
                      <a:pt x="3" y="72"/>
                      <a:pt x="3" y="71"/>
                    </a:cubicBezTo>
                    <a:cubicBezTo>
                      <a:pt x="3" y="69"/>
                      <a:pt x="3" y="67"/>
                      <a:pt x="3" y="65"/>
                    </a:cubicBezTo>
                    <a:cubicBezTo>
                      <a:pt x="4" y="65"/>
                      <a:pt x="4" y="64"/>
                      <a:pt x="5" y="64"/>
                    </a:cubicBezTo>
                    <a:cubicBezTo>
                      <a:pt x="9" y="63"/>
                      <a:pt x="11" y="72"/>
                      <a:pt x="14" y="73"/>
                    </a:cubicBezTo>
                    <a:cubicBezTo>
                      <a:pt x="17" y="71"/>
                      <a:pt x="18" y="68"/>
                      <a:pt x="20" y="66"/>
                    </a:cubicBezTo>
                    <a:cubicBezTo>
                      <a:pt x="21" y="64"/>
                      <a:pt x="23" y="63"/>
                      <a:pt x="24" y="62"/>
                    </a:cubicBezTo>
                    <a:cubicBezTo>
                      <a:pt x="25" y="61"/>
                      <a:pt x="25" y="60"/>
                      <a:pt x="25" y="59"/>
                    </a:cubicBezTo>
                    <a:cubicBezTo>
                      <a:pt x="24" y="57"/>
                      <a:pt x="21" y="57"/>
                      <a:pt x="19" y="56"/>
                    </a:cubicBezTo>
                    <a:cubicBezTo>
                      <a:pt x="14" y="54"/>
                      <a:pt x="0" y="45"/>
                      <a:pt x="10"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3" name="iš1ïḑê"/>
              <p:cNvSpPr/>
              <p:nvPr/>
            </p:nvSpPr>
            <p:spPr bwMode="auto">
              <a:xfrm>
                <a:off x="1806576" y="3094038"/>
                <a:ext cx="854075" cy="1260475"/>
              </a:xfrm>
              <a:custGeom>
                <a:avLst/>
                <a:gdLst>
                  <a:gd name="T0" fmla="*/ 26 w 259"/>
                  <a:gd name="T1" fmla="*/ 117 h 382"/>
                  <a:gd name="T2" fmla="*/ 36 w 259"/>
                  <a:gd name="T3" fmla="*/ 122 h 382"/>
                  <a:gd name="T4" fmla="*/ 58 w 259"/>
                  <a:gd name="T5" fmla="*/ 91 h 382"/>
                  <a:gd name="T6" fmla="*/ 50 w 259"/>
                  <a:gd name="T7" fmla="*/ 135 h 382"/>
                  <a:gd name="T8" fmla="*/ 39 w 259"/>
                  <a:gd name="T9" fmla="*/ 175 h 382"/>
                  <a:gd name="T10" fmla="*/ 45 w 259"/>
                  <a:gd name="T11" fmla="*/ 171 h 382"/>
                  <a:gd name="T12" fmla="*/ 65 w 259"/>
                  <a:gd name="T13" fmla="*/ 189 h 382"/>
                  <a:gd name="T14" fmla="*/ 58 w 259"/>
                  <a:gd name="T15" fmla="*/ 215 h 382"/>
                  <a:gd name="T16" fmla="*/ 72 w 259"/>
                  <a:gd name="T17" fmla="*/ 198 h 382"/>
                  <a:gd name="T18" fmla="*/ 95 w 259"/>
                  <a:gd name="T19" fmla="*/ 243 h 382"/>
                  <a:gd name="T20" fmla="*/ 108 w 259"/>
                  <a:gd name="T21" fmla="*/ 288 h 382"/>
                  <a:gd name="T22" fmla="*/ 111 w 259"/>
                  <a:gd name="T23" fmla="*/ 279 h 382"/>
                  <a:gd name="T24" fmla="*/ 111 w 259"/>
                  <a:gd name="T25" fmla="*/ 258 h 382"/>
                  <a:gd name="T26" fmla="*/ 155 w 259"/>
                  <a:gd name="T27" fmla="*/ 325 h 382"/>
                  <a:gd name="T28" fmla="*/ 165 w 259"/>
                  <a:gd name="T29" fmla="*/ 322 h 382"/>
                  <a:gd name="T30" fmla="*/ 155 w 259"/>
                  <a:gd name="T31" fmla="*/ 296 h 382"/>
                  <a:gd name="T32" fmla="*/ 227 w 259"/>
                  <a:gd name="T33" fmla="*/ 354 h 382"/>
                  <a:gd name="T34" fmla="*/ 258 w 259"/>
                  <a:gd name="T35" fmla="*/ 369 h 382"/>
                  <a:gd name="T36" fmla="*/ 141 w 259"/>
                  <a:gd name="T37" fmla="*/ 353 h 382"/>
                  <a:gd name="T38" fmla="*/ 173 w 259"/>
                  <a:gd name="T39" fmla="*/ 349 h 382"/>
                  <a:gd name="T40" fmla="*/ 153 w 259"/>
                  <a:gd name="T41" fmla="*/ 346 h 382"/>
                  <a:gd name="T42" fmla="*/ 88 w 259"/>
                  <a:gd name="T43" fmla="*/ 315 h 382"/>
                  <a:gd name="T44" fmla="*/ 130 w 259"/>
                  <a:gd name="T45" fmla="*/ 320 h 382"/>
                  <a:gd name="T46" fmla="*/ 131 w 259"/>
                  <a:gd name="T47" fmla="*/ 314 h 382"/>
                  <a:gd name="T48" fmla="*/ 53 w 259"/>
                  <a:gd name="T49" fmla="*/ 268 h 382"/>
                  <a:gd name="T50" fmla="*/ 62 w 259"/>
                  <a:gd name="T51" fmla="*/ 270 h 382"/>
                  <a:gd name="T52" fmla="*/ 83 w 259"/>
                  <a:gd name="T53" fmla="*/ 270 h 382"/>
                  <a:gd name="T54" fmla="*/ 12 w 259"/>
                  <a:gd name="T55" fmla="*/ 205 h 382"/>
                  <a:gd name="T56" fmla="*/ 43 w 259"/>
                  <a:gd name="T57" fmla="*/ 215 h 382"/>
                  <a:gd name="T58" fmla="*/ 2 w 259"/>
                  <a:gd name="T59" fmla="*/ 151 h 382"/>
                  <a:gd name="T60" fmla="*/ 21 w 259"/>
                  <a:gd name="T61" fmla="*/ 157 h 382"/>
                  <a:gd name="T62" fmla="*/ 3 w 259"/>
                  <a:gd name="T63" fmla="*/ 89 h 382"/>
                  <a:gd name="T64" fmla="*/ 49 w 259"/>
                  <a:gd name="T65" fmla="*/ 9 h 382"/>
                  <a:gd name="T66" fmla="*/ 45 w 259"/>
                  <a:gd name="T67" fmla="*/ 62 h 382"/>
                  <a:gd name="T68" fmla="*/ 60 w 259"/>
                  <a:gd name="T69" fmla="*/ 51 h 382"/>
                  <a:gd name="T70" fmla="*/ 59 w 259"/>
                  <a:gd name="T71" fmla="*/ 71 h 382"/>
                  <a:gd name="T72" fmla="*/ 30 w 259"/>
                  <a:gd name="T73" fmla="*/ 111 h 382"/>
                  <a:gd name="T74" fmla="*/ 7 w 259"/>
                  <a:gd name="T75" fmla="*/ 31 h 382"/>
                  <a:gd name="T76" fmla="*/ 10 w 259"/>
                  <a:gd name="T77" fmla="*/ 31 h 382"/>
                  <a:gd name="T78" fmla="*/ 27 w 259"/>
                  <a:gd name="T79" fmla="*/ 52 h 382"/>
                  <a:gd name="T80" fmla="*/ 42 w 259"/>
                  <a:gd name="T81" fmla="*/ 8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9" h="382">
                    <a:moveTo>
                      <a:pt x="5" y="88"/>
                    </a:moveTo>
                    <a:cubicBezTo>
                      <a:pt x="12" y="97"/>
                      <a:pt x="19" y="107"/>
                      <a:pt x="26" y="117"/>
                    </a:cubicBezTo>
                    <a:cubicBezTo>
                      <a:pt x="26" y="118"/>
                      <a:pt x="27" y="120"/>
                      <a:pt x="28" y="122"/>
                    </a:cubicBezTo>
                    <a:cubicBezTo>
                      <a:pt x="30" y="125"/>
                      <a:pt x="36" y="127"/>
                      <a:pt x="36" y="122"/>
                    </a:cubicBezTo>
                    <a:cubicBezTo>
                      <a:pt x="36" y="114"/>
                      <a:pt x="51" y="94"/>
                      <a:pt x="57" y="89"/>
                    </a:cubicBezTo>
                    <a:cubicBezTo>
                      <a:pt x="58" y="88"/>
                      <a:pt x="58" y="88"/>
                      <a:pt x="58" y="91"/>
                    </a:cubicBezTo>
                    <a:cubicBezTo>
                      <a:pt x="57" y="94"/>
                      <a:pt x="57" y="99"/>
                      <a:pt x="57" y="102"/>
                    </a:cubicBezTo>
                    <a:cubicBezTo>
                      <a:pt x="57" y="110"/>
                      <a:pt x="53" y="130"/>
                      <a:pt x="50" y="135"/>
                    </a:cubicBezTo>
                    <a:cubicBezTo>
                      <a:pt x="48" y="140"/>
                      <a:pt x="48" y="140"/>
                      <a:pt x="46" y="144"/>
                    </a:cubicBezTo>
                    <a:cubicBezTo>
                      <a:pt x="44" y="148"/>
                      <a:pt x="35" y="170"/>
                      <a:pt x="39" y="175"/>
                    </a:cubicBezTo>
                    <a:cubicBezTo>
                      <a:pt x="40" y="177"/>
                      <a:pt x="42" y="177"/>
                      <a:pt x="44" y="176"/>
                    </a:cubicBezTo>
                    <a:cubicBezTo>
                      <a:pt x="45" y="175"/>
                      <a:pt x="45" y="173"/>
                      <a:pt x="45" y="171"/>
                    </a:cubicBezTo>
                    <a:cubicBezTo>
                      <a:pt x="47" y="160"/>
                      <a:pt x="57" y="138"/>
                      <a:pt x="58" y="142"/>
                    </a:cubicBezTo>
                    <a:cubicBezTo>
                      <a:pt x="60" y="154"/>
                      <a:pt x="65" y="177"/>
                      <a:pt x="65" y="189"/>
                    </a:cubicBezTo>
                    <a:cubicBezTo>
                      <a:pt x="65" y="193"/>
                      <a:pt x="64" y="198"/>
                      <a:pt x="63" y="201"/>
                    </a:cubicBezTo>
                    <a:cubicBezTo>
                      <a:pt x="61" y="207"/>
                      <a:pt x="59" y="210"/>
                      <a:pt x="58" y="215"/>
                    </a:cubicBezTo>
                    <a:cubicBezTo>
                      <a:pt x="57" y="224"/>
                      <a:pt x="62" y="233"/>
                      <a:pt x="69" y="229"/>
                    </a:cubicBezTo>
                    <a:cubicBezTo>
                      <a:pt x="72" y="227"/>
                      <a:pt x="66" y="215"/>
                      <a:pt x="72" y="198"/>
                    </a:cubicBezTo>
                    <a:cubicBezTo>
                      <a:pt x="73" y="196"/>
                      <a:pt x="74" y="193"/>
                      <a:pt x="75" y="196"/>
                    </a:cubicBezTo>
                    <a:cubicBezTo>
                      <a:pt x="82" y="212"/>
                      <a:pt x="91" y="225"/>
                      <a:pt x="95" y="243"/>
                    </a:cubicBezTo>
                    <a:cubicBezTo>
                      <a:pt x="96" y="247"/>
                      <a:pt x="96" y="250"/>
                      <a:pt x="97" y="255"/>
                    </a:cubicBezTo>
                    <a:cubicBezTo>
                      <a:pt x="97" y="265"/>
                      <a:pt x="95" y="283"/>
                      <a:pt x="108" y="288"/>
                    </a:cubicBezTo>
                    <a:cubicBezTo>
                      <a:pt x="109" y="289"/>
                      <a:pt x="111" y="288"/>
                      <a:pt x="112" y="288"/>
                    </a:cubicBezTo>
                    <a:cubicBezTo>
                      <a:pt x="115" y="285"/>
                      <a:pt x="112" y="281"/>
                      <a:pt x="111" y="279"/>
                    </a:cubicBezTo>
                    <a:cubicBezTo>
                      <a:pt x="109" y="276"/>
                      <a:pt x="105" y="264"/>
                      <a:pt x="105" y="257"/>
                    </a:cubicBezTo>
                    <a:cubicBezTo>
                      <a:pt x="105" y="250"/>
                      <a:pt x="108" y="254"/>
                      <a:pt x="111" y="258"/>
                    </a:cubicBezTo>
                    <a:cubicBezTo>
                      <a:pt x="118" y="266"/>
                      <a:pt x="136" y="283"/>
                      <a:pt x="138" y="285"/>
                    </a:cubicBezTo>
                    <a:cubicBezTo>
                      <a:pt x="149" y="300"/>
                      <a:pt x="148" y="318"/>
                      <a:pt x="155" y="325"/>
                    </a:cubicBezTo>
                    <a:cubicBezTo>
                      <a:pt x="159" y="329"/>
                      <a:pt x="166" y="334"/>
                      <a:pt x="170" y="332"/>
                    </a:cubicBezTo>
                    <a:cubicBezTo>
                      <a:pt x="172" y="327"/>
                      <a:pt x="167" y="325"/>
                      <a:pt x="165" y="322"/>
                    </a:cubicBezTo>
                    <a:cubicBezTo>
                      <a:pt x="162" y="317"/>
                      <a:pt x="155" y="303"/>
                      <a:pt x="153" y="297"/>
                    </a:cubicBezTo>
                    <a:cubicBezTo>
                      <a:pt x="153" y="295"/>
                      <a:pt x="154" y="296"/>
                      <a:pt x="155" y="296"/>
                    </a:cubicBezTo>
                    <a:cubicBezTo>
                      <a:pt x="159" y="298"/>
                      <a:pt x="165" y="303"/>
                      <a:pt x="168" y="304"/>
                    </a:cubicBezTo>
                    <a:cubicBezTo>
                      <a:pt x="206" y="322"/>
                      <a:pt x="208" y="330"/>
                      <a:pt x="227" y="354"/>
                    </a:cubicBezTo>
                    <a:cubicBezTo>
                      <a:pt x="232" y="360"/>
                      <a:pt x="250" y="360"/>
                      <a:pt x="258" y="368"/>
                    </a:cubicBezTo>
                    <a:cubicBezTo>
                      <a:pt x="259" y="369"/>
                      <a:pt x="259" y="369"/>
                      <a:pt x="258" y="369"/>
                    </a:cubicBezTo>
                    <a:cubicBezTo>
                      <a:pt x="228" y="381"/>
                      <a:pt x="183" y="382"/>
                      <a:pt x="141" y="354"/>
                    </a:cubicBezTo>
                    <a:cubicBezTo>
                      <a:pt x="140" y="353"/>
                      <a:pt x="139" y="352"/>
                      <a:pt x="141" y="353"/>
                    </a:cubicBezTo>
                    <a:cubicBezTo>
                      <a:pt x="144" y="353"/>
                      <a:pt x="153" y="355"/>
                      <a:pt x="157" y="355"/>
                    </a:cubicBezTo>
                    <a:cubicBezTo>
                      <a:pt x="160" y="355"/>
                      <a:pt x="174" y="354"/>
                      <a:pt x="173" y="349"/>
                    </a:cubicBezTo>
                    <a:cubicBezTo>
                      <a:pt x="173" y="346"/>
                      <a:pt x="168" y="346"/>
                      <a:pt x="165" y="346"/>
                    </a:cubicBezTo>
                    <a:cubicBezTo>
                      <a:pt x="161" y="346"/>
                      <a:pt x="158" y="346"/>
                      <a:pt x="153" y="346"/>
                    </a:cubicBezTo>
                    <a:cubicBezTo>
                      <a:pt x="135" y="346"/>
                      <a:pt x="121" y="340"/>
                      <a:pt x="108" y="331"/>
                    </a:cubicBezTo>
                    <a:cubicBezTo>
                      <a:pt x="102" y="327"/>
                      <a:pt x="93" y="320"/>
                      <a:pt x="88" y="315"/>
                    </a:cubicBezTo>
                    <a:cubicBezTo>
                      <a:pt x="87" y="314"/>
                      <a:pt x="88" y="313"/>
                      <a:pt x="89" y="313"/>
                    </a:cubicBezTo>
                    <a:cubicBezTo>
                      <a:pt x="100" y="313"/>
                      <a:pt x="119" y="316"/>
                      <a:pt x="130" y="320"/>
                    </a:cubicBezTo>
                    <a:cubicBezTo>
                      <a:pt x="132" y="320"/>
                      <a:pt x="133" y="320"/>
                      <a:pt x="134" y="318"/>
                    </a:cubicBezTo>
                    <a:cubicBezTo>
                      <a:pt x="134" y="315"/>
                      <a:pt x="134" y="314"/>
                      <a:pt x="131" y="314"/>
                    </a:cubicBezTo>
                    <a:cubicBezTo>
                      <a:pt x="118" y="311"/>
                      <a:pt x="78" y="302"/>
                      <a:pt x="61" y="279"/>
                    </a:cubicBezTo>
                    <a:cubicBezTo>
                      <a:pt x="58" y="276"/>
                      <a:pt x="55" y="272"/>
                      <a:pt x="53" y="268"/>
                    </a:cubicBezTo>
                    <a:cubicBezTo>
                      <a:pt x="52" y="266"/>
                      <a:pt x="53" y="266"/>
                      <a:pt x="54" y="267"/>
                    </a:cubicBezTo>
                    <a:cubicBezTo>
                      <a:pt x="57" y="267"/>
                      <a:pt x="60" y="270"/>
                      <a:pt x="62" y="270"/>
                    </a:cubicBezTo>
                    <a:cubicBezTo>
                      <a:pt x="65" y="272"/>
                      <a:pt x="84" y="279"/>
                      <a:pt x="86" y="277"/>
                    </a:cubicBezTo>
                    <a:cubicBezTo>
                      <a:pt x="89" y="274"/>
                      <a:pt x="85" y="271"/>
                      <a:pt x="83" y="270"/>
                    </a:cubicBezTo>
                    <a:cubicBezTo>
                      <a:pt x="73" y="262"/>
                      <a:pt x="60" y="260"/>
                      <a:pt x="49" y="251"/>
                    </a:cubicBezTo>
                    <a:cubicBezTo>
                      <a:pt x="31" y="236"/>
                      <a:pt x="23" y="220"/>
                      <a:pt x="12" y="205"/>
                    </a:cubicBezTo>
                    <a:cubicBezTo>
                      <a:pt x="13" y="200"/>
                      <a:pt x="31" y="213"/>
                      <a:pt x="34" y="214"/>
                    </a:cubicBezTo>
                    <a:cubicBezTo>
                      <a:pt x="36" y="215"/>
                      <a:pt x="41" y="217"/>
                      <a:pt x="43" y="215"/>
                    </a:cubicBezTo>
                    <a:cubicBezTo>
                      <a:pt x="48" y="212"/>
                      <a:pt x="39" y="207"/>
                      <a:pt x="38" y="206"/>
                    </a:cubicBezTo>
                    <a:cubicBezTo>
                      <a:pt x="22" y="197"/>
                      <a:pt x="12" y="181"/>
                      <a:pt x="2" y="151"/>
                    </a:cubicBezTo>
                    <a:cubicBezTo>
                      <a:pt x="1" y="149"/>
                      <a:pt x="0" y="146"/>
                      <a:pt x="3" y="147"/>
                    </a:cubicBezTo>
                    <a:cubicBezTo>
                      <a:pt x="6" y="149"/>
                      <a:pt x="15" y="161"/>
                      <a:pt x="21" y="157"/>
                    </a:cubicBezTo>
                    <a:cubicBezTo>
                      <a:pt x="25" y="155"/>
                      <a:pt x="17" y="147"/>
                      <a:pt x="15" y="143"/>
                    </a:cubicBezTo>
                    <a:cubicBezTo>
                      <a:pt x="6" y="127"/>
                      <a:pt x="4" y="110"/>
                      <a:pt x="3" y="89"/>
                    </a:cubicBezTo>
                    <a:cubicBezTo>
                      <a:pt x="3" y="87"/>
                      <a:pt x="4" y="87"/>
                      <a:pt x="5" y="88"/>
                    </a:cubicBezTo>
                    <a:close/>
                    <a:moveTo>
                      <a:pt x="49" y="9"/>
                    </a:moveTo>
                    <a:cubicBezTo>
                      <a:pt x="50" y="19"/>
                      <a:pt x="48" y="38"/>
                      <a:pt x="45" y="48"/>
                    </a:cubicBezTo>
                    <a:cubicBezTo>
                      <a:pt x="44" y="51"/>
                      <a:pt x="42" y="60"/>
                      <a:pt x="45" y="62"/>
                    </a:cubicBezTo>
                    <a:cubicBezTo>
                      <a:pt x="48" y="63"/>
                      <a:pt x="49" y="60"/>
                      <a:pt x="51" y="59"/>
                    </a:cubicBezTo>
                    <a:cubicBezTo>
                      <a:pt x="54" y="56"/>
                      <a:pt x="57" y="53"/>
                      <a:pt x="60" y="51"/>
                    </a:cubicBezTo>
                    <a:cubicBezTo>
                      <a:pt x="64" y="48"/>
                      <a:pt x="65" y="49"/>
                      <a:pt x="63" y="53"/>
                    </a:cubicBezTo>
                    <a:cubicBezTo>
                      <a:pt x="62" y="58"/>
                      <a:pt x="60" y="66"/>
                      <a:pt x="59" y="71"/>
                    </a:cubicBezTo>
                    <a:cubicBezTo>
                      <a:pt x="53" y="86"/>
                      <a:pt x="39" y="97"/>
                      <a:pt x="33" y="111"/>
                    </a:cubicBezTo>
                    <a:cubicBezTo>
                      <a:pt x="32" y="113"/>
                      <a:pt x="31" y="114"/>
                      <a:pt x="30" y="111"/>
                    </a:cubicBezTo>
                    <a:cubicBezTo>
                      <a:pt x="25" y="103"/>
                      <a:pt x="23" y="99"/>
                      <a:pt x="19" y="94"/>
                    </a:cubicBezTo>
                    <a:cubicBezTo>
                      <a:pt x="8" y="78"/>
                      <a:pt x="4" y="50"/>
                      <a:pt x="7" y="31"/>
                    </a:cubicBezTo>
                    <a:cubicBezTo>
                      <a:pt x="8" y="31"/>
                      <a:pt x="8" y="30"/>
                      <a:pt x="8" y="30"/>
                    </a:cubicBezTo>
                    <a:cubicBezTo>
                      <a:pt x="9" y="30"/>
                      <a:pt x="9" y="30"/>
                      <a:pt x="10" y="31"/>
                    </a:cubicBezTo>
                    <a:cubicBezTo>
                      <a:pt x="14" y="37"/>
                      <a:pt x="18" y="46"/>
                      <a:pt x="21" y="54"/>
                    </a:cubicBezTo>
                    <a:cubicBezTo>
                      <a:pt x="22" y="58"/>
                      <a:pt x="27" y="56"/>
                      <a:pt x="27" y="52"/>
                    </a:cubicBezTo>
                    <a:cubicBezTo>
                      <a:pt x="27" y="48"/>
                      <a:pt x="27" y="44"/>
                      <a:pt x="28" y="39"/>
                    </a:cubicBezTo>
                    <a:cubicBezTo>
                      <a:pt x="32" y="27"/>
                      <a:pt x="38" y="16"/>
                      <a:pt x="42" y="8"/>
                    </a:cubicBezTo>
                    <a:cubicBezTo>
                      <a:pt x="45" y="3"/>
                      <a:pt x="48" y="0"/>
                      <a:pt x="4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4" name="ïśḻîḋê"/>
              <p:cNvSpPr/>
              <p:nvPr/>
            </p:nvSpPr>
            <p:spPr bwMode="auto">
              <a:xfrm>
                <a:off x="2805113" y="3090863"/>
                <a:ext cx="854075" cy="1263650"/>
              </a:xfrm>
              <a:custGeom>
                <a:avLst/>
                <a:gdLst>
                  <a:gd name="T0" fmla="*/ 233 w 259"/>
                  <a:gd name="T1" fmla="*/ 118 h 383"/>
                  <a:gd name="T2" fmla="*/ 223 w 259"/>
                  <a:gd name="T3" fmla="*/ 123 h 383"/>
                  <a:gd name="T4" fmla="*/ 201 w 259"/>
                  <a:gd name="T5" fmla="*/ 92 h 383"/>
                  <a:gd name="T6" fmla="*/ 209 w 259"/>
                  <a:gd name="T7" fmla="*/ 136 h 383"/>
                  <a:gd name="T8" fmla="*/ 220 w 259"/>
                  <a:gd name="T9" fmla="*/ 176 h 383"/>
                  <a:gd name="T10" fmla="*/ 214 w 259"/>
                  <a:gd name="T11" fmla="*/ 172 h 383"/>
                  <a:gd name="T12" fmla="*/ 194 w 259"/>
                  <a:gd name="T13" fmla="*/ 190 h 383"/>
                  <a:gd name="T14" fmla="*/ 201 w 259"/>
                  <a:gd name="T15" fmla="*/ 216 h 383"/>
                  <a:gd name="T16" fmla="*/ 187 w 259"/>
                  <a:gd name="T17" fmla="*/ 199 h 383"/>
                  <a:gd name="T18" fmla="*/ 164 w 259"/>
                  <a:gd name="T19" fmla="*/ 244 h 383"/>
                  <a:gd name="T20" fmla="*/ 151 w 259"/>
                  <a:gd name="T21" fmla="*/ 289 h 383"/>
                  <a:gd name="T22" fmla="*/ 148 w 259"/>
                  <a:gd name="T23" fmla="*/ 280 h 383"/>
                  <a:gd name="T24" fmla="*/ 148 w 259"/>
                  <a:gd name="T25" fmla="*/ 259 h 383"/>
                  <a:gd name="T26" fmla="*/ 104 w 259"/>
                  <a:gd name="T27" fmla="*/ 326 h 383"/>
                  <a:gd name="T28" fmla="*/ 94 w 259"/>
                  <a:gd name="T29" fmla="*/ 323 h 383"/>
                  <a:gd name="T30" fmla="*/ 104 w 259"/>
                  <a:gd name="T31" fmla="*/ 297 h 383"/>
                  <a:gd name="T32" fmla="*/ 32 w 259"/>
                  <a:gd name="T33" fmla="*/ 355 h 383"/>
                  <a:gd name="T34" fmla="*/ 1 w 259"/>
                  <a:gd name="T35" fmla="*/ 370 h 383"/>
                  <a:gd name="T36" fmla="*/ 118 w 259"/>
                  <a:gd name="T37" fmla="*/ 354 h 383"/>
                  <a:gd name="T38" fmla="*/ 86 w 259"/>
                  <a:gd name="T39" fmla="*/ 350 h 383"/>
                  <a:gd name="T40" fmla="*/ 106 w 259"/>
                  <a:gd name="T41" fmla="*/ 347 h 383"/>
                  <a:gd name="T42" fmla="*/ 171 w 259"/>
                  <a:gd name="T43" fmla="*/ 316 h 383"/>
                  <a:gd name="T44" fmla="*/ 129 w 259"/>
                  <a:gd name="T45" fmla="*/ 321 h 383"/>
                  <a:gd name="T46" fmla="*/ 128 w 259"/>
                  <a:gd name="T47" fmla="*/ 315 h 383"/>
                  <a:gd name="T48" fmla="*/ 206 w 259"/>
                  <a:gd name="T49" fmla="*/ 269 h 383"/>
                  <a:gd name="T50" fmla="*/ 197 w 259"/>
                  <a:gd name="T51" fmla="*/ 271 h 383"/>
                  <a:gd name="T52" fmla="*/ 176 w 259"/>
                  <a:gd name="T53" fmla="*/ 271 h 383"/>
                  <a:gd name="T54" fmla="*/ 247 w 259"/>
                  <a:gd name="T55" fmla="*/ 206 h 383"/>
                  <a:gd name="T56" fmla="*/ 216 w 259"/>
                  <a:gd name="T57" fmla="*/ 216 h 383"/>
                  <a:gd name="T58" fmla="*/ 257 w 259"/>
                  <a:gd name="T59" fmla="*/ 152 h 383"/>
                  <a:gd name="T60" fmla="*/ 237 w 259"/>
                  <a:gd name="T61" fmla="*/ 158 h 383"/>
                  <a:gd name="T62" fmla="*/ 256 w 259"/>
                  <a:gd name="T63" fmla="*/ 90 h 383"/>
                  <a:gd name="T64" fmla="*/ 210 w 259"/>
                  <a:gd name="T65" fmla="*/ 10 h 383"/>
                  <a:gd name="T66" fmla="*/ 214 w 259"/>
                  <a:gd name="T67" fmla="*/ 63 h 383"/>
                  <a:gd name="T68" fmla="*/ 198 w 259"/>
                  <a:gd name="T69" fmla="*/ 52 h 383"/>
                  <a:gd name="T70" fmla="*/ 200 w 259"/>
                  <a:gd name="T71" fmla="*/ 72 h 383"/>
                  <a:gd name="T72" fmla="*/ 226 w 259"/>
                  <a:gd name="T73" fmla="*/ 112 h 383"/>
                  <a:gd name="T74" fmla="*/ 229 w 259"/>
                  <a:gd name="T75" fmla="*/ 112 h 383"/>
                  <a:gd name="T76" fmla="*/ 252 w 259"/>
                  <a:gd name="T77" fmla="*/ 40 h 383"/>
                  <a:gd name="T78" fmla="*/ 248 w 259"/>
                  <a:gd name="T79" fmla="*/ 34 h 383"/>
                  <a:gd name="T80" fmla="*/ 232 w 259"/>
                  <a:gd name="T81" fmla="*/ 53 h 383"/>
                  <a:gd name="T82" fmla="*/ 217 w 259"/>
                  <a:gd name="T83" fmla="*/ 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83">
                    <a:moveTo>
                      <a:pt x="254" y="89"/>
                    </a:moveTo>
                    <a:cubicBezTo>
                      <a:pt x="247" y="98"/>
                      <a:pt x="240" y="108"/>
                      <a:pt x="233" y="118"/>
                    </a:cubicBezTo>
                    <a:cubicBezTo>
                      <a:pt x="233" y="119"/>
                      <a:pt x="232" y="121"/>
                      <a:pt x="231" y="123"/>
                    </a:cubicBezTo>
                    <a:cubicBezTo>
                      <a:pt x="228" y="126"/>
                      <a:pt x="223" y="128"/>
                      <a:pt x="223" y="123"/>
                    </a:cubicBezTo>
                    <a:cubicBezTo>
                      <a:pt x="223" y="115"/>
                      <a:pt x="208" y="95"/>
                      <a:pt x="202" y="90"/>
                    </a:cubicBezTo>
                    <a:cubicBezTo>
                      <a:pt x="201" y="89"/>
                      <a:pt x="201" y="89"/>
                      <a:pt x="201" y="92"/>
                    </a:cubicBezTo>
                    <a:cubicBezTo>
                      <a:pt x="202" y="95"/>
                      <a:pt x="202" y="100"/>
                      <a:pt x="202" y="103"/>
                    </a:cubicBezTo>
                    <a:cubicBezTo>
                      <a:pt x="202" y="111"/>
                      <a:pt x="206" y="131"/>
                      <a:pt x="209" y="136"/>
                    </a:cubicBezTo>
                    <a:cubicBezTo>
                      <a:pt x="211" y="141"/>
                      <a:pt x="211" y="141"/>
                      <a:pt x="213" y="145"/>
                    </a:cubicBezTo>
                    <a:cubicBezTo>
                      <a:pt x="215" y="149"/>
                      <a:pt x="223" y="171"/>
                      <a:pt x="220" y="176"/>
                    </a:cubicBezTo>
                    <a:cubicBezTo>
                      <a:pt x="219" y="178"/>
                      <a:pt x="217" y="178"/>
                      <a:pt x="215" y="177"/>
                    </a:cubicBezTo>
                    <a:cubicBezTo>
                      <a:pt x="214" y="176"/>
                      <a:pt x="214" y="174"/>
                      <a:pt x="214" y="172"/>
                    </a:cubicBezTo>
                    <a:cubicBezTo>
                      <a:pt x="212" y="161"/>
                      <a:pt x="202" y="139"/>
                      <a:pt x="201" y="143"/>
                    </a:cubicBezTo>
                    <a:cubicBezTo>
                      <a:pt x="199" y="155"/>
                      <a:pt x="194" y="178"/>
                      <a:pt x="194" y="190"/>
                    </a:cubicBezTo>
                    <a:cubicBezTo>
                      <a:pt x="194" y="194"/>
                      <a:pt x="195" y="199"/>
                      <a:pt x="196" y="202"/>
                    </a:cubicBezTo>
                    <a:cubicBezTo>
                      <a:pt x="198" y="208"/>
                      <a:pt x="200" y="211"/>
                      <a:pt x="201" y="216"/>
                    </a:cubicBezTo>
                    <a:cubicBezTo>
                      <a:pt x="202" y="225"/>
                      <a:pt x="197" y="234"/>
                      <a:pt x="190" y="230"/>
                    </a:cubicBezTo>
                    <a:cubicBezTo>
                      <a:pt x="187" y="228"/>
                      <a:pt x="193" y="216"/>
                      <a:pt x="187" y="199"/>
                    </a:cubicBezTo>
                    <a:cubicBezTo>
                      <a:pt x="186" y="197"/>
                      <a:pt x="185" y="194"/>
                      <a:pt x="184" y="197"/>
                    </a:cubicBezTo>
                    <a:cubicBezTo>
                      <a:pt x="177" y="213"/>
                      <a:pt x="168" y="226"/>
                      <a:pt x="164" y="244"/>
                    </a:cubicBezTo>
                    <a:cubicBezTo>
                      <a:pt x="163" y="248"/>
                      <a:pt x="163" y="251"/>
                      <a:pt x="162" y="256"/>
                    </a:cubicBezTo>
                    <a:cubicBezTo>
                      <a:pt x="162" y="266"/>
                      <a:pt x="164" y="284"/>
                      <a:pt x="151" y="289"/>
                    </a:cubicBezTo>
                    <a:cubicBezTo>
                      <a:pt x="150" y="290"/>
                      <a:pt x="148" y="289"/>
                      <a:pt x="147" y="289"/>
                    </a:cubicBezTo>
                    <a:cubicBezTo>
                      <a:pt x="144" y="286"/>
                      <a:pt x="147" y="282"/>
                      <a:pt x="148" y="280"/>
                    </a:cubicBezTo>
                    <a:cubicBezTo>
                      <a:pt x="149" y="277"/>
                      <a:pt x="154" y="265"/>
                      <a:pt x="154" y="258"/>
                    </a:cubicBezTo>
                    <a:cubicBezTo>
                      <a:pt x="154" y="251"/>
                      <a:pt x="151" y="255"/>
                      <a:pt x="148" y="259"/>
                    </a:cubicBezTo>
                    <a:cubicBezTo>
                      <a:pt x="141" y="267"/>
                      <a:pt x="123" y="284"/>
                      <a:pt x="121" y="286"/>
                    </a:cubicBezTo>
                    <a:cubicBezTo>
                      <a:pt x="110" y="301"/>
                      <a:pt x="111" y="319"/>
                      <a:pt x="104" y="326"/>
                    </a:cubicBezTo>
                    <a:cubicBezTo>
                      <a:pt x="100" y="330"/>
                      <a:pt x="93" y="335"/>
                      <a:pt x="89" y="333"/>
                    </a:cubicBezTo>
                    <a:cubicBezTo>
                      <a:pt x="87" y="328"/>
                      <a:pt x="92" y="326"/>
                      <a:pt x="94" y="323"/>
                    </a:cubicBezTo>
                    <a:cubicBezTo>
                      <a:pt x="96" y="318"/>
                      <a:pt x="104" y="304"/>
                      <a:pt x="105" y="298"/>
                    </a:cubicBezTo>
                    <a:cubicBezTo>
                      <a:pt x="106" y="296"/>
                      <a:pt x="105" y="297"/>
                      <a:pt x="104" y="297"/>
                    </a:cubicBezTo>
                    <a:cubicBezTo>
                      <a:pt x="100" y="299"/>
                      <a:pt x="94" y="304"/>
                      <a:pt x="91" y="305"/>
                    </a:cubicBezTo>
                    <a:cubicBezTo>
                      <a:pt x="53" y="323"/>
                      <a:pt x="51" y="331"/>
                      <a:pt x="32" y="355"/>
                    </a:cubicBezTo>
                    <a:cubicBezTo>
                      <a:pt x="27" y="361"/>
                      <a:pt x="9" y="361"/>
                      <a:pt x="1" y="369"/>
                    </a:cubicBezTo>
                    <a:cubicBezTo>
                      <a:pt x="0" y="370"/>
                      <a:pt x="0" y="370"/>
                      <a:pt x="1" y="370"/>
                    </a:cubicBezTo>
                    <a:cubicBezTo>
                      <a:pt x="31" y="382"/>
                      <a:pt x="76" y="383"/>
                      <a:pt x="118" y="355"/>
                    </a:cubicBezTo>
                    <a:cubicBezTo>
                      <a:pt x="119" y="354"/>
                      <a:pt x="119" y="353"/>
                      <a:pt x="118" y="354"/>
                    </a:cubicBezTo>
                    <a:cubicBezTo>
                      <a:pt x="115" y="354"/>
                      <a:pt x="106" y="356"/>
                      <a:pt x="102" y="356"/>
                    </a:cubicBezTo>
                    <a:cubicBezTo>
                      <a:pt x="99" y="356"/>
                      <a:pt x="85" y="355"/>
                      <a:pt x="86" y="350"/>
                    </a:cubicBezTo>
                    <a:cubicBezTo>
                      <a:pt x="86" y="347"/>
                      <a:pt x="91" y="347"/>
                      <a:pt x="94" y="347"/>
                    </a:cubicBezTo>
                    <a:cubicBezTo>
                      <a:pt x="98" y="347"/>
                      <a:pt x="101" y="347"/>
                      <a:pt x="106" y="347"/>
                    </a:cubicBezTo>
                    <a:cubicBezTo>
                      <a:pt x="124" y="347"/>
                      <a:pt x="137" y="341"/>
                      <a:pt x="151" y="332"/>
                    </a:cubicBezTo>
                    <a:cubicBezTo>
                      <a:pt x="157" y="328"/>
                      <a:pt x="166" y="321"/>
                      <a:pt x="171" y="316"/>
                    </a:cubicBezTo>
                    <a:cubicBezTo>
                      <a:pt x="172" y="315"/>
                      <a:pt x="171" y="314"/>
                      <a:pt x="170" y="314"/>
                    </a:cubicBezTo>
                    <a:cubicBezTo>
                      <a:pt x="159" y="314"/>
                      <a:pt x="140" y="317"/>
                      <a:pt x="129" y="321"/>
                    </a:cubicBezTo>
                    <a:cubicBezTo>
                      <a:pt x="127" y="321"/>
                      <a:pt x="126" y="321"/>
                      <a:pt x="125" y="319"/>
                    </a:cubicBezTo>
                    <a:cubicBezTo>
                      <a:pt x="125" y="316"/>
                      <a:pt x="125" y="315"/>
                      <a:pt x="128" y="315"/>
                    </a:cubicBezTo>
                    <a:cubicBezTo>
                      <a:pt x="141" y="312"/>
                      <a:pt x="181" y="303"/>
                      <a:pt x="198" y="280"/>
                    </a:cubicBezTo>
                    <a:cubicBezTo>
                      <a:pt x="201" y="277"/>
                      <a:pt x="204" y="273"/>
                      <a:pt x="206" y="269"/>
                    </a:cubicBezTo>
                    <a:cubicBezTo>
                      <a:pt x="207" y="267"/>
                      <a:pt x="206" y="267"/>
                      <a:pt x="205" y="268"/>
                    </a:cubicBezTo>
                    <a:cubicBezTo>
                      <a:pt x="202" y="268"/>
                      <a:pt x="199" y="271"/>
                      <a:pt x="197" y="271"/>
                    </a:cubicBezTo>
                    <a:cubicBezTo>
                      <a:pt x="194" y="273"/>
                      <a:pt x="175" y="280"/>
                      <a:pt x="173" y="278"/>
                    </a:cubicBezTo>
                    <a:cubicBezTo>
                      <a:pt x="170" y="275"/>
                      <a:pt x="174" y="272"/>
                      <a:pt x="176" y="271"/>
                    </a:cubicBezTo>
                    <a:cubicBezTo>
                      <a:pt x="186" y="263"/>
                      <a:pt x="199" y="261"/>
                      <a:pt x="210" y="252"/>
                    </a:cubicBezTo>
                    <a:cubicBezTo>
                      <a:pt x="228" y="237"/>
                      <a:pt x="236" y="221"/>
                      <a:pt x="247" y="206"/>
                    </a:cubicBezTo>
                    <a:cubicBezTo>
                      <a:pt x="246" y="201"/>
                      <a:pt x="228" y="214"/>
                      <a:pt x="225" y="215"/>
                    </a:cubicBezTo>
                    <a:cubicBezTo>
                      <a:pt x="223" y="216"/>
                      <a:pt x="218" y="218"/>
                      <a:pt x="216" y="216"/>
                    </a:cubicBezTo>
                    <a:cubicBezTo>
                      <a:pt x="211" y="213"/>
                      <a:pt x="220" y="208"/>
                      <a:pt x="221" y="207"/>
                    </a:cubicBezTo>
                    <a:cubicBezTo>
                      <a:pt x="237" y="198"/>
                      <a:pt x="247" y="182"/>
                      <a:pt x="257" y="152"/>
                    </a:cubicBezTo>
                    <a:cubicBezTo>
                      <a:pt x="258" y="150"/>
                      <a:pt x="259" y="147"/>
                      <a:pt x="256" y="148"/>
                    </a:cubicBezTo>
                    <a:cubicBezTo>
                      <a:pt x="253" y="150"/>
                      <a:pt x="244" y="162"/>
                      <a:pt x="237" y="158"/>
                    </a:cubicBezTo>
                    <a:cubicBezTo>
                      <a:pt x="234" y="156"/>
                      <a:pt x="242" y="148"/>
                      <a:pt x="244" y="144"/>
                    </a:cubicBezTo>
                    <a:cubicBezTo>
                      <a:pt x="253" y="128"/>
                      <a:pt x="255" y="111"/>
                      <a:pt x="256" y="90"/>
                    </a:cubicBezTo>
                    <a:cubicBezTo>
                      <a:pt x="256" y="88"/>
                      <a:pt x="255" y="88"/>
                      <a:pt x="254" y="89"/>
                    </a:cubicBezTo>
                    <a:close/>
                    <a:moveTo>
                      <a:pt x="210" y="10"/>
                    </a:moveTo>
                    <a:cubicBezTo>
                      <a:pt x="209" y="20"/>
                      <a:pt x="211" y="39"/>
                      <a:pt x="214" y="49"/>
                    </a:cubicBezTo>
                    <a:cubicBezTo>
                      <a:pt x="215" y="52"/>
                      <a:pt x="217" y="61"/>
                      <a:pt x="214" y="63"/>
                    </a:cubicBezTo>
                    <a:cubicBezTo>
                      <a:pt x="211" y="64"/>
                      <a:pt x="210" y="61"/>
                      <a:pt x="208" y="60"/>
                    </a:cubicBezTo>
                    <a:cubicBezTo>
                      <a:pt x="205" y="57"/>
                      <a:pt x="202" y="54"/>
                      <a:pt x="198" y="52"/>
                    </a:cubicBezTo>
                    <a:cubicBezTo>
                      <a:pt x="195" y="49"/>
                      <a:pt x="194" y="50"/>
                      <a:pt x="196" y="54"/>
                    </a:cubicBezTo>
                    <a:cubicBezTo>
                      <a:pt x="197" y="59"/>
                      <a:pt x="199" y="67"/>
                      <a:pt x="200" y="72"/>
                    </a:cubicBezTo>
                    <a:cubicBezTo>
                      <a:pt x="204" y="82"/>
                      <a:pt x="212" y="91"/>
                      <a:pt x="218" y="99"/>
                    </a:cubicBezTo>
                    <a:cubicBezTo>
                      <a:pt x="221" y="104"/>
                      <a:pt x="224" y="108"/>
                      <a:pt x="226" y="112"/>
                    </a:cubicBezTo>
                    <a:cubicBezTo>
                      <a:pt x="226" y="113"/>
                      <a:pt x="226" y="114"/>
                      <a:pt x="227" y="114"/>
                    </a:cubicBezTo>
                    <a:cubicBezTo>
                      <a:pt x="228" y="114"/>
                      <a:pt x="229" y="113"/>
                      <a:pt x="229" y="112"/>
                    </a:cubicBezTo>
                    <a:cubicBezTo>
                      <a:pt x="231" y="107"/>
                      <a:pt x="236" y="100"/>
                      <a:pt x="240" y="95"/>
                    </a:cubicBezTo>
                    <a:cubicBezTo>
                      <a:pt x="248" y="82"/>
                      <a:pt x="253" y="62"/>
                      <a:pt x="252" y="40"/>
                    </a:cubicBezTo>
                    <a:cubicBezTo>
                      <a:pt x="252" y="37"/>
                      <a:pt x="252" y="34"/>
                      <a:pt x="252" y="32"/>
                    </a:cubicBezTo>
                    <a:cubicBezTo>
                      <a:pt x="250" y="30"/>
                      <a:pt x="249" y="32"/>
                      <a:pt x="248" y="34"/>
                    </a:cubicBezTo>
                    <a:cubicBezTo>
                      <a:pt x="245" y="40"/>
                      <a:pt x="241" y="48"/>
                      <a:pt x="238" y="55"/>
                    </a:cubicBezTo>
                    <a:cubicBezTo>
                      <a:pt x="237" y="59"/>
                      <a:pt x="232" y="57"/>
                      <a:pt x="232" y="53"/>
                    </a:cubicBezTo>
                    <a:cubicBezTo>
                      <a:pt x="232" y="52"/>
                      <a:pt x="232" y="50"/>
                      <a:pt x="232" y="49"/>
                    </a:cubicBezTo>
                    <a:cubicBezTo>
                      <a:pt x="234" y="36"/>
                      <a:pt x="222" y="19"/>
                      <a:pt x="217" y="9"/>
                    </a:cubicBezTo>
                    <a:cubicBezTo>
                      <a:pt x="214" y="4"/>
                      <a:pt x="212" y="0"/>
                      <a:pt x="21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5" name="íŝ1idê"/>
              <p:cNvSpPr/>
              <p:nvPr/>
            </p:nvSpPr>
            <p:spPr bwMode="auto">
              <a:xfrm>
                <a:off x="2428876" y="3054351"/>
                <a:ext cx="204788" cy="217488"/>
              </a:xfrm>
              <a:custGeom>
                <a:avLst/>
                <a:gdLst>
                  <a:gd name="T0" fmla="*/ 37 w 62"/>
                  <a:gd name="T1" fmla="*/ 3 h 66"/>
                  <a:gd name="T2" fmla="*/ 50 w 62"/>
                  <a:gd name="T3" fmla="*/ 57 h 66"/>
                  <a:gd name="T4" fmla="*/ 13 w 62"/>
                  <a:gd name="T5" fmla="*/ 59 h 66"/>
                  <a:gd name="T6" fmla="*/ 9 w 62"/>
                  <a:gd name="T7" fmla="*/ 56 h 66"/>
                  <a:gd name="T8" fmla="*/ 9 w 62"/>
                  <a:gd name="T9" fmla="*/ 48 h 66"/>
                  <a:gd name="T10" fmla="*/ 21 w 62"/>
                  <a:gd name="T11" fmla="*/ 47 h 66"/>
                  <a:gd name="T12" fmla="*/ 28 w 62"/>
                  <a:gd name="T13" fmla="*/ 52 h 66"/>
                  <a:gd name="T14" fmla="*/ 37 w 62"/>
                  <a:gd name="T15" fmla="*/ 43 h 66"/>
                  <a:gd name="T16" fmla="*/ 36 w 62"/>
                  <a:gd name="T17" fmla="*/ 41 h 66"/>
                  <a:gd name="T18" fmla="*/ 29 w 62"/>
                  <a:gd name="T19" fmla="*/ 43 h 66"/>
                  <a:gd name="T20" fmla="*/ 9 w 62"/>
                  <a:gd name="T21" fmla="*/ 12 h 66"/>
                  <a:gd name="T22" fmla="*/ 37 w 62"/>
                  <a:gd name="T23" fmla="*/ 3 h 66"/>
                  <a:gd name="T24" fmla="*/ 26 w 62"/>
                  <a:gd name="T25" fmla="*/ 18 h 66"/>
                  <a:gd name="T26" fmla="*/ 32 w 62"/>
                  <a:gd name="T27" fmla="*/ 29 h 66"/>
                  <a:gd name="T28" fmla="*/ 37 w 62"/>
                  <a:gd name="T29" fmla="*/ 27 h 66"/>
                  <a:gd name="T30" fmla="*/ 37 w 62"/>
                  <a:gd name="T31" fmla="*/ 24 h 66"/>
                  <a:gd name="T32" fmla="*/ 34 w 62"/>
                  <a:gd name="T33" fmla="*/ 17 h 66"/>
                  <a:gd name="T34" fmla="*/ 26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7" y="3"/>
                    </a:moveTo>
                    <a:cubicBezTo>
                      <a:pt x="60" y="9"/>
                      <a:pt x="62" y="41"/>
                      <a:pt x="50" y="57"/>
                    </a:cubicBezTo>
                    <a:cubicBezTo>
                      <a:pt x="43" y="66"/>
                      <a:pt x="23" y="66"/>
                      <a:pt x="13" y="59"/>
                    </a:cubicBezTo>
                    <a:cubicBezTo>
                      <a:pt x="12" y="59"/>
                      <a:pt x="11" y="57"/>
                      <a:pt x="9" y="56"/>
                    </a:cubicBezTo>
                    <a:cubicBezTo>
                      <a:pt x="8" y="54"/>
                      <a:pt x="5" y="49"/>
                      <a:pt x="9" y="48"/>
                    </a:cubicBezTo>
                    <a:cubicBezTo>
                      <a:pt x="12" y="47"/>
                      <a:pt x="19" y="46"/>
                      <a:pt x="21" y="47"/>
                    </a:cubicBezTo>
                    <a:cubicBezTo>
                      <a:pt x="24" y="48"/>
                      <a:pt x="25" y="51"/>
                      <a:pt x="28" y="52"/>
                    </a:cubicBezTo>
                    <a:cubicBezTo>
                      <a:pt x="32" y="52"/>
                      <a:pt x="36" y="47"/>
                      <a:pt x="37" y="43"/>
                    </a:cubicBezTo>
                    <a:cubicBezTo>
                      <a:pt x="37" y="41"/>
                      <a:pt x="37" y="41"/>
                      <a:pt x="36" y="41"/>
                    </a:cubicBezTo>
                    <a:cubicBezTo>
                      <a:pt x="33" y="41"/>
                      <a:pt x="31" y="43"/>
                      <a:pt x="29" y="43"/>
                    </a:cubicBezTo>
                    <a:cubicBezTo>
                      <a:pt x="11" y="46"/>
                      <a:pt x="0" y="26"/>
                      <a:pt x="9" y="12"/>
                    </a:cubicBezTo>
                    <a:cubicBezTo>
                      <a:pt x="16" y="3"/>
                      <a:pt x="27" y="0"/>
                      <a:pt x="37" y="3"/>
                    </a:cubicBezTo>
                    <a:close/>
                    <a:moveTo>
                      <a:pt x="26" y="18"/>
                    </a:moveTo>
                    <a:cubicBezTo>
                      <a:pt x="24" y="23"/>
                      <a:pt x="25" y="30"/>
                      <a:pt x="32" y="29"/>
                    </a:cubicBezTo>
                    <a:cubicBezTo>
                      <a:pt x="34" y="29"/>
                      <a:pt x="36" y="28"/>
                      <a:pt x="37" y="27"/>
                    </a:cubicBezTo>
                    <a:cubicBezTo>
                      <a:pt x="37" y="26"/>
                      <a:pt x="37" y="25"/>
                      <a:pt x="37" y="24"/>
                    </a:cubicBezTo>
                    <a:cubicBezTo>
                      <a:pt x="36" y="21"/>
                      <a:pt x="36" y="18"/>
                      <a:pt x="34" y="17"/>
                    </a:cubicBezTo>
                    <a:cubicBezTo>
                      <a:pt x="31" y="16"/>
                      <a:pt x="27" y="15"/>
                      <a:pt x="2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6" name="îş1iḍé"/>
              <p:cNvSpPr/>
              <p:nvPr/>
            </p:nvSpPr>
            <p:spPr bwMode="auto">
              <a:xfrm>
                <a:off x="2195513" y="3054351"/>
                <a:ext cx="128588" cy="207963"/>
              </a:xfrm>
              <a:custGeom>
                <a:avLst/>
                <a:gdLst>
                  <a:gd name="T0" fmla="*/ 21 w 39"/>
                  <a:gd name="T1" fmla="*/ 1 h 63"/>
                  <a:gd name="T2" fmla="*/ 28 w 39"/>
                  <a:gd name="T3" fmla="*/ 1 h 63"/>
                  <a:gd name="T4" fmla="*/ 30 w 39"/>
                  <a:gd name="T5" fmla="*/ 9 h 63"/>
                  <a:gd name="T6" fmla="*/ 29 w 39"/>
                  <a:gd name="T7" fmla="*/ 45 h 63"/>
                  <a:gd name="T8" fmla="*/ 38 w 39"/>
                  <a:gd name="T9" fmla="*/ 48 h 63"/>
                  <a:gd name="T10" fmla="*/ 37 w 39"/>
                  <a:gd name="T11" fmla="*/ 61 h 63"/>
                  <a:gd name="T12" fmla="*/ 22 w 39"/>
                  <a:gd name="T13" fmla="*/ 62 h 63"/>
                  <a:gd name="T14" fmla="*/ 1 w 39"/>
                  <a:gd name="T15" fmla="*/ 60 h 63"/>
                  <a:gd name="T16" fmla="*/ 0 w 39"/>
                  <a:gd name="T17" fmla="*/ 51 h 63"/>
                  <a:gd name="T18" fmla="*/ 3 w 39"/>
                  <a:gd name="T19" fmla="*/ 47 h 63"/>
                  <a:gd name="T20" fmla="*/ 8 w 39"/>
                  <a:gd name="T21" fmla="*/ 47 h 63"/>
                  <a:gd name="T22" fmla="*/ 9 w 39"/>
                  <a:gd name="T23" fmla="*/ 43 h 63"/>
                  <a:gd name="T24" fmla="*/ 9 w 39"/>
                  <a:gd name="T25" fmla="*/ 30 h 63"/>
                  <a:gd name="T26" fmla="*/ 9 w 39"/>
                  <a:gd name="T27" fmla="*/ 24 h 63"/>
                  <a:gd name="T28" fmla="*/ 8 w 39"/>
                  <a:gd name="T29" fmla="*/ 23 h 63"/>
                  <a:gd name="T30" fmla="*/ 3 w 39"/>
                  <a:gd name="T31" fmla="*/ 23 h 63"/>
                  <a:gd name="T32" fmla="*/ 1 w 39"/>
                  <a:gd name="T33" fmla="*/ 22 h 63"/>
                  <a:gd name="T34" fmla="*/ 1 w 39"/>
                  <a:gd name="T35" fmla="*/ 11 h 63"/>
                  <a:gd name="T36" fmla="*/ 7 w 39"/>
                  <a:gd name="T37" fmla="*/ 8 h 63"/>
                  <a:gd name="T38" fmla="*/ 15 w 39"/>
                  <a:gd name="T39" fmla="*/ 5 h 63"/>
                  <a:gd name="T40" fmla="*/ 21 w 39"/>
                  <a:gd name="T41" fmla="*/ 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63">
                    <a:moveTo>
                      <a:pt x="21" y="1"/>
                    </a:moveTo>
                    <a:cubicBezTo>
                      <a:pt x="23" y="0"/>
                      <a:pt x="27" y="0"/>
                      <a:pt x="28" y="1"/>
                    </a:cubicBezTo>
                    <a:cubicBezTo>
                      <a:pt x="30" y="2"/>
                      <a:pt x="30" y="6"/>
                      <a:pt x="30" y="9"/>
                    </a:cubicBezTo>
                    <a:cubicBezTo>
                      <a:pt x="29" y="21"/>
                      <a:pt x="29" y="33"/>
                      <a:pt x="29" y="45"/>
                    </a:cubicBezTo>
                    <a:cubicBezTo>
                      <a:pt x="29" y="48"/>
                      <a:pt x="36" y="45"/>
                      <a:pt x="38" y="48"/>
                    </a:cubicBezTo>
                    <a:cubicBezTo>
                      <a:pt x="39" y="51"/>
                      <a:pt x="39" y="59"/>
                      <a:pt x="37" y="61"/>
                    </a:cubicBezTo>
                    <a:cubicBezTo>
                      <a:pt x="34" y="63"/>
                      <a:pt x="26" y="62"/>
                      <a:pt x="22" y="62"/>
                    </a:cubicBezTo>
                    <a:cubicBezTo>
                      <a:pt x="17" y="62"/>
                      <a:pt x="4" y="63"/>
                      <a:pt x="1" y="60"/>
                    </a:cubicBezTo>
                    <a:cubicBezTo>
                      <a:pt x="0" y="59"/>
                      <a:pt x="0" y="54"/>
                      <a:pt x="0" y="51"/>
                    </a:cubicBezTo>
                    <a:cubicBezTo>
                      <a:pt x="1" y="49"/>
                      <a:pt x="1" y="47"/>
                      <a:pt x="3" y="47"/>
                    </a:cubicBezTo>
                    <a:cubicBezTo>
                      <a:pt x="4" y="47"/>
                      <a:pt x="6" y="47"/>
                      <a:pt x="8" y="47"/>
                    </a:cubicBezTo>
                    <a:cubicBezTo>
                      <a:pt x="10" y="46"/>
                      <a:pt x="9" y="45"/>
                      <a:pt x="9" y="43"/>
                    </a:cubicBezTo>
                    <a:cubicBezTo>
                      <a:pt x="9" y="39"/>
                      <a:pt x="9" y="35"/>
                      <a:pt x="9" y="30"/>
                    </a:cubicBezTo>
                    <a:cubicBezTo>
                      <a:pt x="9" y="28"/>
                      <a:pt x="9" y="26"/>
                      <a:pt x="9" y="24"/>
                    </a:cubicBezTo>
                    <a:cubicBezTo>
                      <a:pt x="9" y="23"/>
                      <a:pt x="9" y="23"/>
                      <a:pt x="8" y="23"/>
                    </a:cubicBezTo>
                    <a:cubicBezTo>
                      <a:pt x="6" y="23"/>
                      <a:pt x="4" y="23"/>
                      <a:pt x="3" y="23"/>
                    </a:cubicBezTo>
                    <a:cubicBezTo>
                      <a:pt x="2" y="23"/>
                      <a:pt x="1" y="22"/>
                      <a:pt x="1" y="22"/>
                    </a:cubicBezTo>
                    <a:cubicBezTo>
                      <a:pt x="0" y="19"/>
                      <a:pt x="0" y="13"/>
                      <a:pt x="1" y="11"/>
                    </a:cubicBezTo>
                    <a:cubicBezTo>
                      <a:pt x="2" y="8"/>
                      <a:pt x="4" y="9"/>
                      <a:pt x="7" y="8"/>
                    </a:cubicBezTo>
                    <a:cubicBezTo>
                      <a:pt x="9" y="7"/>
                      <a:pt x="13" y="6"/>
                      <a:pt x="15" y="5"/>
                    </a:cubicBezTo>
                    <a:cubicBezTo>
                      <a:pt x="18" y="4"/>
                      <a:pt x="19" y="2"/>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7" name="ïś1ïḑè"/>
              <p:cNvSpPr/>
              <p:nvPr/>
            </p:nvSpPr>
            <p:spPr bwMode="auto">
              <a:xfrm>
                <a:off x="2771776" y="3038476"/>
                <a:ext cx="165100" cy="217488"/>
              </a:xfrm>
              <a:custGeom>
                <a:avLst/>
                <a:gdLst>
                  <a:gd name="T0" fmla="*/ 49 w 50"/>
                  <a:gd name="T1" fmla="*/ 20 h 66"/>
                  <a:gd name="T2" fmla="*/ 47 w 50"/>
                  <a:gd name="T3" fmla="*/ 32 h 66"/>
                  <a:gd name="T4" fmla="*/ 21 w 50"/>
                  <a:gd name="T5" fmla="*/ 50 h 66"/>
                  <a:gd name="T6" fmla="*/ 20 w 50"/>
                  <a:gd name="T7" fmla="*/ 51 h 66"/>
                  <a:gd name="T8" fmla="*/ 21 w 50"/>
                  <a:gd name="T9" fmla="*/ 52 h 66"/>
                  <a:gd name="T10" fmla="*/ 33 w 50"/>
                  <a:gd name="T11" fmla="*/ 52 h 66"/>
                  <a:gd name="T12" fmla="*/ 36 w 50"/>
                  <a:gd name="T13" fmla="*/ 50 h 66"/>
                  <a:gd name="T14" fmla="*/ 37 w 50"/>
                  <a:gd name="T15" fmla="*/ 47 h 66"/>
                  <a:gd name="T16" fmla="*/ 50 w 50"/>
                  <a:gd name="T17" fmla="*/ 47 h 66"/>
                  <a:gd name="T18" fmla="*/ 50 w 50"/>
                  <a:gd name="T19" fmla="*/ 66 h 66"/>
                  <a:gd name="T20" fmla="*/ 2 w 50"/>
                  <a:gd name="T21" fmla="*/ 66 h 66"/>
                  <a:gd name="T22" fmla="*/ 13 w 50"/>
                  <a:gd name="T23" fmla="*/ 39 h 66"/>
                  <a:gd name="T24" fmla="*/ 17 w 50"/>
                  <a:gd name="T25" fmla="*/ 36 h 66"/>
                  <a:gd name="T26" fmla="*/ 30 w 50"/>
                  <a:gd name="T27" fmla="*/ 23 h 66"/>
                  <a:gd name="T28" fmla="*/ 21 w 50"/>
                  <a:gd name="T29" fmla="*/ 18 h 66"/>
                  <a:gd name="T30" fmla="*/ 18 w 50"/>
                  <a:gd name="T31" fmla="*/ 25 h 66"/>
                  <a:gd name="T32" fmla="*/ 3 w 50"/>
                  <a:gd name="T33" fmla="*/ 25 h 66"/>
                  <a:gd name="T34" fmla="*/ 6 w 50"/>
                  <a:gd name="T35" fmla="*/ 13 h 66"/>
                  <a:gd name="T36" fmla="*/ 49 w 50"/>
                  <a:gd name="T37" fmla="*/ 2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66">
                    <a:moveTo>
                      <a:pt x="49" y="20"/>
                    </a:moveTo>
                    <a:cubicBezTo>
                      <a:pt x="50" y="24"/>
                      <a:pt x="49" y="29"/>
                      <a:pt x="47" y="32"/>
                    </a:cubicBezTo>
                    <a:cubicBezTo>
                      <a:pt x="41" y="40"/>
                      <a:pt x="28" y="43"/>
                      <a:pt x="21" y="50"/>
                    </a:cubicBezTo>
                    <a:cubicBezTo>
                      <a:pt x="20" y="51"/>
                      <a:pt x="20" y="51"/>
                      <a:pt x="20" y="51"/>
                    </a:cubicBezTo>
                    <a:cubicBezTo>
                      <a:pt x="20" y="52"/>
                      <a:pt x="20" y="52"/>
                      <a:pt x="21" y="52"/>
                    </a:cubicBezTo>
                    <a:cubicBezTo>
                      <a:pt x="23" y="52"/>
                      <a:pt x="29" y="53"/>
                      <a:pt x="33" y="52"/>
                    </a:cubicBezTo>
                    <a:cubicBezTo>
                      <a:pt x="35" y="52"/>
                      <a:pt x="35" y="52"/>
                      <a:pt x="36" y="50"/>
                    </a:cubicBezTo>
                    <a:cubicBezTo>
                      <a:pt x="37" y="47"/>
                      <a:pt x="37" y="47"/>
                      <a:pt x="37" y="47"/>
                    </a:cubicBezTo>
                    <a:cubicBezTo>
                      <a:pt x="50" y="47"/>
                      <a:pt x="50" y="47"/>
                      <a:pt x="50" y="47"/>
                    </a:cubicBezTo>
                    <a:cubicBezTo>
                      <a:pt x="50" y="66"/>
                      <a:pt x="50" y="66"/>
                      <a:pt x="50" y="66"/>
                    </a:cubicBezTo>
                    <a:cubicBezTo>
                      <a:pt x="2" y="66"/>
                      <a:pt x="2" y="66"/>
                      <a:pt x="2" y="66"/>
                    </a:cubicBezTo>
                    <a:cubicBezTo>
                      <a:pt x="0" y="48"/>
                      <a:pt x="11" y="41"/>
                      <a:pt x="13" y="39"/>
                    </a:cubicBezTo>
                    <a:cubicBezTo>
                      <a:pt x="15" y="38"/>
                      <a:pt x="15" y="38"/>
                      <a:pt x="17" y="36"/>
                    </a:cubicBezTo>
                    <a:cubicBezTo>
                      <a:pt x="21" y="33"/>
                      <a:pt x="30" y="28"/>
                      <a:pt x="30" y="23"/>
                    </a:cubicBezTo>
                    <a:cubicBezTo>
                      <a:pt x="29" y="19"/>
                      <a:pt x="25" y="16"/>
                      <a:pt x="21" y="18"/>
                    </a:cubicBezTo>
                    <a:cubicBezTo>
                      <a:pt x="19" y="19"/>
                      <a:pt x="20" y="23"/>
                      <a:pt x="18" y="25"/>
                    </a:cubicBezTo>
                    <a:cubicBezTo>
                      <a:pt x="16" y="27"/>
                      <a:pt x="4" y="27"/>
                      <a:pt x="3" y="25"/>
                    </a:cubicBezTo>
                    <a:cubicBezTo>
                      <a:pt x="0" y="22"/>
                      <a:pt x="4" y="15"/>
                      <a:pt x="6" y="13"/>
                    </a:cubicBezTo>
                    <a:cubicBezTo>
                      <a:pt x="16" y="0"/>
                      <a:pt x="43" y="4"/>
                      <a:pt x="4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8" name="ï$ļidé"/>
              <p:cNvSpPr/>
              <p:nvPr/>
            </p:nvSpPr>
            <p:spPr bwMode="auto">
              <a:xfrm>
                <a:off x="1522413" y="2971801"/>
                <a:ext cx="2443163" cy="1690688"/>
              </a:xfrm>
              <a:custGeom>
                <a:avLst/>
                <a:gdLst>
                  <a:gd name="T0" fmla="*/ 61 w 741"/>
                  <a:gd name="T1" fmla="*/ 65 h 512"/>
                  <a:gd name="T2" fmla="*/ 21 w 741"/>
                  <a:gd name="T3" fmla="*/ 28 h 512"/>
                  <a:gd name="T4" fmla="*/ 2 w 741"/>
                  <a:gd name="T5" fmla="*/ 120 h 512"/>
                  <a:gd name="T6" fmla="*/ 10 w 741"/>
                  <a:gd name="T7" fmla="*/ 93 h 512"/>
                  <a:gd name="T8" fmla="*/ 64 w 741"/>
                  <a:gd name="T9" fmla="*/ 83 h 512"/>
                  <a:gd name="T10" fmla="*/ 62 w 741"/>
                  <a:gd name="T11" fmla="*/ 96 h 512"/>
                  <a:gd name="T12" fmla="*/ 65 w 741"/>
                  <a:gd name="T13" fmla="*/ 143 h 512"/>
                  <a:gd name="T14" fmla="*/ 71 w 741"/>
                  <a:gd name="T15" fmla="*/ 182 h 512"/>
                  <a:gd name="T16" fmla="*/ 19 w 741"/>
                  <a:gd name="T17" fmla="*/ 260 h 512"/>
                  <a:gd name="T18" fmla="*/ 73 w 741"/>
                  <a:gd name="T19" fmla="*/ 224 h 512"/>
                  <a:gd name="T20" fmla="*/ 92 w 741"/>
                  <a:gd name="T21" fmla="*/ 271 h 512"/>
                  <a:gd name="T22" fmla="*/ 31 w 741"/>
                  <a:gd name="T23" fmla="*/ 292 h 512"/>
                  <a:gd name="T24" fmla="*/ 95 w 741"/>
                  <a:gd name="T25" fmla="*/ 337 h 512"/>
                  <a:gd name="T26" fmla="*/ 63 w 741"/>
                  <a:gd name="T27" fmla="*/ 351 h 512"/>
                  <a:gd name="T28" fmla="*/ 115 w 741"/>
                  <a:gd name="T29" fmla="*/ 319 h 512"/>
                  <a:gd name="T30" fmla="*/ 95 w 741"/>
                  <a:gd name="T31" fmla="*/ 337 h 512"/>
                  <a:gd name="T32" fmla="*/ 126 w 741"/>
                  <a:gd name="T33" fmla="*/ 438 h 512"/>
                  <a:gd name="T34" fmla="*/ 158 w 741"/>
                  <a:gd name="T35" fmla="*/ 368 h 512"/>
                  <a:gd name="T36" fmla="*/ 153 w 741"/>
                  <a:gd name="T37" fmla="*/ 402 h 512"/>
                  <a:gd name="T38" fmla="*/ 159 w 741"/>
                  <a:gd name="T39" fmla="*/ 444 h 512"/>
                  <a:gd name="T40" fmla="*/ 210 w 741"/>
                  <a:gd name="T41" fmla="*/ 403 h 512"/>
                  <a:gd name="T42" fmla="*/ 197 w 741"/>
                  <a:gd name="T43" fmla="*/ 466 h 512"/>
                  <a:gd name="T44" fmla="*/ 248 w 741"/>
                  <a:gd name="T45" fmla="*/ 470 h 512"/>
                  <a:gd name="T46" fmla="*/ 272 w 741"/>
                  <a:gd name="T47" fmla="*/ 439 h 512"/>
                  <a:gd name="T48" fmla="*/ 208 w 741"/>
                  <a:gd name="T49" fmla="*/ 467 h 512"/>
                  <a:gd name="T50" fmla="*/ 335 w 741"/>
                  <a:gd name="T51" fmla="*/ 489 h 512"/>
                  <a:gd name="T52" fmla="*/ 340 w 741"/>
                  <a:gd name="T53" fmla="*/ 457 h 512"/>
                  <a:gd name="T54" fmla="*/ 321 w 741"/>
                  <a:gd name="T55" fmla="*/ 493 h 512"/>
                  <a:gd name="T56" fmla="*/ 427 w 741"/>
                  <a:gd name="T57" fmla="*/ 448 h 512"/>
                  <a:gd name="T58" fmla="*/ 455 w 741"/>
                  <a:gd name="T59" fmla="*/ 448 h 512"/>
                  <a:gd name="T60" fmla="*/ 463 w 741"/>
                  <a:gd name="T61" fmla="*/ 446 h 512"/>
                  <a:gd name="T62" fmla="*/ 407 w 741"/>
                  <a:gd name="T63" fmla="*/ 456 h 512"/>
                  <a:gd name="T64" fmla="*/ 501 w 741"/>
                  <a:gd name="T65" fmla="*/ 484 h 512"/>
                  <a:gd name="T66" fmla="*/ 521 w 741"/>
                  <a:gd name="T67" fmla="*/ 422 h 512"/>
                  <a:gd name="T68" fmla="*/ 527 w 741"/>
                  <a:gd name="T69" fmla="*/ 419 h 512"/>
                  <a:gd name="T70" fmla="*/ 512 w 741"/>
                  <a:gd name="T71" fmla="*/ 483 h 512"/>
                  <a:gd name="T72" fmla="*/ 587 w 741"/>
                  <a:gd name="T73" fmla="*/ 447 h 512"/>
                  <a:gd name="T74" fmla="*/ 534 w 741"/>
                  <a:gd name="T75" fmla="*/ 408 h 512"/>
                  <a:gd name="T76" fmla="*/ 603 w 741"/>
                  <a:gd name="T77" fmla="*/ 347 h 512"/>
                  <a:gd name="T78" fmla="*/ 621 w 741"/>
                  <a:gd name="T79" fmla="*/ 418 h 512"/>
                  <a:gd name="T80" fmla="*/ 578 w 741"/>
                  <a:gd name="T81" fmla="*/ 378 h 512"/>
                  <a:gd name="T82" fmla="*/ 687 w 741"/>
                  <a:gd name="T83" fmla="*/ 340 h 512"/>
                  <a:gd name="T84" fmla="*/ 609 w 741"/>
                  <a:gd name="T85" fmla="*/ 343 h 512"/>
                  <a:gd name="T86" fmla="*/ 633 w 741"/>
                  <a:gd name="T87" fmla="*/ 314 h 512"/>
                  <a:gd name="T88" fmla="*/ 656 w 741"/>
                  <a:gd name="T89" fmla="*/ 322 h 512"/>
                  <a:gd name="T90" fmla="*/ 679 w 741"/>
                  <a:gd name="T91" fmla="*/ 335 h 512"/>
                  <a:gd name="T92" fmla="*/ 695 w 741"/>
                  <a:gd name="T93" fmla="*/ 316 h 512"/>
                  <a:gd name="T94" fmla="*/ 677 w 741"/>
                  <a:gd name="T95" fmla="*/ 248 h 512"/>
                  <a:gd name="T96" fmla="*/ 715 w 741"/>
                  <a:gd name="T97" fmla="*/ 284 h 512"/>
                  <a:gd name="T98" fmla="*/ 703 w 741"/>
                  <a:gd name="T99" fmla="*/ 299 h 512"/>
                  <a:gd name="T100" fmla="*/ 657 w 741"/>
                  <a:gd name="T101" fmla="*/ 282 h 512"/>
                  <a:gd name="T102" fmla="*/ 673 w 741"/>
                  <a:gd name="T103" fmla="*/ 212 h 512"/>
                  <a:gd name="T104" fmla="*/ 717 w 741"/>
                  <a:gd name="T105" fmla="*/ 238 h 512"/>
                  <a:gd name="T106" fmla="*/ 735 w 741"/>
                  <a:gd name="T107" fmla="*/ 158 h 512"/>
                  <a:gd name="T108" fmla="*/ 683 w 741"/>
                  <a:gd name="T109" fmla="*/ 173 h 512"/>
                  <a:gd name="T110" fmla="*/ 684 w 741"/>
                  <a:gd name="T111" fmla="*/ 160 h 512"/>
                  <a:gd name="T112" fmla="*/ 738 w 741"/>
                  <a:gd name="T113" fmla="*/ 122 h 512"/>
                  <a:gd name="T114" fmla="*/ 689 w 741"/>
                  <a:gd name="T115" fmla="*/ 146 h 512"/>
                  <a:gd name="T116" fmla="*/ 681 w 741"/>
                  <a:gd name="T117" fmla="*/ 88 h 512"/>
                  <a:gd name="T118" fmla="*/ 723 w 741"/>
                  <a:gd name="T119" fmla="*/ 47 h 512"/>
                  <a:gd name="T120" fmla="*/ 670 w 741"/>
                  <a:gd name="T121" fmla="*/ 87 h 512"/>
                  <a:gd name="T122" fmla="*/ 660 w 741"/>
                  <a:gd name="T123" fmla="*/ 41 h 512"/>
                  <a:gd name="T124" fmla="*/ 691 w 741"/>
                  <a:gd name="T125" fmla="*/ 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1" h="512">
                    <a:moveTo>
                      <a:pt x="63" y="7"/>
                    </a:moveTo>
                    <a:cubicBezTo>
                      <a:pt x="83" y="15"/>
                      <a:pt x="90" y="33"/>
                      <a:pt x="83" y="54"/>
                    </a:cubicBezTo>
                    <a:cubicBezTo>
                      <a:pt x="80" y="65"/>
                      <a:pt x="73" y="70"/>
                      <a:pt x="67" y="73"/>
                    </a:cubicBezTo>
                    <a:cubicBezTo>
                      <a:pt x="63" y="72"/>
                      <a:pt x="60" y="71"/>
                      <a:pt x="58" y="70"/>
                    </a:cubicBezTo>
                    <a:cubicBezTo>
                      <a:pt x="56" y="69"/>
                      <a:pt x="55" y="68"/>
                      <a:pt x="56" y="67"/>
                    </a:cubicBezTo>
                    <a:cubicBezTo>
                      <a:pt x="56" y="65"/>
                      <a:pt x="58" y="65"/>
                      <a:pt x="60" y="65"/>
                    </a:cubicBezTo>
                    <a:cubicBezTo>
                      <a:pt x="60" y="65"/>
                      <a:pt x="61" y="65"/>
                      <a:pt x="61" y="65"/>
                    </a:cubicBezTo>
                    <a:cubicBezTo>
                      <a:pt x="69" y="64"/>
                      <a:pt x="75" y="60"/>
                      <a:pt x="78" y="52"/>
                    </a:cubicBezTo>
                    <a:cubicBezTo>
                      <a:pt x="82" y="38"/>
                      <a:pt x="76" y="28"/>
                      <a:pt x="59" y="21"/>
                    </a:cubicBezTo>
                    <a:cubicBezTo>
                      <a:pt x="43" y="15"/>
                      <a:pt x="31" y="19"/>
                      <a:pt x="25" y="33"/>
                    </a:cubicBezTo>
                    <a:cubicBezTo>
                      <a:pt x="23" y="38"/>
                      <a:pt x="24" y="45"/>
                      <a:pt x="27" y="51"/>
                    </a:cubicBezTo>
                    <a:cubicBezTo>
                      <a:pt x="28" y="54"/>
                      <a:pt x="28" y="56"/>
                      <a:pt x="28" y="57"/>
                    </a:cubicBezTo>
                    <a:cubicBezTo>
                      <a:pt x="27" y="58"/>
                      <a:pt x="26" y="59"/>
                      <a:pt x="25" y="59"/>
                    </a:cubicBezTo>
                    <a:cubicBezTo>
                      <a:pt x="17" y="52"/>
                      <a:pt x="15" y="41"/>
                      <a:pt x="21" y="28"/>
                    </a:cubicBezTo>
                    <a:cubicBezTo>
                      <a:pt x="29" y="8"/>
                      <a:pt x="44" y="0"/>
                      <a:pt x="63" y="7"/>
                    </a:cubicBezTo>
                    <a:close/>
                    <a:moveTo>
                      <a:pt x="57" y="141"/>
                    </a:moveTo>
                    <a:cubicBezTo>
                      <a:pt x="9" y="135"/>
                      <a:pt x="9" y="135"/>
                      <a:pt x="9" y="135"/>
                    </a:cubicBezTo>
                    <a:cubicBezTo>
                      <a:pt x="7" y="135"/>
                      <a:pt x="6" y="135"/>
                      <a:pt x="5" y="137"/>
                    </a:cubicBezTo>
                    <a:cubicBezTo>
                      <a:pt x="4" y="139"/>
                      <a:pt x="4" y="139"/>
                      <a:pt x="2" y="139"/>
                    </a:cubicBezTo>
                    <a:cubicBezTo>
                      <a:pt x="1" y="139"/>
                      <a:pt x="0" y="138"/>
                      <a:pt x="0" y="135"/>
                    </a:cubicBezTo>
                    <a:cubicBezTo>
                      <a:pt x="2" y="120"/>
                      <a:pt x="2" y="120"/>
                      <a:pt x="2" y="120"/>
                    </a:cubicBezTo>
                    <a:cubicBezTo>
                      <a:pt x="2" y="117"/>
                      <a:pt x="3" y="116"/>
                      <a:pt x="5" y="116"/>
                    </a:cubicBezTo>
                    <a:cubicBezTo>
                      <a:pt x="6" y="116"/>
                      <a:pt x="7" y="117"/>
                      <a:pt x="7" y="119"/>
                    </a:cubicBezTo>
                    <a:cubicBezTo>
                      <a:pt x="8" y="120"/>
                      <a:pt x="9" y="122"/>
                      <a:pt x="11" y="122"/>
                    </a:cubicBezTo>
                    <a:cubicBezTo>
                      <a:pt x="34" y="125"/>
                      <a:pt x="34" y="125"/>
                      <a:pt x="34" y="125"/>
                    </a:cubicBezTo>
                    <a:cubicBezTo>
                      <a:pt x="38" y="94"/>
                      <a:pt x="38" y="94"/>
                      <a:pt x="38" y="94"/>
                    </a:cubicBezTo>
                    <a:cubicBezTo>
                      <a:pt x="15" y="91"/>
                      <a:pt x="15" y="91"/>
                      <a:pt x="15" y="91"/>
                    </a:cubicBezTo>
                    <a:cubicBezTo>
                      <a:pt x="13" y="91"/>
                      <a:pt x="11" y="91"/>
                      <a:pt x="10" y="93"/>
                    </a:cubicBezTo>
                    <a:cubicBezTo>
                      <a:pt x="10" y="94"/>
                      <a:pt x="9" y="95"/>
                      <a:pt x="8" y="95"/>
                    </a:cubicBezTo>
                    <a:cubicBezTo>
                      <a:pt x="6" y="95"/>
                      <a:pt x="5" y="93"/>
                      <a:pt x="5" y="91"/>
                    </a:cubicBezTo>
                    <a:cubicBezTo>
                      <a:pt x="7" y="76"/>
                      <a:pt x="7" y="76"/>
                      <a:pt x="7" y="76"/>
                    </a:cubicBezTo>
                    <a:cubicBezTo>
                      <a:pt x="8" y="73"/>
                      <a:pt x="9" y="71"/>
                      <a:pt x="10" y="72"/>
                    </a:cubicBezTo>
                    <a:cubicBezTo>
                      <a:pt x="12" y="72"/>
                      <a:pt x="12" y="73"/>
                      <a:pt x="13" y="74"/>
                    </a:cubicBezTo>
                    <a:cubicBezTo>
                      <a:pt x="13" y="76"/>
                      <a:pt x="14" y="77"/>
                      <a:pt x="16" y="77"/>
                    </a:cubicBezTo>
                    <a:cubicBezTo>
                      <a:pt x="64" y="83"/>
                      <a:pt x="64" y="83"/>
                      <a:pt x="64" y="83"/>
                    </a:cubicBezTo>
                    <a:cubicBezTo>
                      <a:pt x="65" y="83"/>
                      <a:pt x="66" y="82"/>
                      <a:pt x="67" y="81"/>
                    </a:cubicBezTo>
                    <a:cubicBezTo>
                      <a:pt x="68" y="79"/>
                      <a:pt x="69" y="79"/>
                      <a:pt x="70" y="79"/>
                    </a:cubicBezTo>
                    <a:cubicBezTo>
                      <a:pt x="72" y="79"/>
                      <a:pt x="73" y="80"/>
                      <a:pt x="72" y="83"/>
                    </a:cubicBezTo>
                    <a:cubicBezTo>
                      <a:pt x="71" y="98"/>
                      <a:pt x="71" y="98"/>
                      <a:pt x="71" y="98"/>
                    </a:cubicBezTo>
                    <a:cubicBezTo>
                      <a:pt x="70" y="101"/>
                      <a:pt x="69" y="102"/>
                      <a:pt x="68" y="102"/>
                    </a:cubicBezTo>
                    <a:cubicBezTo>
                      <a:pt x="66" y="102"/>
                      <a:pt x="65" y="101"/>
                      <a:pt x="65" y="99"/>
                    </a:cubicBezTo>
                    <a:cubicBezTo>
                      <a:pt x="64" y="97"/>
                      <a:pt x="63" y="97"/>
                      <a:pt x="62" y="96"/>
                    </a:cubicBezTo>
                    <a:cubicBezTo>
                      <a:pt x="44" y="94"/>
                      <a:pt x="44" y="94"/>
                      <a:pt x="44" y="94"/>
                    </a:cubicBezTo>
                    <a:cubicBezTo>
                      <a:pt x="40" y="125"/>
                      <a:pt x="40" y="125"/>
                      <a:pt x="40" y="125"/>
                    </a:cubicBezTo>
                    <a:cubicBezTo>
                      <a:pt x="58" y="127"/>
                      <a:pt x="58" y="127"/>
                      <a:pt x="58" y="127"/>
                    </a:cubicBezTo>
                    <a:cubicBezTo>
                      <a:pt x="60" y="128"/>
                      <a:pt x="61" y="127"/>
                      <a:pt x="62" y="125"/>
                    </a:cubicBezTo>
                    <a:cubicBezTo>
                      <a:pt x="63" y="124"/>
                      <a:pt x="64" y="123"/>
                      <a:pt x="65" y="123"/>
                    </a:cubicBezTo>
                    <a:cubicBezTo>
                      <a:pt x="67" y="123"/>
                      <a:pt x="67" y="125"/>
                      <a:pt x="67" y="128"/>
                    </a:cubicBezTo>
                    <a:cubicBezTo>
                      <a:pt x="65" y="143"/>
                      <a:pt x="65" y="143"/>
                      <a:pt x="65" y="143"/>
                    </a:cubicBezTo>
                    <a:cubicBezTo>
                      <a:pt x="65" y="145"/>
                      <a:pt x="64" y="146"/>
                      <a:pt x="62" y="146"/>
                    </a:cubicBezTo>
                    <a:cubicBezTo>
                      <a:pt x="61" y="146"/>
                      <a:pt x="60" y="145"/>
                      <a:pt x="60" y="143"/>
                    </a:cubicBezTo>
                    <a:cubicBezTo>
                      <a:pt x="59" y="142"/>
                      <a:pt x="58" y="141"/>
                      <a:pt x="57" y="141"/>
                    </a:cubicBezTo>
                    <a:close/>
                    <a:moveTo>
                      <a:pt x="42" y="221"/>
                    </a:moveTo>
                    <a:cubicBezTo>
                      <a:pt x="21" y="225"/>
                      <a:pt x="7" y="213"/>
                      <a:pt x="4" y="192"/>
                    </a:cubicBezTo>
                    <a:cubicBezTo>
                      <a:pt x="1" y="171"/>
                      <a:pt x="11" y="156"/>
                      <a:pt x="32" y="153"/>
                    </a:cubicBezTo>
                    <a:cubicBezTo>
                      <a:pt x="53" y="150"/>
                      <a:pt x="68" y="161"/>
                      <a:pt x="71" y="182"/>
                    </a:cubicBezTo>
                    <a:cubicBezTo>
                      <a:pt x="74" y="204"/>
                      <a:pt x="63" y="218"/>
                      <a:pt x="42" y="221"/>
                    </a:cubicBezTo>
                    <a:close/>
                    <a:moveTo>
                      <a:pt x="40" y="207"/>
                    </a:moveTo>
                    <a:cubicBezTo>
                      <a:pt x="58" y="205"/>
                      <a:pt x="67" y="196"/>
                      <a:pt x="65" y="183"/>
                    </a:cubicBezTo>
                    <a:cubicBezTo>
                      <a:pt x="63" y="171"/>
                      <a:pt x="52" y="165"/>
                      <a:pt x="34" y="167"/>
                    </a:cubicBezTo>
                    <a:cubicBezTo>
                      <a:pt x="16" y="170"/>
                      <a:pt x="7" y="179"/>
                      <a:pt x="9" y="191"/>
                    </a:cubicBezTo>
                    <a:cubicBezTo>
                      <a:pt x="11" y="204"/>
                      <a:pt x="22" y="210"/>
                      <a:pt x="40" y="207"/>
                    </a:cubicBezTo>
                    <a:close/>
                    <a:moveTo>
                      <a:pt x="19" y="260"/>
                    </a:moveTo>
                    <a:cubicBezTo>
                      <a:pt x="15" y="249"/>
                      <a:pt x="15" y="249"/>
                      <a:pt x="15" y="249"/>
                    </a:cubicBezTo>
                    <a:cubicBezTo>
                      <a:pt x="14" y="246"/>
                      <a:pt x="14" y="244"/>
                      <a:pt x="16" y="244"/>
                    </a:cubicBezTo>
                    <a:cubicBezTo>
                      <a:pt x="17" y="244"/>
                      <a:pt x="18" y="244"/>
                      <a:pt x="19" y="246"/>
                    </a:cubicBezTo>
                    <a:cubicBezTo>
                      <a:pt x="21" y="248"/>
                      <a:pt x="23" y="249"/>
                      <a:pt x="24" y="248"/>
                    </a:cubicBezTo>
                    <a:cubicBezTo>
                      <a:pt x="69" y="233"/>
                      <a:pt x="69" y="233"/>
                      <a:pt x="69" y="233"/>
                    </a:cubicBezTo>
                    <a:cubicBezTo>
                      <a:pt x="71" y="232"/>
                      <a:pt x="71" y="231"/>
                      <a:pt x="71" y="228"/>
                    </a:cubicBezTo>
                    <a:cubicBezTo>
                      <a:pt x="71" y="226"/>
                      <a:pt x="72" y="224"/>
                      <a:pt x="73" y="224"/>
                    </a:cubicBezTo>
                    <a:cubicBezTo>
                      <a:pt x="74" y="224"/>
                      <a:pt x="76" y="224"/>
                      <a:pt x="76" y="226"/>
                    </a:cubicBezTo>
                    <a:cubicBezTo>
                      <a:pt x="81" y="239"/>
                      <a:pt x="81" y="239"/>
                      <a:pt x="81" y="239"/>
                    </a:cubicBezTo>
                    <a:cubicBezTo>
                      <a:pt x="86" y="238"/>
                      <a:pt x="76" y="253"/>
                      <a:pt x="51" y="286"/>
                    </a:cubicBezTo>
                    <a:cubicBezTo>
                      <a:pt x="84" y="275"/>
                      <a:pt x="84" y="275"/>
                      <a:pt x="84" y="275"/>
                    </a:cubicBezTo>
                    <a:cubicBezTo>
                      <a:pt x="85" y="274"/>
                      <a:pt x="86" y="273"/>
                      <a:pt x="86" y="271"/>
                    </a:cubicBezTo>
                    <a:cubicBezTo>
                      <a:pt x="86" y="269"/>
                      <a:pt x="87" y="268"/>
                      <a:pt x="88" y="268"/>
                    </a:cubicBezTo>
                    <a:cubicBezTo>
                      <a:pt x="90" y="267"/>
                      <a:pt x="91" y="268"/>
                      <a:pt x="92" y="271"/>
                    </a:cubicBezTo>
                    <a:cubicBezTo>
                      <a:pt x="95" y="280"/>
                      <a:pt x="95" y="280"/>
                      <a:pt x="95" y="280"/>
                    </a:cubicBezTo>
                    <a:cubicBezTo>
                      <a:pt x="96" y="282"/>
                      <a:pt x="95" y="283"/>
                      <a:pt x="94" y="284"/>
                    </a:cubicBezTo>
                    <a:cubicBezTo>
                      <a:pt x="93" y="284"/>
                      <a:pt x="91" y="284"/>
                      <a:pt x="90" y="282"/>
                    </a:cubicBezTo>
                    <a:cubicBezTo>
                      <a:pt x="89" y="281"/>
                      <a:pt x="88" y="281"/>
                      <a:pt x="86" y="281"/>
                    </a:cubicBezTo>
                    <a:cubicBezTo>
                      <a:pt x="37" y="298"/>
                      <a:pt x="37" y="298"/>
                      <a:pt x="37" y="298"/>
                    </a:cubicBezTo>
                    <a:cubicBezTo>
                      <a:pt x="33" y="300"/>
                      <a:pt x="32" y="299"/>
                      <a:pt x="31" y="296"/>
                    </a:cubicBezTo>
                    <a:cubicBezTo>
                      <a:pt x="30" y="294"/>
                      <a:pt x="30" y="293"/>
                      <a:pt x="31" y="292"/>
                    </a:cubicBezTo>
                    <a:cubicBezTo>
                      <a:pt x="67" y="241"/>
                      <a:pt x="67" y="241"/>
                      <a:pt x="67" y="241"/>
                    </a:cubicBezTo>
                    <a:cubicBezTo>
                      <a:pt x="67" y="241"/>
                      <a:pt x="67" y="241"/>
                      <a:pt x="67" y="241"/>
                    </a:cubicBezTo>
                    <a:cubicBezTo>
                      <a:pt x="26" y="255"/>
                      <a:pt x="26" y="255"/>
                      <a:pt x="26" y="255"/>
                    </a:cubicBezTo>
                    <a:cubicBezTo>
                      <a:pt x="25" y="255"/>
                      <a:pt x="24" y="257"/>
                      <a:pt x="24" y="259"/>
                    </a:cubicBezTo>
                    <a:cubicBezTo>
                      <a:pt x="24" y="261"/>
                      <a:pt x="24" y="262"/>
                      <a:pt x="22" y="262"/>
                    </a:cubicBezTo>
                    <a:cubicBezTo>
                      <a:pt x="21" y="263"/>
                      <a:pt x="19" y="262"/>
                      <a:pt x="19" y="260"/>
                    </a:cubicBezTo>
                    <a:close/>
                    <a:moveTo>
                      <a:pt x="95" y="337"/>
                    </a:moveTo>
                    <a:cubicBezTo>
                      <a:pt x="104" y="351"/>
                      <a:pt x="104" y="351"/>
                      <a:pt x="104" y="351"/>
                    </a:cubicBezTo>
                    <a:cubicBezTo>
                      <a:pt x="106" y="354"/>
                      <a:pt x="107" y="356"/>
                      <a:pt x="105" y="357"/>
                    </a:cubicBezTo>
                    <a:cubicBezTo>
                      <a:pt x="105" y="358"/>
                      <a:pt x="103" y="358"/>
                      <a:pt x="100" y="360"/>
                    </a:cubicBezTo>
                    <a:cubicBezTo>
                      <a:pt x="96" y="362"/>
                      <a:pt x="95" y="362"/>
                      <a:pt x="95" y="363"/>
                    </a:cubicBezTo>
                    <a:cubicBezTo>
                      <a:pt x="93" y="364"/>
                      <a:pt x="91" y="366"/>
                      <a:pt x="88" y="368"/>
                    </a:cubicBezTo>
                    <a:cubicBezTo>
                      <a:pt x="87" y="369"/>
                      <a:pt x="87" y="369"/>
                      <a:pt x="87" y="369"/>
                    </a:cubicBezTo>
                    <a:cubicBezTo>
                      <a:pt x="79" y="369"/>
                      <a:pt x="70" y="363"/>
                      <a:pt x="63" y="351"/>
                    </a:cubicBezTo>
                    <a:cubicBezTo>
                      <a:pt x="51" y="332"/>
                      <a:pt x="53" y="314"/>
                      <a:pt x="71" y="303"/>
                    </a:cubicBezTo>
                    <a:cubicBezTo>
                      <a:pt x="88" y="292"/>
                      <a:pt x="107" y="296"/>
                      <a:pt x="120" y="315"/>
                    </a:cubicBezTo>
                    <a:cubicBezTo>
                      <a:pt x="128" y="327"/>
                      <a:pt x="130" y="337"/>
                      <a:pt x="125" y="341"/>
                    </a:cubicBezTo>
                    <a:cubicBezTo>
                      <a:pt x="119" y="345"/>
                      <a:pt x="119" y="345"/>
                      <a:pt x="119" y="345"/>
                    </a:cubicBezTo>
                    <a:cubicBezTo>
                      <a:pt x="117" y="346"/>
                      <a:pt x="116" y="345"/>
                      <a:pt x="115" y="344"/>
                    </a:cubicBezTo>
                    <a:cubicBezTo>
                      <a:pt x="114" y="343"/>
                      <a:pt x="114" y="342"/>
                      <a:pt x="115" y="340"/>
                    </a:cubicBezTo>
                    <a:cubicBezTo>
                      <a:pt x="120" y="333"/>
                      <a:pt x="120" y="326"/>
                      <a:pt x="115" y="319"/>
                    </a:cubicBezTo>
                    <a:cubicBezTo>
                      <a:pt x="107" y="307"/>
                      <a:pt x="94" y="305"/>
                      <a:pt x="79" y="315"/>
                    </a:cubicBezTo>
                    <a:cubicBezTo>
                      <a:pt x="64" y="325"/>
                      <a:pt x="61" y="337"/>
                      <a:pt x="68" y="349"/>
                    </a:cubicBezTo>
                    <a:cubicBezTo>
                      <a:pt x="72" y="357"/>
                      <a:pt x="79" y="358"/>
                      <a:pt x="86" y="354"/>
                    </a:cubicBezTo>
                    <a:cubicBezTo>
                      <a:pt x="91" y="350"/>
                      <a:pt x="91" y="350"/>
                      <a:pt x="91" y="350"/>
                    </a:cubicBezTo>
                    <a:cubicBezTo>
                      <a:pt x="94" y="349"/>
                      <a:pt x="94" y="346"/>
                      <a:pt x="91" y="343"/>
                    </a:cubicBezTo>
                    <a:cubicBezTo>
                      <a:pt x="88" y="338"/>
                      <a:pt x="88" y="335"/>
                      <a:pt x="90" y="334"/>
                    </a:cubicBezTo>
                    <a:cubicBezTo>
                      <a:pt x="91" y="333"/>
                      <a:pt x="93" y="334"/>
                      <a:pt x="95" y="337"/>
                    </a:cubicBezTo>
                    <a:close/>
                    <a:moveTo>
                      <a:pt x="164" y="412"/>
                    </a:moveTo>
                    <a:cubicBezTo>
                      <a:pt x="153" y="424"/>
                      <a:pt x="139" y="426"/>
                      <a:pt x="124" y="420"/>
                    </a:cubicBezTo>
                    <a:cubicBezTo>
                      <a:pt x="126" y="424"/>
                      <a:pt x="128" y="427"/>
                      <a:pt x="130" y="430"/>
                    </a:cubicBezTo>
                    <a:cubicBezTo>
                      <a:pt x="131" y="431"/>
                      <a:pt x="132" y="431"/>
                      <a:pt x="133" y="432"/>
                    </a:cubicBezTo>
                    <a:cubicBezTo>
                      <a:pt x="135" y="433"/>
                      <a:pt x="136" y="434"/>
                      <a:pt x="136" y="435"/>
                    </a:cubicBezTo>
                    <a:cubicBezTo>
                      <a:pt x="138" y="436"/>
                      <a:pt x="138" y="438"/>
                      <a:pt x="136" y="440"/>
                    </a:cubicBezTo>
                    <a:cubicBezTo>
                      <a:pt x="134" y="443"/>
                      <a:pt x="130" y="442"/>
                      <a:pt x="126" y="438"/>
                    </a:cubicBezTo>
                    <a:cubicBezTo>
                      <a:pt x="120" y="432"/>
                      <a:pt x="118" y="424"/>
                      <a:pt x="118" y="415"/>
                    </a:cubicBezTo>
                    <a:cubicBezTo>
                      <a:pt x="117" y="415"/>
                      <a:pt x="116" y="414"/>
                      <a:pt x="116" y="413"/>
                    </a:cubicBezTo>
                    <a:cubicBezTo>
                      <a:pt x="100" y="398"/>
                      <a:pt x="99" y="381"/>
                      <a:pt x="113" y="365"/>
                    </a:cubicBezTo>
                    <a:cubicBezTo>
                      <a:pt x="128" y="349"/>
                      <a:pt x="146" y="349"/>
                      <a:pt x="162" y="363"/>
                    </a:cubicBezTo>
                    <a:cubicBezTo>
                      <a:pt x="177" y="378"/>
                      <a:pt x="178" y="396"/>
                      <a:pt x="164" y="412"/>
                    </a:cubicBezTo>
                    <a:close/>
                    <a:moveTo>
                      <a:pt x="153" y="402"/>
                    </a:moveTo>
                    <a:cubicBezTo>
                      <a:pt x="165" y="389"/>
                      <a:pt x="167" y="376"/>
                      <a:pt x="158" y="368"/>
                    </a:cubicBezTo>
                    <a:cubicBezTo>
                      <a:pt x="148" y="359"/>
                      <a:pt x="136" y="362"/>
                      <a:pt x="124" y="375"/>
                    </a:cubicBezTo>
                    <a:cubicBezTo>
                      <a:pt x="111" y="388"/>
                      <a:pt x="110" y="400"/>
                      <a:pt x="119" y="409"/>
                    </a:cubicBezTo>
                    <a:cubicBezTo>
                      <a:pt x="120" y="406"/>
                      <a:pt x="122" y="404"/>
                      <a:pt x="124" y="401"/>
                    </a:cubicBezTo>
                    <a:cubicBezTo>
                      <a:pt x="126" y="399"/>
                      <a:pt x="128" y="398"/>
                      <a:pt x="129" y="399"/>
                    </a:cubicBezTo>
                    <a:cubicBezTo>
                      <a:pt x="131" y="401"/>
                      <a:pt x="130" y="403"/>
                      <a:pt x="128" y="405"/>
                    </a:cubicBezTo>
                    <a:cubicBezTo>
                      <a:pt x="126" y="407"/>
                      <a:pt x="125" y="410"/>
                      <a:pt x="125" y="412"/>
                    </a:cubicBezTo>
                    <a:cubicBezTo>
                      <a:pt x="133" y="416"/>
                      <a:pt x="143" y="413"/>
                      <a:pt x="153" y="402"/>
                    </a:cubicBezTo>
                    <a:close/>
                    <a:moveTo>
                      <a:pt x="205" y="410"/>
                    </a:moveTo>
                    <a:cubicBezTo>
                      <a:pt x="178" y="449"/>
                      <a:pt x="178" y="449"/>
                      <a:pt x="178" y="449"/>
                    </a:cubicBezTo>
                    <a:cubicBezTo>
                      <a:pt x="177" y="451"/>
                      <a:pt x="176" y="453"/>
                      <a:pt x="177" y="454"/>
                    </a:cubicBezTo>
                    <a:cubicBezTo>
                      <a:pt x="178" y="455"/>
                      <a:pt x="179" y="456"/>
                      <a:pt x="178" y="457"/>
                    </a:cubicBezTo>
                    <a:cubicBezTo>
                      <a:pt x="177" y="459"/>
                      <a:pt x="175" y="459"/>
                      <a:pt x="173" y="457"/>
                    </a:cubicBezTo>
                    <a:cubicBezTo>
                      <a:pt x="161" y="449"/>
                      <a:pt x="161" y="449"/>
                      <a:pt x="161" y="449"/>
                    </a:cubicBezTo>
                    <a:cubicBezTo>
                      <a:pt x="158" y="447"/>
                      <a:pt x="158" y="445"/>
                      <a:pt x="159" y="444"/>
                    </a:cubicBezTo>
                    <a:cubicBezTo>
                      <a:pt x="159" y="443"/>
                      <a:pt x="160" y="443"/>
                      <a:pt x="162" y="443"/>
                    </a:cubicBezTo>
                    <a:cubicBezTo>
                      <a:pt x="164" y="444"/>
                      <a:pt x="166" y="443"/>
                      <a:pt x="167" y="442"/>
                    </a:cubicBezTo>
                    <a:cubicBezTo>
                      <a:pt x="194" y="403"/>
                      <a:pt x="194" y="403"/>
                      <a:pt x="194" y="403"/>
                    </a:cubicBezTo>
                    <a:cubicBezTo>
                      <a:pt x="195" y="401"/>
                      <a:pt x="195" y="400"/>
                      <a:pt x="193" y="398"/>
                    </a:cubicBezTo>
                    <a:cubicBezTo>
                      <a:pt x="192" y="397"/>
                      <a:pt x="192" y="395"/>
                      <a:pt x="193" y="394"/>
                    </a:cubicBezTo>
                    <a:cubicBezTo>
                      <a:pt x="194" y="393"/>
                      <a:pt x="196" y="393"/>
                      <a:pt x="198" y="395"/>
                    </a:cubicBezTo>
                    <a:cubicBezTo>
                      <a:pt x="210" y="403"/>
                      <a:pt x="210" y="403"/>
                      <a:pt x="210" y="403"/>
                    </a:cubicBezTo>
                    <a:cubicBezTo>
                      <a:pt x="213" y="405"/>
                      <a:pt x="213" y="407"/>
                      <a:pt x="212" y="408"/>
                    </a:cubicBezTo>
                    <a:cubicBezTo>
                      <a:pt x="212" y="409"/>
                      <a:pt x="210" y="409"/>
                      <a:pt x="209" y="409"/>
                    </a:cubicBezTo>
                    <a:cubicBezTo>
                      <a:pt x="207" y="409"/>
                      <a:pt x="206" y="409"/>
                      <a:pt x="205" y="410"/>
                    </a:cubicBezTo>
                    <a:close/>
                    <a:moveTo>
                      <a:pt x="206" y="476"/>
                    </a:moveTo>
                    <a:cubicBezTo>
                      <a:pt x="196" y="471"/>
                      <a:pt x="196" y="471"/>
                      <a:pt x="196" y="471"/>
                    </a:cubicBezTo>
                    <a:cubicBezTo>
                      <a:pt x="193" y="470"/>
                      <a:pt x="192" y="469"/>
                      <a:pt x="193" y="467"/>
                    </a:cubicBezTo>
                    <a:cubicBezTo>
                      <a:pt x="193" y="466"/>
                      <a:pt x="195" y="466"/>
                      <a:pt x="197" y="466"/>
                    </a:cubicBezTo>
                    <a:cubicBezTo>
                      <a:pt x="199" y="466"/>
                      <a:pt x="201" y="466"/>
                      <a:pt x="202" y="464"/>
                    </a:cubicBezTo>
                    <a:cubicBezTo>
                      <a:pt x="221" y="420"/>
                      <a:pt x="221" y="420"/>
                      <a:pt x="221" y="420"/>
                    </a:cubicBezTo>
                    <a:cubicBezTo>
                      <a:pt x="222" y="419"/>
                      <a:pt x="221" y="418"/>
                      <a:pt x="219" y="416"/>
                    </a:cubicBezTo>
                    <a:cubicBezTo>
                      <a:pt x="217" y="414"/>
                      <a:pt x="217" y="413"/>
                      <a:pt x="217" y="412"/>
                    </a:cubicBezTo>
                    <a:cubicBezTo>
                      <a:pt x="218" y="410"/>
                      <a:pt x="219" y="410"/>
                      <a:pt x="221" y="411"/>
                    </a:cubicBezTo>
                    <a:cubicBezTo>
                      <a:pt x="233" y="416"/>
                      <a:pt x="233" y="416"/>
                      <a:pt x="233" y="416"/>
                    </a:cubicBezTo>
                    <a:cubicBezTo>
                      <a:pt x="236" y="412"/>
                      <a:pt x="241" y="430"/>
                      <a:pt x="248" y="470"/>
                    </a:cubicBezTo>
                    <a:cubicBezTo>
                      <a:pt x="262" y="438"/>
                      <a:pt x="262" y="438"/>
                      <a:pt x="262" y="438"/>
                    </a:cubicBezTo>
                    <a:cubicBezTo>
                      <a:pt x="263" y="437"/>
                      <a:pt x="262" y="436"/>
                      <a:pt x="261" y="434"/>
                    </a:cubicBezTo>
                    <a:cubicBezTo>
                      <a:pt x="259" y="433"/>
                      <a:pt x="259" y="432"/>
                      <a:pt x="260" y="430"/>
                    </a:cubicBezTo>
                    <a:cubicBezTo>
                      <a:pt x="260" y="429"/>
                      <a:pt x="262" y="429"/>
                      <a:pt x="265" y="430"/>
                    </a:cubicBezTo>
                    <a:cubicBezTo>
                      <a:pt x="273" y="434"/>
                      <a:pt x="273" y="434"/>
                      <a:pt x="273" y="434"/>
                    </a:cubicBezTo>
                    <a:cubicBezTo>
                      <a:pt x="275" y="435"/>
                      <a:pt x="276" y="436"/>
                      <a:pt x="275" y="437"/>
                    </a:cubicBezTo>
                    <a:cubicBezTo>
                      <a:pt x="275" y="439"/>
                      <a:pt x="274" y="439"/>
                      <a:pt x="272" y="439"/>
                    </a:cubicBezTo>
                    <a:cubicBezTo>
                      <a:pt x="270" y="439"/>
                      <a:pt x="269" y="440"/>
                      <a:pt x="268" y="441"/>
                    </a:cubicBezTo>
                    <a:cubicBezTo>
                      <a:pt x="247" y="489"/>
                      <a:pt x="247" y="489"/>
                      <a:pt x="247" y="489"/>
                    </a:cubicBezTo>
                    <a:cubicBezTo>
                      <a:pt x="245" y="492"/>
                      <a:pt x="244" y="493"/>
                      <a:pt x="241" y="492"/>
                    </a:cubicBezTo>
                    <a:cubicBezTo>
                      <a:pt x="240" y="491"/>
                      <a:pt x="238" y="490"/>
                      <a:pt x="238" y="489"/>
                    </a:cubicBezTo>
                    <a:cubicBezTo>
                      <a:pt x="226" y="428"/>
                      <a:pt x="226" y="428"/>
                      <a:pt x="226" y="428"/>
                    </a:cubicBezTo>
                    <a:cubicBezTo>
                      <a:pt x="225" y="428"/>
                      <a:pt x="225" y="428"/>
                      <a:pt x="225" y="428"/>
                    </a:cubicBezTo>
                    <a:cubicBezTo>
                      <a:pt x="208" y="467"/>
                      <a:pt x="208" y="467"/>
                      <a:pt x="208" y="467"/>
                    </a:cubicBezTo>
                    <a:cubicBezTo>
                      <a:pt x="207" y="468"/>
                      <a:pt x="207" y="470"/>
                      <a:pt x="209" y="472"/>
                    </a:cubicBezTo>
                    <a:cubicBezTo>
                      <a:pt x="211" y="473"/>
                      <a:pt x="211" y="474"/>
                      <a:pt x="211" y="475"/>
                    </a:cubicBezTo>
                    <a:cubicBezTo>
                      <a:pt x="210" y="477"/>
                      <a:pt x="209" y="477"/>
                      <a:pt x="206" y="476"/>
                    </a:cubicBezTo>
                    <a:close/>
                    <a:moveTo>
                      <a:pt x="316" y="476"/>
                    </a:moveTo>
                    <a:cubicBezTo>
                      <a:pt x="332" y="479"/>
                      <a:pt x="332" y="479"/>
                      <a:pt x="332" y="479"/>
                    </a:cubicBezTo>
                    <a:cubicBezTo>
                      <a:pt x="336" y="480"/>
                      <a:pt x="337" y="481"/>
                      <a:pt x="337" y="483"/>
                    </a:cubicBezTo>
                    <a:cubicBezTo>
                      <a:pt x="337" y="484"/>
                      <a:pt x="336" y="485"/>
                      <a:pt x="335" y="489"/>
                    </a:cubicBezTo>
                    <a:cubicBezTo>
                      <a:pt x="334" y="492"/>
                      <a:pt x="333" y="494"/>
                      <a:pt x="334" y="494"/>
                    </a:cubicBezTo>
                    <a:cubicBezTo>
                      <a:pt x="333" y="496"/>
                      <a:pt x="333" y="499"/>
                      <a:pt x="332" y="502"/>
                    </a:cubicBezTo>
                    <a:cubicBezTo>
                      <a:pt x="332" y="504"/>
                      <a:pt x="332" y="504"/>
                      <a:pt x="332" y="505"/>
                    </a:cubicBezTo>
                    <a:cubicBezTo>
                      <a:pt x="326" y="510"/>
                      <a:pt x="316" y="512"/>
                      <a:pt x="302" y="508"/>
                    </a:cubicBezTo>
                    <a:cubicBezTo>
                      <a:pt x="280" y="503"/>
                      <a:pt x="270" y="488"/>
                      <a:pt x="275" y="468"/>
                    </a:cubicBezTo>
                    <a:cubicBezTo>
                      <a:pt x="280" y="447"/>
                      <a:pt x="296" y="438"/>
                      <a:pt x="318" y="442"/>
                    </a:cubicBezTo>
                    <a:cubicBezTo>
                      <a:pt x="333" y="445"/>
                      <a:pt x="341" y="452"/>
                      <a:pt x="340" y="457"/>
                    </a:cubicBezTo>
                    <a:cubicBezTo>
                      <a:pt x="338" y="464"/>
                      <a:pt x="338" y="464"/>
                      <a:pt x="338" y="464"/>
                    </a:cubicBezTo>
                    <a:cubicBezTo>
                      <a:pt x="338" y="467"/>
                      <a:pt x="337" y="467"/>
                      <a:pt x="335" y="467"/>
                    </a:cubicBezTo>
                    <a:cubicBezTo>
                      <a:pt x="333" y="467"/>
                      <a:pt x="333" y="466"/>
                      <a:pt x="333" y="464"/>
                    </a:cubicBezTo>
                    <a:cubicBezTo>
                      <a:pt x="331" y="455"/>
                      <a:pt x="326" y="450"/>
                      <a:pt x="318" y="448"/>
                    </a:cubicBezTo>
                    <a:cubicBezTo>
                      <a:pt x="304" y="446"/>
                      <a:pt x="293" y="454"/>
                      <a:pt x="289" y="471"/>
                    </a:cubicBezTo>
                    <a:cubicBezTo>
                      <a:pt x="285" y="488"/>
                      <a:pt x="291" y="500"/>
                      <a:pt x="304" y="503"/>
                    </a:cubicBezTo>
                    <a:cubicBezTo>
                      <a:pt x="313" y="506"/>
                      <a:pt x="319" y="502"/>
                      <a:pt x="321" y="493"/>
                    </a:cubicBezTo>
                    <a:cubicBezTo>
                      <a:pt x="322" y="488"/>
                      <a:pt x="322" y="488"/>
                      <a:pt x="322" y="488"/>
                    </a:cubicBezTo>
                    <a:cubicBezTo>
                      <a:pt x="323" y="485"/>
                      <a:pt x="321" y="483"/>
                      <a:pt x="317" y="482"/>
                    </a:cubicBezTo>
                    <a:cubicBezTo>
                      <a:pt x="311" y="481"/>
                      <a:pt x="309" y="480"/>
                      <a:pt x="310" y="477"/>
                    </a:cubicBezTo>
                    <a:cubicBezTo>
                      <a:pt x="311" y="475"/>
                      <a:pt x="312" y="475"/>
                      <a:pt x="316" y="476"/>
                    </a:cubicBezTo>
                    <a:close/>
                    <a:moveTo>
                      <a:pt x="408" y="450"/>
                    </a:moveTo>
                    <a:cubicBezTo>
                      <a:pt x="423" y="447"/>
                      <a:pt x="423" y="447"/>
                      <a:pt x="423" y="447"/>
                    </a:cubicBezTo>
                    <a:cubicBezTo>
                      <a:pt x="425" y="446"/>
                      <a:pt x="427" y="447"/>
                      <a:pt x="427" y="448"/>
                    </a:cubicBezTo>
                    <a:cubicBezTo>
                      <a:pt x="428" y="450"/>
                      <a:pt x="427" y="451"/>
                      <a:pt x="425" y="452"/>
                    </a:cubicBezTo>
                    <a:cubicBezTo>
                      <a:pt x="424" y="453"/>
                      <a:pt x="423" y="453"/>
                      <a:pt x="423" y="454"/>
                    </a:cubicBezTo>
                    <a:cubicBezTo>
                      <a:pt x="425" y="467"/>
                      <a:pt x="427" y="477"/>
                      <a:pt x="429" y="486"/>
                    </a:cubicBezTo>
                    <a:cubicBezTo>
                      <a:pt x="433" y="500"/>
                      <a:pt x="440" y="506"/>
                      <a:pt x="452" y="502"/>
                    </a:cubicBezTo>
                    <a:cubicBezTo>
                      <a:pt x="463" y="500"/>
                      <a:pt x="468" y="492"/>
                      <a:pt x="465" y="478"/>
                    </a:cubicBezTo>
                    <a:cubicBezTo>
                      <a:pt x="463" y="474"/>
                      <a:pt x="462" y="469"/>
                      <a:pt x="460" y="461"/>
                    </a:cubicBezTo>
                    <a:cubicBezTo>
                      <a:pt x="457" y="454"/>
                      <a:pt x="456" y="450"/>
                      <a:pt x="455" y="448"/>
                    </a:cubicBezTo>
                    <a:cubicBezTo>
                      <a:pt x="454" y="447"/>
                      <a:pt x="453" y="446"/>
                      <a:pt x="451" y="446"/>
                    </a:cubicBezTo>
                    <a:cubicBezTo>
                      <a:pt x="449" y="445"/>
                      <a:pt x="448" y="444"/>
                      <a:pt x="447" y="443"/>
                    </a:cubicBezTo>
                    <a:cubicBezTo>
                      <a:pt x="447" y="442"/>
                      <a:pt x="448" y="441"/>
                      <a:pt x="449" y="440"/>
                    </a:cubicBezTo>
                    <a:cubicBezTo>
                      <a:pt x="463" y="437"/>
                      <a:pt x="463" y="437"/>
                      <a:pt x="463" y="437"/>
                    </a:cubicBezTo>
                    <a:cubicBezTo>
                      <a:pt x="464" y="437"/>
                      <a:pt x="466" y="437"/>
                      <a:pt x="466" y="439"/>
                    </a:cubicBezTo>
                    <a:cubicBezTo>
                      <a:pt x="466" y="439"/>
                      <a:pt x="466" y="440"/>
                      <a:pt x="464" y="441"/>
                    </a:cubicBezTo>
                    <a:cubicBezTo>
                      <a:pt x="463" y="443"/>
                      <a:pt x="462" y="444"/>
                      <a:pt x="463" y="446"/>
                    </a:cubicBezTo>
                    <a:cubicBezTo>
                      <a:pt x="463" y="447"/>
                      <a:pt x="463" y="448"/>
                      <a:pt x="464" y="451"/>
                    </a:cubicBezTo>
                    <a:cubicBezTo>
                      <a:pt x="466" y="457"/>
                      <a:pt x="469" y="465"/>
                      <a:pt x="471" y="474"/>
                    </a:cubicBezTo>
                    <a:cubicBezTo>
                      <a:pt x="476" y="492"/>
                      <a:pt x="469" y="504"/>
                      <a:pt x="450" y="508"/>
                    </a:cubicBezTo>
                    <a:cubicBezTo>
                      <a:pt x="432" y="512"/>
                      <a:pt x="421" y="507"/>
                      <a:pt x="416" y="491"/>
                    </a:cubicBezTo>
                    <a:cubicBezTo>
                      <a:pt x="415" y="486"/>
                      <a:pt x="414" y="480"/>
                      <a:pt x="413" y="473"/>
                    </a:cubicBezTo>
                    <a:cubicBezTo>
                      <a:pt x="412" y="466"/>
                      <a:pt x="411" y="461"/>
                      <a:pt x="411" y="458"/>
                    </a:cubicBezTo>
                    <a:cubicBezTo>
                      <a:pt x="410" y="457"/>
                      <a:pt x="409" y="456"/>
                      <a:pt x="407" y="456"/>
                    </a:cubicBezTo>
                    <a:cubicBezTo>
                      <a:pt x="405" y="456"/>
                      <a:pt x="405" y="455"/>
                      <a:pt x="405" y="454"/>
                    </a:cubicBezTo>
                    <a:cubicBezTo>
                      <a:pt x="404" y="452"/>
                      <a:pt x="405" y="451"/>
                      <a:pt x="408" y="450"/>
                    </a:cubicBezTo>
                    <a:close/>
                    <a:moveTo>
                      <a:pt x="513" y="488"/>
                    </a:moveTo>
                    <a:cubicBezTo>
                      <a:pt x="503" y="493"/>
                      <a:pt x="503" y="493"/>
                      <a:pt x="503" y="493"/>
                    </a:cubicBezTo>
                    <a:cubicBezTo>
                      <a:pt x="500" y="495"/>
                      <a:pt x="498" y="494"/>
                      <a:pt x="497" y="493"/>
                    </a:cubicBezTo>
                    <a:cubicBezTo>
                      <a:pt x="497" y="491"/>
                      <a:pt x="497" y="490"/>
                      <a:pt x="499" y="489"/>
                    </a:cubicBezTo>
                    <a:cubicBezTo>
                      <a:pt x="501" y="487"/>
                      <a:pt x="502" y="486"/>
                      <a:pt x="501" y="484"/>
                    </a:cubicBezTo>
                    <a:cubicBezTo>
                      <a:pt x="481" y="441"/>
                      <a:pt x="481" y="441"/>
                      <a:pt x="481" y="441"/>
                    </a:cubicBezTo>
                    <a:cubicBezTo>
                      <a:pt x="480" y="439"/>
                      <a:pt x="479" y="439"/>
                      <a:pt x="476" y="439"/>
                    </a:cubicBezTo>
                    <a:cubicBezTo>
                      <a:pt x="474" y="440"/>
                      <a:pt x="472" y="439"/>
                      <a:pt x="472" y="438"/>
                    </a:cubicBezTo>
                    <a:cubicBezTo>
                      <a:pt x="471" y="436"/>
                      <a:pt x="472" y="435"/>
                      <a:pt x="474" y="434"/>
                    </a:cubicBezTo>
                    <a:cubicBezTo>
                      <a:pt x="486" y="429"/>
                      <a:pt x="486" y="429"/>
                      <a:pt x="486" y="429"/>
                    </a:cubicBezTo>
                    <a:cubicBezTo>
                      <a:pt x="484" y="424"/>
                      <a:pt x="501" y="432"/>
                      <a:pt x="536" y="454"/>
                    </a:cubicBezTo>
                    <a:cubicBezTo>
                      <a:pt x="521" y="422"/>
                      <a:pt x="521" y="422"/>
                      <a:pt x="521" y="422"/>
                    </a:cubicBezTo>
                    <a:cubicBezTo>
                      <a:pt x="521" y="420"/>
                      <a:pt x="519" y="420"/>
                      <a:pt x="517" y="420"/>
                    </a:cubicBezTo>
                    <a:cubicBezTo>
                      <a:pt x="516" y="420"/>
                      <a:pt x="514" y="419"/>
                      <a:pt x="514" y="418"/>
                    </a:cubicBezTo>
                    <a:cubicBezTo>
                      <a:pt x="513" y="417"/>
                      <a:pt x="514" y="416"/>
                      <a:pt x="517" y="414"/>
                    </a:cubicBezTo>
                    <a:cubicBezTo>
                      <a:pt x="525" y="410"/>
                      <a:pt x="525" y="410"/>
                      <a:pt x="525" y="410"/>
                    </a:cubicBezTo>
                    <a:cubicBezTo>
                      <a:pt x="527" y="409"/>
                      <a:pt x="529" y="409"/>
                      <a:pt x="529" y="411"/>
                    </a:cubicBezTo>
                    <a:cubicBezTo>
                      <a:pt x="530" y="412"/>
                      <a:pt x="530" y="414"/>
                      <a:pt x="528" y="415"/>
                    </a:cubicBezTo>
                    <a:cubicBezTo>
                      <a:pt x="527" y="416"/>
                      <a:pt x="527" y="418"/>
                      <a:pt x="527" y="419"/>
                    </a:cubicBezTo>
                    <a:cubicBezTo>
                      <a:pt x="549" y="466"/>
                      <a:pt x="549" y="466"/>
                      <a:pt x="549" y="466"/>
                    </a:cubicBezTo>
                    <a:cubicBezTo>
                      <a:pt x="551" y="469"/>
                      <a:pt x="551" y="472"/>
                      <a:pt x="548" y="472"/>
                    </a:cubicBezTo>
                    <a:cubicBezTo>
                      <a:pt x="546" y="473"/>
                      <a:pt x="545" y="474"/>
                      <a:pt x="544" y="473"/>
                    </a:cubicBezTo>
                    <a:cubicBezTo>
                      <a:pt x="489" y="442"/>
                      <a:pt x="489" y="442"/>
                      <a:pt x="489" y="442"/>
                    </a:cubicBezTo>
                    <a:cubicBezTo>
                      <a:pt x="489" y="442"/>
                      <a:pt x="489" y="442"/>
                      <a:pt x="489" y="442"/>
                    </a:cubicBezTo>
                    <a:cubicBezTo>
                      <a:pt x="507" y="481"/>
                      <a:pt x="507" y="481"/>
                      <a:pt x="507" y="481"/>
                    </a:cubicBezTo>
                    <a:cubicBezTo>
                      <a:pt x="508" y="483"/>
                      <a:pt x="509" y="484"/>
                      <a:pt x="512" y="483"/>
                    </a:cubicBezTo>
                    <a:cubicBezTo>
                      <a:pt x="514" y="483"/>
                      <a:pt x="515" y="483"/>
                      <a:pt x="515" y="484"/>
                    </a:cubicBezTo>
                    <a:cubicBezTo>
                      <a:pt x="516" y="486"/>
                      <a:pt x="515" y="487"/>
                      <a:pt x="513" y="488"/>
                    </a:cubicBezTo>
                    <a:close/>
                    <a:moveTo>
                      <a:pt x="553" y="402"/>
                    </a:moveTo>
                    <a:cubicBezTo>
                      <a:pt x="581" y="440"/>
                      <a:pt x="581" y="440"/>
                      <a:pt x="581" y="440"/>
                    </a:cubicBezTo>
                    <a:cubicBezTo>
                      <a:pt x="582" y="442"/>
                      <a:pt x="584" y="443"/>
                      <a:pt x="585" y="442"/>
                    </a:cubicBezTo>
                    <a:cubicBezTo>
                      <a:pt x="587" y="442"/>
                      <a:pt x="588" y="442"/>
                      <a:pt x="589" y="443"/>
                    </a:cubicBezTo>
                    <a:cubicBezTo>
                      <a:pt x="590" y="444"/>
                      <a:pt x="589" y="446"/>
                      <a:pt x="587" y="447"/>
                    </a:cubicBezTo>
                    <a:cubicBezTo>
                      <a:pt x="575" y="456"/>
                      <a:pt x="575" y="456"/>
                      <a:pt x="575" y="456"/>
                    </a:cubicBezTo>
                    <a:cubicBezTo>
                      <a:pt x="572" y="458"/>
                      <a:pt x="571" y="458"/>
                      <a:pt x="570" y="456"/>
                    </a:cubicBezTo>
                    <a:cubicBezTo>
                      <a:pt x="569" y="456"/>
                      <a:pt x="569" y="454"/>
                      <a:pt x="570" y="453"/>
                    </a:cubicBezTo>
                    <a:cubicBezTo>
                      <a:pt x="571" y="451"/>
                      <a:pt x="571" y="450"/>
                      <a:pt x="570" y="448"/>
                    </a:cubicBezTo>
                    <a:cubicBezTo>
                      <a:pt x="542" y="410"/>
                      <a:pt x="542" y="410"/>
                      <a:pt x="542" y="410"/>
                    </a:cubicBezTo>
                    <a:cubicBezTo>
                      <a:pt x="541" y="408"/>
                      <a:pt x="540" y="408"/>
                      <a:pt x="538" y="409"/>
                    </a:cubicBezTo>
                    <a:cubicBezTo>
                      <a:pt x="536" y="409"/>
                      <a:pt x="535" y="409"/>
                      <a:pt x="534" y="408"/>
                    </a:cubicBezTo>
                    <a:cubicBezTo>
                      <a:pt x="533" y="406"/>
                      <a:pt x="534" y="405"/>
                      <a:pt x="536" y="403"/>
                    </a:cubicBezTo>
                    <a:cubicBezTo>
                      <a:pt x="548" y="394"/>
                      <a:pt x="548" y="394"/>
                      <a:pt x="548" y="394"/>
                    </a:cubicBezTo>
                    <a:cubicBezTo>
                      <a:pt x="551" y="393"/>
                      <a:pt x="552" y="392"/>
                      <a:pt x="553" y="394"/>
                    </a:cubicBezTo>
                    <a:cubicBezTo>
                      <a:pt x="554" y="395"/>
                      <a:pt x="554" y="396"/>
                      <a:pt x="553" y="398"/>
                    </a:cubicBezTo>
                    <a:cubicBezTo>
                      <a:pt x="552" y="399"/>
                      <a:pt x="552" y="401"/>
                      <a:pt x="553" y="402"/>
                    </a:cubicBezTo>
                    <a:close/>
                    <a:moveTo>
                      <a:pt x="594" y="355"/>
                    </a:moveTo>
                    <a:cubicBezTo>
                      <a:pt x="603" y="347"/>
                      <a:pt x="603" y="347"/>
                      <a:pt x="603" y="347"/>
                    </a:cubicBezTo>
                    <a:cubicBezTo>
                      <a:pt x="605" y="345"/>
                      <a:pt x="606" y="345"/>
                      <a:pt x="607" y="346"/>
                    </a:cubicBezTo>
                    <a:cubicBezTo>
                      <a:pt x="608" y="347"/>
                      <a:pt x="608" y="348"/>
                      <a:pt x="608" y="349"/>
                    </a:cubicBezTo>
                    <a:cubicBezTo>
                      <a:pt x="608" y="351"/>
                      <a:pt x="608" y="353"/>
                      <a:pt x="609" y="355"/>
                    </a:cubicBezTo>
                    <a:cubicBezTo>
                      <a:pt x="609" y="356"/>
                      <a:pt x="610" y="356"/>
                      <a:pt x="610" y="358"/>
                    </a:cubicBezTo>
                    <a:cubicBezTo>
                      <a:pt x="621" y="377"/>
                      <a:pt x="628" y="393"/>
                      <a:pt x="631" y="407"/>
                    </a:cubicBezTo>
                    <a:cubicBezTo>
                      <a:pt x="631" y="410"/>
                      <a:pt x="630" y="413"/>
                      <a:pt x="628" y="415"/>
                    </a:cubicBezTo>
                    <a:cubicBezTo>
                      <a:pt x="625" y="417"/>
                      <a:pt x="623" y="418"/>
                      <a:pt x="621" y="418"/>
                    </a:cubicBezTo>
                    <a:cubicBezTo>
                      <a:pt x="606" y="414"/>
                      <a:pt x="589" y="406"/>
                      <a:pt x="570" y="395"/>
                    </a:cubicBezTo>
                    <a:cubicBezTo>
                      <a:pt x="567" y="393"/>
                      <a:pt x="565" y="393"/>
                      <a:pt x="563" y="393"/>
                    </a:cubicBezTo>
                    <a:cubicBezTo>
                      <a:pt x="562" y="393"/>
                      <a:pt x="561" y="392"/>
                      <a:pt x="560" y="391"/>
                    </a:cubicBezTo>
                    <a:cubicBezTo>
                      <a:pt x="559" y="390"/>
                      <a:pt x="559" y="389"/>
                      <a:pt x="561" y="387"/>
                    </a:cubicBezTo>
                    <a:cubicBezTo>
                      <a:pt x="573" y="376"/>
                      <a:pt x="573" y="376"/>
                      <a:pt x="573" y="376"/>
                    </a:cubicBezTo>
                    <a:cubicBezTo>
                      <a:pt x="574" y="374"/>
                      <a:pt x="576" y="374"/>
                      <a:pt x="577" y="375"/>
                    </a:cubicBezTo>
                    <a:cubicBezTo>
                      <a:pt x="578" y="376"/>
                      <a:pt x="578" y="377"/>
                      <a:pt x="578" y="378"/>
                    </a:cubicBezTo>
                    <a:cubicBezTo>
                      <a:pt x="577" y="380"/>
                      <a:pt x="577" y="382"/>
                      <a:pt x="579" y="384"/>
                    </a:cubicBezTo>
                    <a:cubicBezTo>
                      <a:pt x="588" y="391"/>
                      <a:pt x="603" y="398"/>
                      <a:pt x="623" y="404"/>
                    </a:cubicBezTo>
                    <a:cubicBezTo>
                      <a:pt x="617" y="384"/>
                      <a:pt x="610" y="369"/>
                      <a:pt x="602" y="360"/>
                    </a:cubicBezTo>
                    <a:cubicBezTo>
                      <a:pt x="601" y="359"/>
                      <a:pt x="599" y="358"/>
                      <a:pt x="597" y="360"/>
                    </a:cubicBezTo>
                    <a:cubicBezTo>
                      <a:pt x="596" y="360"/>
                      <a:pt x="594" y="360"/>
                      <a:pt x="593" y="359"/>
                    </a:cubicBezTo>
                    <a:cubicBezTo>
                      <a:pt x="592" y="358"/>
                      <a:pt x="593" y="357"/>
                      <a:pt x="594" y="355"/>
                    </a:cubicBezTo>
                    <a:close/>
                    <a:moveTo>
                      <a:pt x="687" y="340"/>
                    </a:moveTo>
                    <a:cubicBezTo>
                      <a:pt x="663" y="376"/>
                      <a:pt x="663" y="376"/>
                      <a:pt x="663" y="376"/>
                    </a:cubicBezTo>
                    <a:cubicBezTo>
                      <a:pt x="661" y="378"/>
                      <a:pt x="659" y="379"/>
                      <a:pt x="658" y="378"/>
                    </a:cubicBezTo>
                    <a:cubicBezTo>
                      <a:pt x="657" y="377"/>
                      <a:pt x="657" y="376"/>
                      <a:pt x="657" y="374"/>
                    </a:cubicBezTo>
                    <a:cubicBezTo>
                      <a:pt x="658" y="372"/>
                      <a:pt x="657" y="371"/>
                      <a:pt x="656" y="370"/>
                    </a:cubicBezTo>
                    <a:cubicBezTo>
                      <a:pt x="616" y="343"/>
                      <a:pt x="616" y="343"/>
                      <a:pt x="616" y="343"/>
                    </a:cubicBezTo>
                    <a:cubicBezTo>
                      <a:pt x="615" y="342"/>
                      <a:pt x="614" y="342"/>
                      <a:pt x="612" y="343"/>
                    </a:cubicBezTo>
                    <a:cubicBezTo>
                      <a:pt x="611" y="344"/>
                      <a:pt x="610" y="344"/>
                      <a:pt x="609" y="343"/>
                    </a:cubicBezTo>
                    <a:cubicBezTo>
                      <a:pt x="607" y="342"/>
                      <a:pt x="607" y="341"/>
                      <a:pt x="609" y="338"/>
                    </a:cubicBezTo>
                    <a:cubicBezTo>
                      <a:pt x="632" y="304"/>
                      <a:pt x="632" y="304"/>
                      <a:pt x="632" y="304"/>
                    </a:cubicBezTo>
                    <a:cubicBezTo>
                      <a:pt x="634" y="301"/>
                      <a:pt x="638" y="301"/>
                      <a:pt x="643" y="305"/>
                    </a:cubicBezTo>
                    <a:cubicBezTo>
                      <a:pt x="645" y="306"/>
                      <a:pt x="645" y="307"/>
                      <a:pt x="644" y="308"/>
                    </a:cubicBezTo>
                    <a:cubicBezTo>
                      <a:pt x="644" y="309"/>
                      <a:pt x="643" y="309"/>
                      <a:pt x="642" y="309"/>
                    </a:cubicBezTo>
                    <a:cubicBezTo>
                      <a:pt x="641" y="310"/>
                      <a:pt x="639" y="310"/>
                      <a:pt x="638" y="311"/>
                    </a:cubicBezTo>
                    <a:cubicBezTo>
                      <a:pt x="636" y="311"/>
                      <a:pt x="635" y="312"/>
                      <a:pt x="633" y="314"/>
                    </a:cubicBezTo>
                    <a:cubicBezTo>
                      <a:pt x="632" y="315"/>
                      <a:pt x="630" y="318"/>
                      <a:pt x="628" y="321"/>
                    </a:cubicBezTo>
                    <a:cubicBezTo>
                      <a:pt x="622" y="328"/>
                      <a:pt x="622" y="332"/>
                      <a:pt x="627" y="334"/>
                    </a:cubicBezTo>
                    <a:cubicBezTo>
                      <a:pt x="639" y="342"/>
                      <a:pt x="639" y="342"/>
                      <a:pt x="639" y="342"/>
                    </a:cubicBezTo>
                    <a:cubicBezTo>
                      <a:pt x="648" y="329"/>
                      <a:pt x="648" y="329"/>
                      <a:pt x="648" y="329"/>
                    </a:cubicBezTo>
                    <a:cubicBezTo>
                      <a:pt x="649" y="328"/>
                      <a:pt x="650" y="326"/>
                      <a:pt x="650" y="324"/>
                    </a:cubicBezTo>
                    <a:cubicBezTo>
                      <a:pt x="650" y="322"/>
                      <a:pt x="650" y="322"/>
                      <a:pt x="650" y="321"/>
                    </a:cubicBezTo>
                    <a:cubicBezTo>
                      <a:pt x="651" y="320"/>
                      <a:pt x="653" y="320"/>
                      <a:pt x="656" y="322"/>
                    </a:cubicBezTo>
                    <a:cubicBezTo>
                      <a:pt x="661" y="325"/>
                      <a:pt x="662" y="327"/>
                      <a:pt x="660" y="328"/>
                    </a:cubicBezTo>
                    <a:cubicBezTo>
                      <a:pt x="660" y="329"/>
                      <a:pt x="659" y="329"/>
                      <a:pt x="658" y="329"/>
                    </a:cubicBezTo>
                    <a:cubicBezTo>
                      <a:pt x="656" y="330"/>
                      <a:pt x="654" y="331"/>
                      <a:pt x="653" y="333"/>
                    </a:cubicBezTo>
                    <a:cubicBezTo>
                      <a:pt x="644" y="345"/>
                      <a:pt x="644" y="345"/>
                      <a:pt x="644" y="345"/>
                    </a:cubicBezTo>
                    <a:cubicBezTo>
                      <a:pt x="657" y="355"/>
                      <a:pt x="657" y="355"/>
                      <a:pt x="657" y="355"/>
                    </a:cubicBezTo>
                    <a:cubicBezTo>
                      <a:pt x="664" y="360"/>
                      <a:pt x="668" y="361"/>
                      <a:pt x="669" y="356"/>
                    </a:cubicBezTo>
                    <a:cubicBezTo>
                      <a:pt x="677" y="345"/>
                      <a:pt x="680" y="338"/>
                      <a:pt x="679" y="335"/>
                    </a:cubicBezTo>
                    <a:cubicBezTo>
                      <a:pt x="678" y="332"/>
                      <a:pt x="678" y="330"/>
                      <a:pt x="678" y="329"/>
                    </a:cubicBezTo>
                    <a:cubicBezTo>
                      <a:pt x="679" y="328"/>
                      <a:pt x="681" y="328"/>
                      <a:pt x="682" y="329"/>
                    </a:cubicBezTo>
                    <a:cubicBezTo>
                      <a:pt x="688" y="333"/>
                      <a:pt x="690" y="337"/>
                      <a:pt x="687" y="340"/>
                    </a:cubicBezTo>
                    <a:close/>
                    <a:moveTo>
                      <a:pt x="707" y="303"/>
                    </a:moveTo>
                    <a:cubicBezTo>
                      <a:pt x="700" y="317"/>
                      <a:pt x="700" y="317"/>
                      <a:pt x="700" y="317"/>
                    </a:cubicBezTo>
                    <a:cubicBezTo>
                      <a:pt x="699" y="319"/>
                      <a:pt x="698" y="320"/>
                      <a:pt x="696" y="319"/>
                    </a:cubicBezTo>
                    <a:cubicBezTo>
                      <a:pt x="695" y="319"/>
                      <a:pt x="695" y="318"/>
                      <a:pt x="695" y="316"/>
                    </a:cubicBezTo>
                    <a:cubicBezTo>
                      <a:pt x="695" y="314"/>
                      <a:pt x="694" y="313"/>
                      <a:pt x="692" y="312"/>
                    </a:cubicBezTo>
                    <a:cubicBezTo>
                      <a:pt x="649" y="293"/>
                      <a:pt x="649" y="293"/>
                      <a:pt x="649" y="293"/>
                    </a:cubicBezTo>
                    <a:cubicBezTo>
                      <a:pt x="648" y="292"/>
                      <a:pt x="646" y="293"/>
                      <a:pt x="645" y="294"/>
                    </a:cubicBezTo>
                    <a:cubicBezTo>
                      <a:pt x="644" y="295"/>
                      <a:pt x="642" y="295"/>
                      <a:pt x="641" y="295"/>
                    </a:cubicBezTo>
                    <a:cubicBezTo>
                      <a:pt x="639" y="294"/>
                      <a:pt x="639" y="293"/>
                      <a:pt x="640" y="290"/>
                    </a:cubicBezTo>
                    <a:cubicBezTo>
                      <a:pt x="653" y="263"/>
                      <a:pt x="653" y="263"/>
                      <a:pt x="653" y="263"/>
                    </a:cubicBezTo>
                    <a:cubicBezTo>
                      <a:pt x="659" y="249"/>
                      <a:pt x="667" y="244"/>
                      <a:pt x="677" y="248"/>
                    </a:cubicBezTo>
                    <a:cubicBezTo>
                      <a:pt x="683" y="252"/>
                      <a:pt x="685" y="258"/>
                      <a:pt x="685" y="267"/>
                    </a:cubicBezTo>
                    <a:cubicBezTo>
                      <a:pt x="685" y="268"/>
                      <a:pt x="685" y="268"/>
                      <a:pt x="685" y="268"/>
                    </a:cubicBezTo>
                    <a:cubicBezTo>
                      <a:pt x="692" y="266"/>
                      <a:pt x="702" y="265"/>
                      <a:pt x="713" y="265"/>
                    </a:cubicBezTo>
                    <a:cubicBezTo>
                      <a:pt x="715" y="266"/>
                      <a:pt x="716" y="265"/>
                      <a:pt x="718" y="264"/>
                    </a:cubicBezTo>
                    <a:cubicBezTo>
                      <a:pt x="720" y="262"/>
                      <a:pt x="721" y="262"/>
                      <a:pt x="722" y="262"/>
                    </a:cubicBezTo>
                    <a:cubicBezTo>
                      <a:pt x="723" y="263"/>
                      <a:pt x="724" y="264"/>
                      <a:pt x="723" y="266"/>
                    </a:cubicBezTo>
                    <a:cubicBezTo>
                      <a:pt x="715" y="284"/>
                      <a:pt x="715" y="284"/>
                      <a:pt x="715" y="284"/>
                    </a:cubicBezTo>
                    <a:cubicBezTo>
                      <a:pt x="714" y="286"/>
                      <a:pt x="713" y="286"/>
                      <a:pt x="712" y="285"/>
                    </a:cubicBezTo>
                    <a:cubicBezTo>
                      <a:pt x="711" y="285"/>
                      <a:pt x="710" y="284"/>
                      <a:pt x="710" y="282"/>
                    </a:cubicBezTo>
                    <a:cubicBezTo>
                      <a:pt x="711" y="281"/>
                      <a:pt x="710" y="280"/>
                      <a:pt x="709" y="279"/>
                    </a:cubicBezTo>
                    <a:cubicBezTo>
                      <a:pt x="706" y="278"/>
                      <a:pt x="697" y="279"/>
                      <a:pt x="683" y="281"/>
                    </a:cubicBezTo>
                    <a:cubicBezTo>
                      <a:pt x="680" y="292"/>
                      <a:pt x="680" y="292"/>
                      <a:pt x="680" y="292"/>
                    </a:cubicBezTo>
                    <a:cubicBezTo>
                      <a:pt x="698" y="300"/>
                      <a:pt x="698" y="300"/>
                      <a:pt x="698" y="300"/>
                    </a:cubicBezTo>
                    <a:cubicBezTo>
                      <a:pt x="699" y="301"/>
                      <a:pt x="701" y="301"/>
                      <a:pt x="703" y="299"/>
                    </a:cubicBezTo>
                    <a:cubicBezTo>
                      <a:pt x="704" y="298"/>
                      <a:pt x="705" y="297"/>
                      <a:pt x="706" y="298"/>
                    </a:cubicBezTo>
                    <a:cubicBezTo>
                      <a:pt x="707" y="299"/>
                      <a:pt x="708" y="300"/>
                      <a:pt x="707" y="303"/>
                    </a:cubicBezTo>
                    <a:close/>
                    <a:moveTo>
                      <a:pt x="657" y="282"/>
                    </a:moveTo>
                    <a:cubicBezTo>
                      <a:pt x="675" y="290"/>
                      <a:pt x="675" y="290"/>
                      <a:pt x="675" y="290"/>
                    </a:cubicBezTo>
                    <a:cubicBezTo>
                      <a:pt x="680" y="274"/>
                      <a:pt x="679" y="265"/>
                      <a:pt x="671" y="262"/>
                    </a:cubicBezTo>
                    <a:cubicBezTo>
                      <a:pt x="665" y="259"/>
                      <a:pt x="659" y="262"/>
                      <a:pt x="655" y="272"/>
                    </a:cubicBezTo>
                    <a:cubicBezTo>
                      <a:pt x="653" y="277"/>
                      <a:pt x="653" y="281"/>
                      <a:pt x="657" y="282"/>
                    </a:cubicBezTo>
                    <a:close/>
                    <a:moveTo>
                      <a:pt x="683" y="239"/>
                    </a:moveTo>
                    <a:cubicBezTo>
                      <a:pt x="671" y="236"/>
                      <a:pt x="666" y="227"/>
                      <a:pt x="667" y="212"/>
                    </a:cubicBezTo>
                    <a:cubicBezTo>
                      <a:pt x="669" y="202"/>
                      <a:pt x="673" y="195"/>
                      <a:pt x="677" y="191"/>
                    </a:cubicBezTo>
                    <a:cubicBezTo>
                      <a:pt x="679" y="191"/>
                      <a:pt x="682" y="192"/>
                      <a:pt x="685" y="192"/>
                    </a:cubicBezTo>
                    <a:cubicBezTo>
                      <a:pt x="688" y="193"/>
                      <a:pt x="688" y="194"/>
                      <a:pt x="688" y="195"/>
                    </a:cubicBezTo>
                    <a:cubicBezTo>
                      <a:pt x="688" y="196"/>
                      <a:pt x="687" y="198"/>
                      <a:pt x="684" y="198"/>
                    </a:cubicBezTo>
                    <a:cubicBezTo>
                      <a:pt x="678" y="200"/>
                      <a:pt x="675" y="205"/>
                      <a:pt x="673" y="212"/>
                    </a:cubicBezTo>
                    <a:cubicBezTo>
                      <a:pt x="673" y="219"/>
                      <a:pt x="675" y="224"/>
                      <a:pt x="681" y="225"/>
                    </a:cubicBezTo>
                    <a:cubicBezTo>
                      <a:pt x="686" y="226"/>
                      <a:pt x="691" y="222"/>
                      <a:pt x="695" y="211"/>
                    </a:cubicBezTo>
                    <a:cubicBezTo>
                      <a:pt x="701" y="197"/>
                      <a:pt x="708" y="191"/>
                      <a:pt x="717" y="192"/>
                    </a:cubicBezTo>
                    <a:cubicBezTo>
                      <a:pt x="731" y="196"/>
                      <a:pt x="737" y="207"/>
                      <a:pt x="734" y="224"/>
                    </a:cubicBezTo>
                    <a:cubicBezTo>
                      <a:pt x="731" y="239"/>
                      <a:pt x="724" y="247"/>
                      <a:pt x="714" y="247"/>
                    </a:cubicBezTo>
                    <a:cubicBezTo>
                      <a:pt x="712" y="246"/>
                      <a:pt x="711" y="245"/>
                      <a:pt x="711" y="243"/>
                    </a:cubicBezTo>
                    <a:cubicBezTo>
                      <a:pt x="711" y="241"/>
                      <a:pt x="713" y="239"/>
                      <a:pt x="717" y="238"/>
                    </a:cubicBezTo>
                    <a:cubicBezTo>
                      <a:pt x="723" y="235"/>
                      <a:pt x="728" y="230"/>
                      <a:pt x="729" y="223"/>
                    </a:cubicBezTo>
                    <a:cubicBezTo>
                      <a:pt x="730" y="213"/>
                      <a:pt x="727" y="208"/>
                      <a:pt x="719" y="206"/>
                    </a:cubicBezTo>
                    <a:cubicBezTo>
                      <a:pt x="715" y="205"/>
                      <a:pt x="710" y="210"/>
                      <a:pt x="706" y="220"/>
                    </a:cubicBezTo>
                    <a:cubicBezTo>
                      <a:pt x="700" y="234"/>
                      <a:pt x="692" y="241"/>
                      <a:pt x="683" y="239"/>
                    </a:cubicBezTo>
                    <a:close/>
                    <a:moveTo>
                      <a:pt x="684" y="160"/>
                    </a:moveTo>
                    <a:cubicBezTo>
                      <a:pt x="731" y="160"/>
                      <a:pt x="731" y="160"/>
                      <a:pt x="731" y="160"/>
                    </a:cubicBezTo>
                    <a:cubicBezTo>
                      <a:pt x="733" y="160"/>
                      <a:pt x="735" y="160"/>
                      <a:pt x="735" y="158"/>
                    </a:cubicBezTo>
                    <a:cubicBezTo>
                      <a:pt x="736" y="156"/>
                      <a:pt x="737" y="156"/>
                      <a:pt x="738" y="156"/>
                    </a:cubicBezTo>
                    <a:cubicBezTo>
                      <a:pt x="740" y="156"/>
                      <a:pt x="741" y="157"/>
                      <a:pt x="741" y="160"/>
                    </a:cubicBezTo>
                    <a:cubicBezTo>
                      <a:pt x="740" y="175"/>
                      <a:pt x="740" y="175"/>
                      <a:pt x="740" y="175"/>
                    </a:cubicBezTo>
                    <a:cubicBezTo>
                      <a:pt x="740" y="178"/>
                      <a:pt x="739" y="179"/>
                      <a:pt x="737" y="179"/>
                    </a:cubicBezTo>
                    <a:cubicBezTo>
                      <a:pt x="736" y="179"/>
                      <a:pt x="735" y="178"/>
                      <a:pt x="735" y="177"/>
                    </a:cubicBezTo>
                    <a:cubicBezTo>
                      <a:pt x="734" y="175"/>
                      <a:pt x="733" y="174"/>
                      <a:pt x="731" y="174"/>
                    </a:cubicBezTo>
                    <a:cubicBezTo>
                      <a:pt x="683" y="173"/>
                      <a:pt x="683" y="173"/>
                      <a:pt x="683" y="173"/>
                    </a:cubicBezTo>
                    <a:cubicBezTo>
                      <a:pt x="682" y="173"/>
                      <a:pt x="681" y="174"/>
                      <a:pt x="680" y="176"/>
                    </a:cubicBezTo>
                    <a:cubicBezTo>
                      <a:pt x="679" y="178"/>
                      <a:pt x="678" y="178"/>
                      <a:pt x="677" y="178"/>
                    </a:cubicBezTo>
                    <a:cubicBezTo>
                      <a:pt x="675" y="178"/>
                      <a:pt x="675" y="177"/>
                      <a:pt x="675" y="174"/>
                    </a:cubicBezTo>
                    <a:cubicBezTo>
                      <a:pt x="675" y="159"/>
                      <a:pt x="675" y="159"/>
                      <a:pt x="675" y="159"/>
                    </a:cubicBezTo>
                    <a:cubicBezTo>
                      <a:pt x="675" y="156"/>
                      <a:pt x="676" y="155"/>
                      <a:pt x="677" y="155"/>
                    </a:cubicBezTo>
                    <a:cubicBezTo>
                      <a:pt x="679" y="155"/>
                      <a:pt x="680" y="155"/>
                      <a:pt x="681" y="157"/>
                    </a:cubicBezTo>
                    <a:cubicBezTo>
                      <a:pt x="681" y="159"/>
                      <a:pt x="682" y="160"/>
                      <a:pt x="684" y="160"/>
                    </a:cubicBezTo>
                    <a:close/>
                    <a:moveTo>
                      <a:pt x="682" y="111"/>
                    </a:moveTo>
                    <a:cubicBezTo>
                      <a:pt x="729" y="105"/>
                      <a:pt x="729" y="105"/>
                      <a:pt x="729" y="105"/>
                    </a:cubicBezTo>
                    <a:cubicBezTo>
                      <a:pt x="731" y="104"/>
                      <a:pt x="732" y="103"/>
                      <a:pt x="732" y="101"/>
                    </a:cubicBezTo>
                    <a:cubicBezTo>
                      <a:pt x="733" y="99"/>
                      <a:pt x="733" y="98"/>
                      <a:pt x="734" y="98"/>
                    </a:cubicBezTo>
                    <a:cubicBezTo>
                      <a:pt x="736" y="98"/>
                      <a:pt x="737" y="99"/>
                      <a:pt x="738" y="102"/>
                    </a:cubicBezTo>
                    <a:cubicBezTo>
                      <a:pt x="740" y="118"/>
                      <a:pt x="740" y="118"/>
                      <a:pt x="740" y="118"/>
                    </a:cubicBezTo>
                    <a:cubicBezTo>
                      <a:pt x="740" y="121"/>
                      <a:pt x="740" y="122"/>
                      <a:pt x="738" y="122"/>
                    </a:cubicBezTo>
                    <a:cubicBezTo>
                      <a:pt x="737" y="122"/>
                      <a:pt x="736" y="122"/>
                      <a:pt x="735" y="120"/>
                    </a:cubicBezTo>
                    <a:cubicBezTo>
                      <a:pt x="734" y="118"/>
                      <a:pt x="733" y="117"/>
                      <a:pt x="731" y="117"/>
                    </a:cubicBezTo>
                    <a:cubicBezTo>
                      <a:pt x="683" y="124"/>
                      <a:pt x="683" y="124"/>
                      <a:pt x="683" y="124"/>
                    </a:cubicBezTo>
                    <a:cubicBezTo>
                      <a:pt x="682" y="124"/>
                      <a:pt x="681" y="126"/>
                      <a:pt x="681" y="129"/>
                    </a:cubicBezTo>
                    <a:cubicBezTo>
                      <a:pt x="682" y="133"/>
                      <a:pt x="684" y="137"/>
                      <a:pt x="688" y="140"/>
                    </a:cubicBezTo>
                    <a:cubicBezTo>
                      <a:pt x="690" y="142"/>
                      <a:pt x="691" y="143"/>
                      <a:pt x="691" y="144"/>
                    </a:cubicBezTo>
                    <a:cubicBezTo>
                      <a:pt x="692" y="145"/>
                      <a:pt x="691" y="146"/>
                      <a:pt x="689" y="146"/>
                    </a:cubicBezTo>
                    <a:cubicBezTo>
                      <a:pt x="688" y="146"/>
                      <a:pt x="685" y="146"/>
                      <a:pt x="682" y="146"/>
                    </a:cubicBezTo>
                    <a:cubicBezTo>
                      <a:pt x="681" y="146"/>
                      <a:pt x="680" y="146"/>
                      <a:pt x="680" y="146"/>
                    </a:cubicBezTo>
                    <a:cubicBezTo>
                      <a:pt x="679" y="146"/>
                      <a:pt x="678" y="145"/>
                      <a:pt x="677" y="143"/>
                    </a:cubicBezTo>
                    <a:cubicBezTo>
                      <a:pt x="670" y="95"/>
                      <a:pt x="670" y="95"/>
                      <a:pt x="670" y="95"/>
                    </a:cubicBezTo>
                    <a:cubicBezTo>
                      <a:pt x="670" y="93"/>
                      <a:pt x="671" y="92"/>
                      <a:pt x="672" y="91"/>
                    </a:cubicBezTo>
                    <a:cubicBezTo>
                      <a:pt x="673" y="91"/>
                      <a:pt x="673" y="91"/>
                      <a:pt x="674" y="91"/>
                    </a:cubicBezTo>
                    <a:cubicBezTo>
                      <a:pt x="677" y="89"/>
                      <a:pt x="679" y="88"/>
                      <a:pt x="681" y="88"/>
                    </a:cubicBezTo>
                    <a:cubicBezTo>
                      <a:pt x="683" y="88"/>
                      <a:pt x="684" y="89"/>
                      <a:pt x="684" y="90"/>
                    </a:cubicBezTo>
                    <a:cubicBezTo>
                      <a:pt x="684" y="91"/>
                      <a:pt x="683" y="93"/>
                      <a:pt x="682" y="95"/>
                    </a:cubicBezTo>
                    <a:cubicBezTo>
                      <a:pt x="679" y="99"/>
                      <a:pt x="678" y="103"/>
                      <a:pt x="678" y="107"/>
                    </a:cubicBezTo>
                    <a:cubicBezTo>
                      <a:pt x="679" y="110"/>
                      <a:pt x="680" y="112"/>
                      <a:pt x="682" y="111"/>
                    </a:cubicBezTo>
                    <a:close/>
                    <a:moveTo>
                      <a:pt x="720" y="28"/>
                    </a:moveTo>
                    <a:cubicBezTo>
                      <a:pt x="725" y="43"/>
                      <a:pt x="725" y="43"/>
                      <a:pt x="725" y="43"/>
                    </a:cubicBezTo>
                    <a:cubicBezTo>
                      <a:pt x="726" y="45"/>
                      <a:pt x="725" y="47"/>
                      <a:pt x="723" y="47"/>
                    </a:cubicBezTo>
                    <a:cubicBezTo>
                      <a:pt x="722" y="48"/>
                      <a:pt x="721" y="47"/>
                      <a:pt x="720" y="46"/>
                    </a:cubicBezTo>
                    <a:cubicBezTo>
                      <a:pt x="719" y="44"/>
                      <a:pt x="717" y="44"/>
                      <a:pt x="716" y="45"/>
                    </a:cubicBezTo>
                    <a:cubicBezTo>
                      <a:pt x="700" y="50"/>
                      <a:pt x="700" y="50"/>
                      <a:pt x="700" y="50"/>
                    </a:cubicBezTo>
                    <a:cubicBezTo>
                      <a:pt x="695" y="59"/>
                      <a:pt x="688" y="69"/>
                      <a:pt x="676" y="81"/>
                    </a:cubicBezTo>
                    <a:cubicBezTo>
                      <a:pt x="676" y="82"/>
                      <a:pt x="676" y="83"/>
                      <a:pt x="676" y="85"/>
                    </a:cubicBezTo>
                    <a:cubicBezTo>
                      <a:pt x="676" y="86"/>
                      <a:pt x="675" y="87"/>
                      <a:pt x="673" y="88"/>
                    </a:cubicBezTo>
                    <a:cubicBezTo>
                      <a:pt x="672" y="88"/>
                      <a:pt x="671" y="88"/>
                      <a:pt x="670" y="87"/>
                    </a:cubicBezTo>
                    <a:cubicBezTo>
                      <a:pt x="664" y="68"/>
                      <a:pt x="664" y="68"/>
                      <a:pt x="664" y="68"/>
                    </a:cubicBezTo>
                    <a:cubicBezTo>
                      <a:pt x="664" y="66"/>
                      <a:pt x="664" y="65"/>
                      <a:pt x="665" y="64"/>
                    </a:cubicBezTo>
                    <a:cubicBezTo>
                      <a:pt x="667" y="64"/>
                      <a:pt x="668" y="64"/>
                      <a:pt x="670" y="66"/>
                    </a:cubicBezTo>
                    <a:cubicBezTo>
                      <a:pt x="670" y="67"/>
                      <a:pt x="670" y="67"/>
                      <a:pt x="671" y="67"/>
                    </a:cubicBezTo>
                    <a:cubicBezTo>
                      <a:pt x="675" y="64"/>
                      <a:pt x="681" y="56"/>
                      <a:pt x="690" y="43"/>
                    </a:cubicBezTo>
                    <a:cubicBezTo>
                      <a:pt x="674" y="39"/>
                      <a:pt x="665" y="37"/>
                      <a:pt x="662" y="37"/>
                    </a:cubicBezTo>
                    <a:cubicBezTo>
                      <a:pt x="661" y="38"/>
                      <a:pt x="660" y="39"/>
                      <a:pt x="660" y="41"/>
                    </a:cubicBezTo>
                    <a:cubicBezTo>
                      <a:pt x="660" y="43"/>
                      <a:pt x="660" y="44"/>
                      <a:pt x="658" y="44"/>
                    </a:cubicBezTo>
                    <a:cubicBezTo>
                      <a:pt x="657" y="45"/>
                      <a:pt x="656" y="44"/>
                      <a:pt x="655" y="42"/>
                    </a:cubicBezTo>
                    <a:cubicBezTo>
                      <a:pt x="651" y="29"/>
                      <a:pt x="651" y="29"/>
                      <a:pt x="651" y="29"/>
                    </a:cubicBezTo>
                    <a:cubicBezTo>
                      <a:pt x="650" y="28"/>
                      <a:pt x="650" y="27"/>
                      <a:pt x="652" y="26"/>
                    </a:cubicBezTo>
                    <a:cubicBezTo>
                      <a:pt x="653" y="26"/>
                      <a:pt x="654" y="26"/>
                      <a:pt x="655" y="27"/>
                    </a:cubicBezTo>
                    <a:cubicBezTo>
                      <a:pt x="656" y="28"/>
                      <a:pt x="658" y="29"/>
                      <a:pt x="660" y="29"/>
                    </a:cubicBezTo>
                    <a:cubicBezTo>
                      <a:pt x="667" y="30"/>
                      <a:pt x="677" y="33"/>
                      <a:pt x="691" y="37"/>
                    </a:cubicBezTo>
                    <a:cubicBezTo>
                      <a:pt x="692" y="37"/>
                      <a:pt x="693" y="38"/>
                      <a:pt x="694" y="38"/>
                    </a:cubicBezTo>
                    <a:cubicBezTo>
                      <a:pt x="711" y="32"/>
                      <a:pt x="711" y="32"/>
                      <a:pt x="711" y="32"/>
                    </a:cubicBezTo>
                    <a:cubicBezTo>
                      <a:pt x="713" y="31"/>
                      <a:pt x="714" y="30"/>
                      <a:pt x="714" y="28"/>
                    </a:cubicBezTo>
                    <a:cubicBezTo>
                      <a:pt x="714" y="27"/>
                      <a:pt x="715" y="26"/>
                      <a:pt x="716" y="25"/>
                    </a:cubicBezTo>
                    <a:cubicBezTo>
                      <a:pt x="717" y="25"/>
                      <a:pt x="719" y="26"/>
                      <a:pt x="720"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19" name="ïṥļíḑé"/>
              <p:cNvSpPr/>
              <p:nvPr/>
            </p:nvSpPr>
            <p:spPr bwMode="auto">
              <a:xfrm>
                <a:off x="3062288" y="3054351"/>
                <a:ext cx="204788" cy="217488"/>
              </a:xfrm>
              <a:custGeom>
                <a:avLst/>
                <a:gdLst>
                  <a:gd name="T0" fmla="*/ 38 w 62"/>
                  <a:gd name="T1" fmla="*/ 3 h 66"/>
                  <a:gd name="T2" fmla="*/ 50 w 62"/>
                  <a:gd name="T3" fmla="*/ 57 h 66"/>
                  <a:gd name="T4" fmla="*/ 14 w 62"/>
                  <a:gd name="T5" fmla="*/ 59 h 66"/>
                  <a:gd name="T6" fmla="*/ 10 w 62"/>
                  <a:gd name="T7" fmla="*/ 56 h 66"/>
                  <a:gd name="T8" fmla="*/ 9 w 62"/>
                  <a:gd name="T9" fmla="*/ 48 h 66"/>
                  <a:gd name="T10" fmla="*/ 22 w 62"/>
                  <a:gd name="T11" fmla="*/ 47 h 66"/>
                  <a:gd name="T12" fmla="*/ 29 w 62"/>
                  <a:gd name="T13" fmla="*/ 52 h 66"/>
                  <a:gd name="T14" fmla="*/ 37 w 62"/>
                  <a:gd name="T15" fmla="*/ 43 h 66"/>
                  <a:gd name="T16" fmla="*/ 36 w 62"/>
                  <a:gd name="T17" fmla="*/ 41 h 66"/>
                  <a:gd name="T18" fmla="*/ 30 w 62"/>
                  <a:gd name="T19" fmla="*/ 43 h 66"/>
                  <a:gd name="T20" fmla="*/ 10 w 62"/>
                  <a:gd name="T21" fmla="*/ 12 h 66"/>
                  <a:gd name="T22" fmla="*/ 38 w 62"/>
                  <a:gd name="T23" fmla="*/ 3 h 66"/>
                  <a:gd name="T24" fmla="*/ 27 w 62"/>
                  <a:gd name="T25" fmla="*/ 18 h 66"/>
                  <a:gd name="T26" fmla="*/ 33 w 62"/>
                  <a:gd name="T27" fmla="*/ 29 h 66"/>
                  <a:gd name="T28" fmla="*/ 37 w 62"/>
                  <a:gd name="T29" fmla="*/ 27 h 66"/>
                  <a:gd name="T30" fmla="*/ 37 w 62"/>
                  <a:gd name="T31" fmla="*/ 24 h 66"/>
                  <a:gd name="T32" fmla="*/ 34 w 62"/>
                  <a:gd name="T33" fmla="*/ 17 h 66"/>
                  <a:gd name="T34" fmla="*/ 27 w 62"/>
                  <a:gd name="T35"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 h="66">
                    <a:moveTo>
                      <a:pt x="38" y="3"/>
                    </a:moveTo>
                    <a:cubicBezTo>
                      <a:pt x="60" y="9"/>
                      <a:pt x="62" y="41"/>
                      <a:pt x="50" y="57"/>
                    </a:cubicBezTo>
                    <a:cubicBezTo>
                      <a:pt x="43" y="66"/>
                      <a:pt x="23" y="66"/>
                      <a:pt x="14" y="59"/>
                    </a:cubicBezTo>
                    <a:cubicBezTo>
                      <a:pt x="12" y="59"/>
                      <a:pt x="11" y="57"/>
                      <a:pt x="10" y="56"/>
                    </a:cubicBezTo>
                    <a:cubicBezTo>
                      <a:pt x="8" y="54"/>
                      <a:pt x="6" y="49"/>
                      <a:pt x="9" y="48"/>
                    </a:cubicBezTo>
                    <a:cubicBezTo>
                      <a:pt x="13" y="47"/>
                      <a:pt x="19" y="46"/>
                      <a:pt x="22" y="47"/>
                    </a:cubicBezTo>
                    <a:cubicBezTo>
                      <a:pt x="25" y="48"/>
                      <a:pt x="25" y="51"/>
                      <a:pt x="29" y="52"/>
                    </a:cubicBezTo>
                    <a:cubicBezTo>
                      <a:pt x="32" y="52"/>
                      <a:pt x="37" y="47"/>
                      <a:pt x="37" y="43"/>
                    </a:cubicBezTo>
                    <a:cubicBezTo>
                      <a:pt x="37" y="41"/>
                      <a:pt x="37" y="41"/>
                      <a:pt x="36" y="41"/>
                    </a:cubicBezTo>
                    <a:cubicBezTo>
                      <a:pt x="34" y="41"/>
                      <a:pt x="32" y="43"/>
                      <a:pt x="30" y="43"/>
                    </a:cubicBezTo>
                    <a:cubicBezTo>
                      <a:pt x="12" y="46"/>
                      <a:pt x="0" y="26"/>
                      <a:pt x="10" y="12"/>
                    </a:cubicBezTo>
                    <a:cubicBezTo>
                      <a:pt x="16" y="3"/>
                      <a:pt x="28" y="0"/>
                      <a:pt x="38" y="3"/>
                    </a:cubicBezTo>
                    <a:close/>
                    <a:moveTo>
                      <a:pt x="27" y="18"/>
                    </a:moveTo>
                    <a:cubicBezTo>
                      <a:pt x="24" y="23"/>
                      <a:pt x="26" y="30"/>
                      <a:pt x="33" y="29"/>
                    </a:cubicBezTo>
                    <a:cubicBezTo>
                      <a:pt x="35" y="29"/>
                      <a:pt x="37" y="28"/>
                      <a:pt x="37" y="27"/>
                    </a:cubicBezTo>
                    <a:cubicBezTo>
                      <a:pt x="38" y="26"/>
                      <a:pt x="38" y="25"/>
                      <a:pt x="37" y="24"/>
                    </a:cubicBezTo>
                    <a:cubicBezTo>
                      <a:pt x="37" y="21"/>
                      <a:pt x="37" y="18"/>
                      <a:pt x="34" y="17"/>
                    </a:cubicBezTo>
                    <a:cubicBezTo>
                      <a:pt x="32" y="16"/>
                      <a:pt x="28" y="15"/>
                      <a:pt x="2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0" name="îsḻiḑé"/>
              <p:cNvSpPr/>
              <p:nvPr/>
            </p:nvSpPr>
            <p:spPr bwMode="auto">
              <a:xfrm>
                <a:off x="1901826" y="2965451"/>
                <a:ext cx="1662113" cy="1449388"/>
              </a:xfrm>
              <a:custGeom>
                <a:avLst/>
                <a:gdLst>
                  <a:gd name="T0" fmla="*/ 0 w 1047"/>
                  <a:gd name="T1" fmla="*/ 0 h 913"/>
                  <a:gd name="T2" fmla="*/ 1047 w 1047"/>
                  <a:gd name="T3" fmla="*/ 2 h 913"/>
                  <a:gd name="T4" fmla="*/ 523 w 1047"/>
                  <a:gd name="T5" fmla="*/ 913 h 913"/>
                  <a:gd name="T6" fmla="*/ 0 w 1047"/>
                  <a:gd name="T7" fmla="*/ 0 h 913"/>
                  <a:gd name="T8" fmla="*/ 0 w 1047"/>
                  <a:gd name="T9" fmla="*/ 0 h 913"/>
                  <a:gd name="T10" fmla="*/ 386 w 1047"/>
                  <a:gd name="T11" fmla="*/ 609 h 913"/>
                  <a:gd name="T12" fmla="*/ 436 w 1047"/>
                  <a:gd name="T13" fmla="*/ 524 h 913"/>
                  <a:gd name="T14" fmla="*/ 395 w 1047"/>
                  <a:gd name="T15" fmla="*/ 457 h 913"/>
                  <a:gd name="T16" fmla="*/ 380 w 1047"/>
                  <a:gd name="T17" fmla="*/ 457 h 913"/>
                  <a:gd name="T18" fmla="*/ 341 w 1047"/>
                  <a:gd name="T19" fmla="*/ 526 h 913"/>
                  <a:gd name="T20" fmla="*/ 386 w 1047"/>
                  <a:gd name="T21" fmla="*/ 609 h 913"/>
                  <a:gd name="T22" fmla="*/ 386 w 1047"/>
                  <a:gd name="T23" fmla="*/ 609 h 913"/>
                  <a:gd name="T24" fmla="*/ 455 w 1047"/>
                  <a:gd name="T25" fmla="*/ 493 h 913"/>
                  <a:gd name="T26" fmla="*/ 523 w 1047"/>
                  <a:gd name="T27" fmla="*/ 381 h 913"/>
                  <a:gd name="T28" fmla="*/ 590 w 1047"/>
                  <a:gd name="T29" fmla="*/ 493 h 913"/>
                  <a:gd name="T30" fmla="*/ 658 w 1047"/>
                  <a:gd name="T31" fmla="*/ 381 h 913"/>
                  <a:gd name="T32" fmla="*/ 725 w 1047"/>
                  <a:gd name="T33" fmla="*/ 495 h 913"/>
                  <a:gd name="T34" fmla="*/ 987 w 1047"/>
                  <a:gd name="T35" fmla="*/ 37 h 913"/>
                  <a:gd name="T36" fmla="*/ 60 w 1047"/>
                  <a:gd name="T37" fmla="*/ 37 h 913"/>
                  <a:gd name="T38" fmla="*/ 320 w 1047"/>
                  <a:gd name="T39" fmla="*/ 491 h 913"/>
                  <a:gd name="T40" fmla="*/ 388 w 1047"/>
                  <a:gd name="T41" fmla="*/ 381 h 913"/>
                  <a:gd name="T42" fmla="*/ 455 w 1047"/>
                  <a:gd name="T43" fmla="*/ 493 h 913"/>
                  <a:gd name="T44" fmla="*/ 455 w 1047"/>
                  <a:gd name="T45" fmla="*/ 493 h 913"/>
                  <a:gd name="T46" fmla="*/ 609 w 1047"/>
                  <a:gd name="T47" fmla="*/ 526 h 913"/>
                  <a:gd name="T48" fmla="*/ 658 w 1047"/>
                  <a:gd name="T49" fmla="*/ 611 h 913"/>
                  <a:gd name="T50" fmla="*/ 706 w 1047"/>
                  <a:gd name="T51" fmla="*/ 528 h 913"/>
                  <a:gd name="T52" fmla="*/ 665 w 1047"/>
                  <a:gd name="T53" fmla="*/ 457 h 913"/>
                  <a:gd name="T54" fmla="*/ 652 w 1047"/>
                  <a:gd name="T55" fmla="*/ 457 h 913"/>
                  <a:gd name="T56" fmla="*/ 609 w 1047"/>
                  <a:gd name="T57" fmla="*/ 526 h 913"/>
                  <a:gd name="T58" fmla="*/ 609 w 1047"/>
                  <a:gd name="T59" fmla="*/ 526 h 913"/>
                  <a:gd name="T60" fmla="*/ 638 w 1047"/>
                  <a:gd name="T61" fmla="*/ 645 h 913"/>
                  <a:gd name="T62" fmla="*/ 590 w 1047"/>
                  <a:gd name="T63" fmla="*/ 559 h 913"/>
                  <a:gd name="T64" fmla="*/ 523 w 1047"/>
                  <a:gd name="T65" fmla="*/ 665 h 913"/>
                  <a:gd name="T66" fmla="*/ 457 w 1047"/>
                  <a:gd name="T67" fmla="*/ 557 h 913"/>
                  <a:gd name="T68" fmla="*/ 407 w 1047"/>
                  <a:gd name="T69" fmla="*/ 645 h 913"/>
                  <a:gd name="T70" fmla="*/ 523 w 1047"/>
                  <a:gd name="T71" fmla="*/ 846 h 913"/>
                  <a:gd name="T72" fmla="*/ 638 w 1047"/>
                  <a:gd name="T73" fmla="*/ 645 h 913"/>
                  <a:gd name="T74" fmla="*/ 638 w 1047"/>
                  <a:gd name="T75" fmla="*/ 645 h 913"/>
                  <a:gd name="T76" fmla="*/ 571 w 1047"/>
                  <a:gd name="T77" fmla="*/ 526 h 913"/>
                  <a:gd name="T78" fmla="*/ 532 w 1047"/>
                  <a:gd name="T79" fmla="*/ 457 h 913"/>
                  <a:gd name="T80" fmla="*/ 515 w 1047"/>
                  <a:gd name="T81" fmla="*/ 457 h 913"/>
                  <a:gd name="T82" fmla="*/ 476 w 1047"/>
                  <a:gd name="T83" fmla="*/ 526 h 913"/>
                  <a:gd name="T84" fmla="*/ 523 w 1047"/>
                  <a:gd name="T85" fmla="*/ 609 h 913"/>
                  <a:gd name="T86" fmla="*/ 571 w 1047"/>
                  <a:gd name="T87" fmla="*/ 526 h 913"/>
                  <a:gd name="T88" fmla="*/ 571 w 1047"/>
                  <a:gd name="T89" fmla="*/ 526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7" h="913">
                    <a:moveTo>
                      <a:pt x="0" y="0"/>
                    </a:moveTo>
                    <a:lnTo>
                      <a:pt x="1047" y="2"/>
                    </a:lnTo>
                    <a:lnTo>
                      <a:pt x="523" y="913"/>
                    </a:lnTo>
                    <a:lnTo>
                      <a:pt x="0" y="0"/>
                    </a:lnTo>
                    <a:lnTo>
                      <a:pt x="0" y="0"/>
                    </a:lnTo>
                    <a:close/>
                    <a:moveTo>
                      <a:pt x="386" y="609"/>
                    </a:moveTo>
                    <a:lnTo>
                      <a:pt x="436" y="524"/>
                    </a:lnTo>
                    <a:lnTo>
                      <a:pt x="395" y="457"/>
                    </a:lnTo>
                    <a:lnTo>
                      <a:pt x="380" y="457"/>
                    </a:lnTo>
                    <a:lnTo>
                      <a:pt x="341" y="526"/>
                    </a:lnTo>
                    <a:lnTo>
                      <a:pt x="386" y="609"/>
                    </a:lnTo>
                    <a:lnTo>
                      <a:pt x="386" y="609"/>
                    </a:lnTo>
                    <a:close/>
                    <a:moveTo>
                      <a:pt x="455" y="493"/>
                    </a:moveTo>
                    <a:lnTo>
                      <a:pt x="523" y="381"/>
                    </a:lnTo>
                    <a:lnTo>
                      <a:pt x="590" y="493"/>
                    </a:lnTo>
                    <a:lnTo>
                      <a:pt x="658" y="381"/>
                    </a:lnTo>
                    <a:lnTo>
                      <a:pt x="725" y="495"/>
                    </a:lnTo>
                    <a:lnTo>
                      <a:pt x="987" y="37"/>
                    </a:lnTo>
                    <a:lnTo>
                      <a:pt x="60" y="37"/>
                    </a:lnTo>
                    <a:lnTo>
                      <a:pt x="320" y="491"/>
                    </a:lnTo>
                    <a:lnTo>
                      <a:pt x="388" y="381"/>
                    </a:lnTo>
                    <a:lnTo>
                      <a:pt x="455" y="493"/>
                    </a:lnTo>
                    <a:lnTo>
                      <a:pt x="455" y="493"/>
                    </a:lnTo>
                    <a:close/>
                    <a:moveTo>
                      <a:pt x="609" y="526"/>
                    </a:moveTo>
                    <a:lnTo>
                      <a:pt x="658" y="611"/>
                    </a:lnTo>
                    <a:lnTo>
                      <a:pt x="706" y="528"/>
                    </a:lnTo>
                    <a:lnTo>
                      <a:pt x="665" y="457"/>
                    </a:lnTo>
                    <a:lnTo>
                      <a:pt x="652" y="457"/>
                    </a:lnTo>
                    <a:lnTo>
                      <a:pt x="609" y="526"/>
                    </a:lnTo>
                    <a:lnTo>
                      <a:pt x="609" y="526"/>
                    </a:lnTo>
                    <a:close/>
                    <a:moveTo>
                      <a:pt x="638" y="645"/>
                    </a:moveTo>
                    <a:lnTo>
                      <a:pt x="590" y="559"/>
                    </a:lnTo>
                    <a:lnTo>
                      <a:pt x="523" y="665"/>
                    </a:lnTo>
                    <a:lnTo>
                      <a:pt x="457" y="557"/>
                    </a:lnTo>
                    <a:lnTo>
                      <a:pt x="407" y="645"/>
                    </a:lnTo>
                    <a:lnTo>
                      <a:pt x="523" y="846"/>
                    </a:lnTo>
                    <a:lnTo>
                      <a:pt x="638" y="645"/>
                    </a:lnTo>
                    <a:lnTo>
                      <a:pt x="638" y="645"/>
                    </a:lnTo>
                    <a:close/>
                    <a:moveTo>
                      <a:pt x="571" y="526"/>
                    </a:moveTo>
                    <a:lnTo>
                      <a:pt x="532" y="457"/>
                    </a:lnTo>
                    <a:lnTo>
                      <a:pt x="515" y="457"/>
                    </a:lnTo>
                    <a:lnTo>
                      <a:pt x="476" y="526"/>
                    </a:lnTo>
                    <a:lnTo>
                      <a:pt x="523" y="609"/>
                    </a:lnTo>
                    <a:lnTo>
                      <a:pt x="571" y="526"/>
                    </a:lnTo>
                    <a:lnTo>
                      <a:pt x="571" y="5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1" name="íṧliḓe"/>
              <p:cNvSpPr/>
              <p:nvPr/>
            </p:nvSpPr>
            <p:spPr bwMode="auto">
              <a:xfrm>
                <a:off x="1344613" y="2017713"/>
                <a:ext cx="2822575" cy="2825750"/>
              </a:xfrm>
              <a:custGeom>
                <a:avLst/>
                <a:gdLst>
                  <a:gd name="T0" fmla="*/ 428 w 856"/>
                  <a:gd name="T1" fmla="*/ 856 h 856"/>
                  <a:gd name="T2" fmla="*/ 0 w 856"/>
                  <a:gd name="T3" fmla="*/ 428 h 856"/>
                  <a:gd name="T4" fmla="*/ 428 w 856"/>
                  <a:gd name="T5" fmla="*/ 0 h 856"/>
                  <a:gd name="T6" fmla="*/ 856 w 856"/>
                  <a:gd name="T7" fmla="*/ 428 h 856"/>
                  <a:gd name="T8" fmla="*/ 428 w 856"/>
                  <a:gd name="T9" fmla="*/ 856 h 856"/>
                  <a:gd name="T10" fmla="*/ 428 w 856"/>
                  <a:gd name="T11" fmla="*/ 827 h 856"/>
                  <a:gd name="T12" fmla="*/ 29 w 856"/>
                  <a:gd name="T13" fmla="*/ 428 h 856"/>
                  <a:gd name="T14" fmla="*/ 428 w 856"/>
                  <a:gd name="T15" fmla="*/ 29 h 856"/>
                  <a:gd name="T16" fmla="*/ 827 w 856"/>
                  <a:gd name="T17" fmla="*/ 428 h 856"/>
                  <a:gd name="T18" fmla="*/ 428 w 856"/>
                  <a:gd name="T19" fmla="*/ 827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6" h="856">
                    <a:moveTo>
                      <a:pt x="428" y="856"/>
                    </a:moveTo>
                    <a:cubicBezTo>
                      <a:pt x="192" y="856"/>
                      <a:pt x="0" y="664"/>
                      <a:pt x="0" y="428"/>
                    </a:cubicBezTo>
                    <a:cubicBezTo>
                      <a:pt x="0" y="192"/>
                      <a:pt x="192" y="0"/>
                      <a:pt x="428" y="0"/>
                    </a:cubicBezTo>
                    <a:cubicBezTo>
                      <a:pt x="664" y="0"/>
                      <a:pt x="856" y="192"/>
                      <a:pt x="856" y="428"/>
                    </a:cubicBezTo>
                    <a:cubicBezTo>
                      <a:pt x="856" y="664"/>
                      <a:pt x="664" y="856"/>
                      <a:pt x="428" y="856"/>
                    </a:cubicBezTo>
                    <a:close/>
                    <a:moveTo>
                      <a:pt x="428" y="827"/>
                    </a:moveTo>
                    <a:cubicBezTo>
                      <a:pt x="208" y="827"/>
                      <a:pt x="29" y="648"/>
                      <a:pt x="29" y="428"/>
                    </a:cubicBezTo>
                    <a:cubicBezTo>
                      <a:pt x="29" y="208"/>
                      <a:pt x="208" y="29"/>
                      <a:pt x="428" y="29"/>
                    </a:cubicBezTo>
                    <a:cubicBezTo>
                      <a:pt x="648" y="29"/>
                      <a:pt x="827" y="208"/>
                      <a:pt x="827" y="428"/>
                    </a:cubicBezTo>
                    <a:cubicBezTo>
                      <a:pt x="827" y="648"/>
                      <a:pt x="648" y="827"/>
                      <a:pt x="428" y="8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2" name="îšľíḓè"/>
              <p:cNvSpPr/>
              <p:nvPr/>
            </p:nvSpPr>
            <p:spPr bwMode="auto">
              <a:xfrm>
                <a:off x="2132013" y="2693988"/>
                <a:ext cx="1239838" cy="344488"/>
              </a:xfrm>
              <a:custGeom>
                <a:avLst/>
                <a:gdLst>
                  <a:gd name="T0" fmla="*/ 172 w 376"/>
                  <a:gd name="T1" fmla="*/ 28 h 104"/>
                  <a:gd name="T2" fmla="*/ 365 w 376"/>
                  <a:gd name="T3" fmla="*/ 86 h 104"/>
                  <a:gd name="T4" fmla="*/ 34 w 376"/>
                  <a:gd name="T5" fmla="*/ 81 h 104"/>
                  <a:gd name="T6" fmla="*/ 157 w 376"/>
                  <a:gd name="T7" fmla="*/ 56 h 104"/>
                  <a:gd name="T8" fmla="*/ 324 w 376"/>
                  <a:gd name="T9" fmla="*/ 64 h 104"/>
                  <a:gd name="T10" fmla="*/ 323 w 376"/>
                  <a:gd name="T11" fmla="*/ 64 h 104"/>
                  <a:gd name="T12" fmla="*/ 325 w 376"/>
                  <a:gd name="T13" fmla="*/ 82 h 104"/>
                  <a:gd name="T14" fmla="*/ 309 w 376"/>
                  <a:gd name="T15" fmla="*/ 73 h 104"/>
                  <a:gd name="T16" fmla="*/ 147 w 376"/>
                  <a:gd name="T17" fmla="*/ 78 h 104"/>
                  <a:gd name="T18" fmla="*/ 169 w 376"/>
                  <a:gd name="T19" fmla="*/ 49 h 104"/>
                  <a:gd name="T20" fmla="*/ 119 w 376"/>
                  <a:gd name="T21" fmla="*/ 17 h 104"/>
                  <a:gd name="T22" fmla="*/ 142 w 376"/>
                  <a:gd name="T23" fmla="*/ 14 h 104"/>
                  <a:gd name="T24" fmla="*/ 223 w 376"/>
                  <a:gd name="T25" fmla="*/ 68 h 104"/>
                  <a:gd name="T26" fmla="*/ 216 w 376"/>
                  <a:gd name="T27" fmla="*/ 74 h 104"/>
                  <a:gd name="T28" fmla="*/ 220 w 376"/>
                  <a:gd name="T29" fmla="*/ 82 h 104"/>
                  <a:gd name="T30" fmla="*/ 237 w 376"/>
                  <a:gd name="T31" fmla="*/ 82 h 104"/>
                  <a:gd name="T32" fmla="*/ 268 w 376"/>
                  <a:gd name="T33" fmla="*/ 78 h 104"/>
                  <a:gd name="T34" fmla="*/ 265 w 376"/>
                  <a:gd name="T35" fmla="*/ 76 h 104"/>
                  <a:gd name="T36" fmla="*/ 37 w 376"/>
                  <a:gd name="T37" fmla="*/ 68 h 104"/>
                  <a:gd name="T38" fmla="*/ 180 w 376"/>
                  <a:gd name="T39" fmla="*/ 80 h 104"/>
                  <a:gd name="T40" fmla="*/ 126 w 376"/>
                  <a:gd name="T41" fmla="*/ 81 h 104"/>
                  <a:gd name="T42" fmla="*/ 304 w 376"/>
                  <a:gd name="T43" fmla="*/ 82 h 104"/>
                  <a:gd name="T44" fmla="*/ 78 w 376"/>
                  <a:gd name="T45" fmla="*/ 82 h 104"/>
                  <a:gd name="T46" fmla="*/ 39 w 376"/>
                  <a:gd name="T47" fmla="*/ 79 h 104"/>
                  <a:gd name="T48" fmla="*/ 211 w 376"/>
                  <a:gd name="T49" fmla="*/ 81 h 104"/>
                  <a:gd name="T50" fmla="*/ 98 w 376"/>
                  <a:gd name="T51" fmla="*/ 75 h 104"/>
                  <a:gd name="T52" fmla="*/ 293 w 376"/>
                  <a:gd name="T53" fmla="*/ 76 h 104"/>
                  <a:gd name="T54" fmla="*/ 277 w 376"/>
                  <a:gd name="T55" fmla="*/ 83 h 104"/>
                  <a:gd name="T56" fmla="*/ 168 w 376"/>
                  <a:gd name="T57" fmla="*/ 73 h 104"/>
                  <a:gd name="T58" fmla="*/ 260 w 376"/>
                  <a:gd name="T59" fmla="*/ 74 h 104"/>
                  <a:gd name="T60" fmla="*/ 159 w 376"/>
                  <a:gd name="T61" fmla="*/ 72 h 104"/>
                  <a:gd name="T62" fmla="*/ 106 w 376"/>
                  <a:gd name="T63" fmla="*/ 70 h 104"/>
                  <a:gd name="T64" fmla="*/ 202 w 376"/>
                  <a:gd name="T65" fmla="*/ 69 h 104"/>
                  <a:gd name="T66" fmla="*/ 150 w 376"/>
                  <a:gd name="T67" fmla="*/ 67 h 104"/>
                  <a:gd name="T68" fmla="*/ 159 w 376"/>
                  <a:gd name="T69" fmla="*/ 66 h 104"/>
                  <a:gd name="T70" fmla="*/ 232 w 376"/>
                  <a:gd name="T71" fmla="*/ 64 h 104"/>
                  <a:gd name="T72" fmla="*/ 274 w 376"/>
                  <a:gd name="T73" fmla="*/ 65 h 104"/>
                  <a:gd name="T74" fmla="*/ 141 w 376"/>
                  <a:gd name="T75" fmla="*/ 67 h 104"/>
                  <a:gd name="T76" fmla="*/ 264 w 376"/>
                  <a:gd name="T77" fmla="*/ 63 h 104"/>
                  <a:gd name="T78" fmla="*/ 42 w 376"/>
                  <a:gd name="T79" fmla="*/ 61 h 104"/>
                  <a:gd name="T80" fmla="*/ 123 w 376"/>
                  <a:gd name="T81" fmla="*/ 62 h 104"/>
                  <a:gd name="T82" fmla="*/ 211 w 376"/>
                  <a:gd name="T83" fmla="*/ 63 h 104"/>
                  <a:gd name="T84" fmla="*/ 179 w 376"/>
                  <a:gd name="T85" fmla="*/ 73 h 104"/>
                  <a:gd name="T86" fmla="*/ 258 w 376"/>
                  <a:gd name="T87" fmla="*/ 56 h 104"/>
                  <a:gd name="T88" fmla="*/ 134 w 376"/>
                  <a:gd name="T89" fmla="*/ 57 h 104"/>
                  <a:gd name="T90" fmla="*/ 203 w 376"/>
                  <a:gd name="T91" fmla="*/ 51 h 104"/>
                  <a:gd name="T92" fmla="*/ 233 w 376"/>
                  <a:gd name="T93" fmla="*/ 50 h 104"/>
                  <a:gd name="T94" fmla="*/ 188 w 376"/>
                  <a:gd name="T95" fmla="*/ 57 h 104"/>
                  <a:gd name="T96" fmla="*/ 149 w 376"/>
                  <a:gd name="T97" fmla="*/ 45 h 104"/>
                  <a:gd name="T98" fmla="*/ 184 w 376"/>
                  <a:gd name="T99" fmla="*/ 40 h 104"/>
                  <a:gd name="T100" fmla="*/ 241 w 376"/>
                  <a:gd name="T101" fmla="*/ 40 h 104"/>
                  <a:gd name="T102" fmla="*/ 225 w 376"/>
                  <a:gd name="T103" fmla="*/ 36 h 104"/>
                  <a:gd name="T104" fmla="*/ 225 w 376"/>
                  <a:gd name="T105" fmla="*/ 36 h 104"/>
                  <a:gd name="T106" fmla="*/ 125 w 376"/>
                  <a:gd name="T107" fmla="*/ 24 h 104"/>
                  <a:gd name="T108" fmla="*/ 146 w 376"/>
                  <a:gd name="T109" fmla="*/ 55 h 104"/>
                  <a:gd name="T110" fmla="*/ 121 w 376"/>
                  <a:gd name="T111" fmla="*/ 35 h 104"/>
                  <a:gd name="T112" fmla="*/ 255 w 376"/>
                  <a:gd name="T113" fmla="*/ 34 h 104"/>
                  <a:gd name="T114" fmla="*/ 241 w 376"/>
                  <a:gd name="T115" fmla="*/ 28 h 104"/>
                  <a:gd name="T116" fmla="*/ 229 w 376"/>
                  <a:gd name="T117" fmla="*/ 27 h 104"/>
                  <a:gd name="T118" fmla="*/ 227 w 376"/>
                  <a:gd name="T119" fmla="*/ 1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104">
                    <a:moveTo>
                      <a:pt x="0" y="83"/>
                    </a:moveTo>
                    <a:cubicBezTo>
                      <a:pt x="40" y="45"/>
                      <a:pt x="40" y="45"/>
                      <a:pt x="40" y="45"/>
                    </a:cubicBezTo>
                    <a:cubicBezTo>
                      <a:pt x="40" y="45"/>
                      <a:pt x="47" y="39"/>
                      <a:pt x="52" y="46"/>
                    </a:cubicBezTo>
                    <a:cubicBezTo>
                      <a:pt x="55" y="50"/>
                      <a:pt x="59" y="55"/>
                      <a:pt x="62" y="59"/>
                    </a:cubicBezTo>
                    <a:cubicBezTo>
                      <a:pt x="64" y="61"/>
                      <a:pt x="67" y="63"/>
                      <a:pt x="72" y="59"/>
                    </a:cubicBezTo>
                    <a:cubicBezTo>
                      <a:pt x="79" y="54"/>
                      <a:pt x="89" y="48"/>
                      <a:pt x="94" y="47"/>
                    </a:cubicBezTo>
                    <a:cubicBezTo>
                      <a:pt x="98" y="45"/>
                      <a:pt x="103" y="45"/>
                      <a:pt x="100" y="39"/>
                    </a:cubicBezTo>
                    <a:cubicBezTo>
                      <a:pt x="98" y="33"/>
                      <a:pt x="94" y="25"/>
                      <a:pt x="94" y="25"/>
                    </a:cubicBezTo>
                    <a:cubicBezTo>
                      <a:pt x="94" y="25"/>
                      <a:pt x="89" y="17"/>
                      <a:pt x="100" y="14"/>
                    </a:cubicBezTo>
                    <a:cubicBezTo>
                      <a:pt x="110" y="11"/>
                      <a:pt x="140" y="2"/>
                      <a:pt x="150" y="1"/>
                    </a:cubicBezTo>
                    <a:cubicBezTo>
                      <a:pt x="161" y="1"/>
                      <a:pt x="163" y="0"/>
                      <a:pt x="164" y="8"/>
                    </a:cubicBezTo>
                    <a:cubicBezTo>
                      <a:pt x="164" y="12"/>
                      <a:pt x="165" y="19"/>
                      <a:pt x="166" y="24"/>
                    </a:cubicBezTo>
                    <a:cubicBezTo>
                      <a:pt x="167" y="27"/>
                      <a:pt x="169" y="28"/>
                      <a:pt x="172" y="28"/>
                    </a:cubicBezTo>
                    <a:cubicBezTo>
                      <a:pt x="180" y="26"/>
                      <a:pt x="191" y="28"/>
                      <a:pt x="200" y="28"/>
                    </a:cubicBezTo>
                    <a:cubicBezTo>
                      <a:pt x="203" y="28"/>
                      <a:pt x="207" y="28"/>
                      <a:pt x="207" y="22"/>
                    </a:cubicBezTo>
                    <a:cubicBezTo>
                      <a:pt x="208" y="18"/>
                      <a:pt x="208" y="14"/>
                      <a:pt x="208" y="10"/>
                    </a:cubicBezTo>
                    <a:cubicBezTo>
                      <a:pt x="209" y="2"/>
                      <a:pt x="209" y="1"/>
                      <a:pt x="218" y="1"/>
                    </a:cubicBezTo>
                    <a:cubicBezTo>
                      <a:pt x="237" y="2"/>
                      <a:pt x="256" y="9"/>
                      <a:pt x="265" y="13"/>
                    </a:cubicBezTo>
                    <a:cubicBezTo>
                      <a:pt x="274" y="17"/>
                      <a:pt x="282" y="18"/>
                      <a:pt x="276" y="30"/>
                    </a:cubicBezTo>
                    <a:cubicBezTo>
                      <a:pt x="274" y="34"/>
                      <a:pt x="273" y="38"/>
                      <a:pt x="272" y="39"/>
                    </a:cubicBezTo>
                    <a:cubicBezTo>
                      <a:pt x="269" y="46"/>
                      <a:pt x="270" y="47"/>
                      <a:pt x="276" y="50"/>
                    </a:cubicBezTo>
                    <a:cubicBezTo>
                      <a:pt x="283" y="53"/>
                      <a:pt x="291" y="59"/>
                      <a:pt x="292" y="59"/>
                    </a:cubicBezTo>
                    <a:cubicBezTo>
                      <a:pt x="293" y="60"/>
                      <a:pt x="298" y="65"/>
                      <a:pt x="302" y="60"/>
                    </a:cubicBezTo>
                    <a:cubicBezTo>
                      <a:pt x="304" y="58"/>
                      <a:pt x="308" y="53"/>
                      <a:pt x="312" y="48"/>
                    </a:cubicBezTo>
                    <a:cubicBezTo>
                      <a:pt x="316" y="43"/>
                      <a:pt x="318" y="41"/>
                      <a:pt x="324" y="46"/>
                    </a:cubicBezTo>
                    <a:cubicBezTo>
                      <a:pt x="331" y="51"/>
                      <a:pt x="353" y="68"/>
                      <a:pt x="365" y="86"/>
                    </a:cubicBezTo>
                    <a:cubicBezTo>
                      <a:pt x="376" y="104"/>
                      <a:pt x="311" y="93"/>
                      <a:pt x="311" y="93"/>
                    </a:cubicBezTo>
                    <a:cubicBezTo>
                      <a:pt x="0" y="92"/>
                      <a:pt x="0" y="92"/>
                      <a:pt x="0" y="92"/>
                    </a:cubicBezTo>
                    <a:cubicBezTo>
                      <a:pt x="0" y="83"/>
                      <a:pt x="0" y="83"/>
                      <a:pt x="0" y="83"/>
                    </a:cubicBezTo>
                    <a:close/>
                    <a:moveTo>
                      <a:pt x="43" y="69"/>
                    </a:moveTo>
                    <a:cubicBezTo>
                      <a:pt x="45" y="69"/>
                      <a:pt x="45" y="69"/>
                      <a:pt x="45" y="69"/>
                    </a:cubicBezTo>
                    <a:cubicBezTo>
                      <a:pt x="45" y="71"/>
                      <a:pt x="45" y="71"/>
                      <a:pt x="45" y="71"/>
                    </a:cubicBezTo>
                    <a:cubicBezTo>
                      <a:pt x="45" y="71"/>
                      <a:pt x="45" y="71"/>
                      <a:pt x="45" y="71"/>
                    </a:cubicBezTo>
                    <a:cubicBezTo>
                      <a:pt x="45" y="72"/>
                      <a:pt x="45" y="72"/>
                      <a:pt x="45" y="72"/>
                    </a:cubicBezTo>
                    <a:cubicBezTo>
                      <a:pt x="44" y="72"/>
                      <a:pt x="44" y="72"/>
                      <a:pt x="44" y="72"/>
                    </a:cubicBezTo>
                    <a:cubicBezTo>
                      <a:pt x="44" y="71"/>
                      <a:pt x="44" y="71"/>
                      <a:pt x="44" y="71"/>
                    </a:cubicBezTo>
                    <a:cubicBezTo>
                      <a:pt x="43" y="71"/>
                      <a:pt x="43" y="71"/>
                      <a:pt x="43" y="71"/>
                    </a:cubicBezTo>
                    <a:cubicBezTo>
                      <a:pt x="43" y="69"/>
                      <a:pt x="43" y="69"/>
                      <a:pt x="43" y="69"/>
                    </a:cubicBezTo>
                    <a:close/>
                    <a:moveTo>
                      <a:pt x="34" y="81"/>
                    </a:moveTo>
                    <a:cubicBezTo>
                      <a:pt x="36" y="81"/>
                      <a:pt x="36" y="81"/>
                      <a:pt x="36" y="81"/>
                    </a:cubicBezTo>
                    <a:cubicBezTo>
                      <a:pt x="36" y="83"/>
                      <a:pt x="36" y="83"/>
                      <a:pt x="36" y="83"/>
                    </a:cubicBezTo>
                    <a:cubicBezTo>
                      <a:pt x="34" y="83"/>
                      <a:pt x="34" y="83"/>
                      <a:pt x="34" y="83"/>
                    </a:cubicBezTo>
                    <a:cubicBezTo>
                      <a:pt x="34" y="81"/>
                      <a:pt x="34" y="81"/>
                      <a:pt x="34" y="81"/>
                    </a:cubicBezTo>
                    <a:close/>
                    <a:moveTo>
                      <a:pt x="90" y="63"/>
                    </a:moveTo>
                    <a:cubicBezTo>
                      <a:pt x="91" y="63"/>
                      <a:pt x="91" y="63"/>
                      <a:pt x="91" y="63"/>
                    </a:cubicBezTo>
                    <a:cubicBezTo>
                      <a:pt x="91" y="64"/>
                      <a:pt x="91" y="64"/>
                      <a:pt x="91" y="64"/>
                    </a:cubicBezTo>
                    <a:cubicBezTo>
                      <a:pt x="90" y="64"/>
                      <a:pt x="90" y="64"/>
                      <a:pt x="90" y="64"/>
                    </a:cubicBezTo>
                    <a:cubicBezTo>
                      <a:pt x="90" y="63"/>
                      <a:pt x="90" y="63"/>
                      <a:pt x="90" y="63"/>
                    </a:cubicBezTo>
                    <a:close/>
                    <a:moveTo>
                      <a:pt x="159" y="57"/>
                    </a:moveTo>
                    <a:cubicBezTo>
                      <a:pt x="156" y="57"/>
                      <a:pt x="156" y="57"/>
                      <a:pt x="156" y="57"/>
                    </a:cubicBezTo>
                    <a:cubicBezTo>
                      <a:pt x="156" y="56"/>
                      <a:pt x="156" y="56"/>
                      <a:pt x="156" y="56"/>
                    </a:cubicBezTo>
                    <a:cubicBezTo>
                      <a:pt x="157" y="56"/>
                      <a:pt x="157" y="56"/>
                      <a:pt x="157" y="56"/>
                    </a:cubicBezTo>
                    <a:cubicBezTo>
                      <a:pt x="157" y="55"/>
                      <a:pt x="157" y="55"/>
                      <a:pt x="157" y="55"/>
                    </a:cubicBezTo>
                    <a:cubicBezTo>
                      <a:pt x="159" y="55"/>
                      <a:pt x="159" y="55"/>
                      <a:pt x="159" y="55"/>
                    </a:cubicBezTo>
                    <a:cubicBezTo>
                      <a:pt x="159" y="56"/>
                      <a:pt x="159" y="56"/>
                      <a:pt x="159" y="56"/>
                    </a:cubicBezTo>
                    <a:cubicBezTo>
                      <a:pt x="159" y="56"/>
                      <a:pt x="159" y="56"/>
                      <a:pt x="159" y="56"/>
                    </a:cubicBezTo>
                    <a:cubicBezTo>
                      <a:pt x="159" y="57"/>
                      <a:pt x="159" y="57"/>
                      <a:pt x="159" y="57"/>
                    </a:cubicBezTo>
                    <a:close/>
                    <a:moveTo>
                      <a:pt x="156" y="57"/>
                    </a:moveTo>
                    <a:cubicBezTo>
                      <a:pt x="158" y="57"/>
                      <a:pt x="158" y="57"/>
                      <a:pt x="158" y="57"/>
                    </a:cubicBezTo>
                    <a:cubicBezTo>
                      <a:pt x="158" y="58"/>
                      <a:pt x="158" y="58"/>
                      <a:pt x="158" y="58"/>
                    </a:cubicBezTo>
                    <a:cubicBezTo>
                      <a:pt x="156" y="58"/>
                      <a:pt x="156" y="58"/>
                      <a:pt x="156" y="58"/>
                    </a:cubicBezTo>
                    <a:cubicBezTo>
                      <a:pt x="156" y="57"/>
                      <a:pt x="156" y="57"/>
                      <a:pt x="156" y="57"/>
                    </a:cubicBezTo>
                    <a:close/>
                    <a:moveTo>
                      <a:pt x="326" y="64"/>
                    </a:moveTo>
                    <a:cubicBezTo>
                      <a:pt x="324" y="64"/>
                      <a:pt x="324" y="64"/>
                      <a:pt x="324" y="64"/>
                    </a:cubicBezTo>
                    <a:cubicBezTo>
                      <a:pt x="324" y="64"/>
                      <a:pt x="324" y="64"/>
                      <a:pt x="324" y="64"/>
                    </a:cubicBezTo>
                    <a:cubicBezTo>
                      <a:pt x="325" y="64"/>
                      <a:pt x="325" y="64"/>
                      <a:pt x="325" y="64"/>
                    </a:cubicBezTo>
                    <a:cubicBezTo>
                      <a:pt x="325" y="65"/>
                      <a:pt x="325" y="65"/>
                      <a:pt x="325" y="65"/>
                    </a:cubicBezTo>
                    <a:cubicBezTo>
                      <a:pt x="326" y="65"/>
                      <a:pt x="326" y="65"/>
                      <a:pt x="326" y="65"/>
                    </a:cubicBezTo>
                    <a:cubicBezTo>
                      <a:pt x="326" y="66"/>
                      <a:pt x="326" y="66"/>
                      <a:pt x="326" y="66"/>
                    </a:cubicBezTo>
                    <a:cubicBezTo>
                      <a:pt x="327" y="66"/>
                      <a:pt x="327" y="66"/>
                      <a:pt x="327" y="66"/>
                    </a:cubicBezTo>
                    <a:cubicBezTo>
                      <a:pt x="327" y="65"/>
                      <a:pt x="327" y="65"/>
                      <a:pt x="327" y="65"/>
                    </a:cubicBezTo>
                    <a:cubicBezTo>
                      <a:pt x="327" y="65"/>
                      <a:pt x="327" y="65"/>
                      <a:pt x="327" y="65"/>
                    </a:cubicBezTo>
                    <a:cubicBezTo>
                      <a:pt x="327" y="64"/>
                      <a:pt x="327" y="64"/>
                      <a:pt x="327" y="64"/>
                    </a:cubicBezTo>
                    <a:cubicBezTo>
                      <a:pt x="326" y="64"/>
                      <a:pt x="326" y="64"/>
                      <a:pt x="326" y="64"/>
                    </a:cubicBezTo>
                    <a:cubicBezTo>
                      <a:pt x="326" y="64"/>
                      <a:pt x="326" y="64"/>
                      <a:pt x="326" y="64"/>
                    </a:cubicBezTo>
                    <a:close/>
                    <a:moveTo>
                      <a:pt x="325" y="63"/>
                    </a:moveTo>
                    <a:cubicBezTo>
                      <a:pt x="323" y="63"/>
                      <a:pt x="323" y="63"/>
                      <a:pt x="323" y="63"/>
                    </a:cubicBezTo>
                    <a:cubicBezTo>
                      <a:pt x="323" y="64"/>
                      <a:pt x="323" y="64"/>
                      <a:pt x="323" y="64"/>
                    </a:cubicBezTo>
                    <a:cubicBezTo>
                      <a:pt x="325" y="64"/>
                      <a:pt x="325" y="64"/>
                      <a:pt x="325" y="64"/>
                    </a:cubicBezTo>
                    <a:cubicBezTo>
                      <a:pt x="325" y="63"/>
                      <a:pt x="325" y="63"/>
                      <a:pt x="325" y="63"/>
                    </a:cubicBezTo>
                    <a:close/>
                    <a:moveTo>
                      <a:pt x="321" y="61"/>
                    </a:moveTo>
                    <a:cubicBezTo>
                      <a:pt x="322" y="61"/>
                      <a:pt x="322" y="61"/>
                      <a:pt x="322" y="61"/>
                    </a:cubicBezTo>
                    <a:cubicBezTo>
                      <a:pt x="322" y="62"/>
                      <a:pt x="322" y="62"/>
                      <a:pt x="322" y="62"/>
                    </a:cubicBezTo>
                    <a:cubicBezTo>
                      <a:pt x="323" y="62"/>
                      <a:pt x="323" y="62"/>
                      <a:pt x="323" y="62"/>
                    </a:cubicBezTo>
                    <a:cubicBezTo>
                      <a:pt x="323" y="63"/>
                      <a:pt x="323" y="63"/>
                      <a:pt x="323" y="63"/>
                    </a:cubicBezTo>
                    <a:cubicBezTo>
                      <a:pt x="322" y="63"/>
                      <a:pt x="322" y="63"/>
                      <a:pt x="322" y="63"/>
                    </a:cubicBezTo>
                    <a:cubicBezTo>
                      <a:pt x="322" y="63"/>
                      <a:pt x="322" y="63"/>
                      <a:pt x="322" y="63"/>
                    </a:cubicBezTo>
                    <a:cubicBezTo>
                      <a:pt x="321" y="63"/>
                      <a:pt x="321" y="63"/>
                      <a:pt x="321" y="63"/>
                    </a:cubicBezTo>
                    <a:cubicBezTo>
                      <a:pt x="321" y="61"/>
                      <a:pt x="321" y="61"/>
                      <a:pt x="321" y="61"/>
                    </a:cubicBezTo>
                    <a:close/>
                    <a:moveTo>
                      <a:pt x="324" y="82"/>
                    </a:moveTo>
                    <a:cubicBezTo>
                      <a:pt x="325" y="82"/>
                      <a:pt x="325" y="82"/>
                      <a:pt x="325" y="82"/>
                    </a:cubicBezTo>
                    <a:cubicBezTo>
                      <a:pt x="325" y="83"/>
                      <a:pt x="325" y="83"/>
                      <a:pt x="325" y="83"/>
                    </a:cubicBezTo>
                    <a:cubicBezTo>
                      <a:pt x="324" y="83"/>
                      <a:pt x="324" y="83"/>
                      <a:pt x="324" y="83"/>
                    </a:cubicBezTo>
                    <a:cubicBezTo>
                      <a:pt x="324" y="82"/>
                      <a:pt x="324" y="82"/>
                      <a:pt x="324" y="82"/>
                    </a:cubicBezTo>
                    <a:close/>
                    <a:moveTo>
                      <a:pt x="313" y="77"/>
                    </a:moveTo>
                    <a:cubicBezTo>
                      <a:pt x="314" y="77"/>
                      <a:pt x="314" y="77"/>
                      <a:pt x="314" y="77"/>
                    </a:cubicBezTo>
                    <a:cubicBezTo>
                      <a:pt x="314" y="78"/>
                      <a:pt x="314" y="78"/>
                      <a:pt x="314" y="78"/>
                    </a:cubicBezTo>
                    <a:cubicBezTo>
                      <a:pt x="315" y="78"/>
                      <a:pt x="315" y="78"/>
                      <a:pt x="315" y="78"/>
                    </a:cubicBezTo>
                    <a:cubicBezTo>
                      <a:pt x="315" y="79"/>
                      <a:pt x="315" y="79"/>
                      <a:pt x="315" y="79"/>
                    </a:cubicBezTo>
                    <a:cubicBezTo>
                      <a:pt x="314" y="79"/>
                      <a:pt x="314" y="79"/>
                      <a:pt x="314" y="79"/>
                    </a:cubicBezTo>
                    <a:cubicBezTo>
                      <a:pt x="314" y="78"/>
                      <a:pt x="314" y="78"/>
                      <a:pt x="314" y="78"/>
                    </a:cubicBezTo>
                    <a:cubicBezTo>
                      <a:pt x="313" y="78"/>
                      <a:pt x="313" y="78"/>
                      <a:pt x="313" y="78"/>
                    </a:cubicBezTo>
                    <a:cubicBezTo>
                      <a:pt x="313" y="77"/>
                      <a:pt x="313" y="77"/>
                      <a:pt x="313" y="77"/>
                    </a:cubicBezTo>
                    <a:close/>
                    <a:moveTo>
                      <a:pt x="309" y="73"/>
                    </a:moveTo>
                    <a:cubicBezTo>
                      <a:pt x="312" y="73"/>
                      <a:pt x="312" y="73"/>
                      <a:pt x="312" y="73"/>
                    </a:cubicBezTo>
                    <a:cubicBezTo>
                      <a:pt x="312" y="76"/>
                      <a:pt x="312" y="76"/>
                      <a:pt x="312" y="76"/>
                    </a:cubicBezTo>
                    <a:cubicBezTo>
                      <a:pt x="309" y="76"/>
                      <a:pt x="309" y="76"/>
                      <a:pt x="309" y="76"/>
                    </a:cubicBezTo>
                    <a:cubicBezTo>
                      <a:pt x="309" y="73"/>
                      <a:pt x="309" y="73"/>
                      <a:pt x="309" y="73"/>
                    </a:cubicBezTo>
                    <a:close/>
                    <a:moveTo>
                      <a:pt x="335" y="71"/>
                    </a:moveTo>
                    <a:cubicBezTo>
                      <a:pt x="336" y="71"/>
                      <a:pt x="336" y="71"/>
                      <a:pt x="336" y="71"/>
                    </a:cubicBezTo>
                    <a:cubicBezTo>
                      <a:pt x="336" y="73"/>
                      <a:pt x="336" y="73"/>
                      <a:pt x="336" y="73"/>
                    </a:cubicBezTo>
                    <a:cubicBezTo>
                      <a:pt x="335" y="73"/>
                      <a:pt x="335" y="73"/>
                      <a:pt x="335" y="73"/>
                    </a:cubicBezTo>
                    <a:cubicBezTo>
                      <a:pt x="335" y="71"/>
                      <a:pt x="335" y="71"/>
                      <a:pt x="335" y="71"/>
                    </a:cubicBezTo>
                    <a:close/>
                    <a:moveTo>
                      <a:pt x="147" y="76"/>
                    </a:moveTo>
                    <a:cubicBezTo>
                      <a:pt x="149" y="76"/>
                      <a:pt x="149" y="76"/>
                      <a:pt x="149" y="76"/>
                    </a:cubicBezTo>
                    <a:cubicBezTo>
                      <a:pt x="149" y="78"/>
                      <a:pt x="149" y="78"/>
                      <a:pt x="149" y="78"/>
                    </a:cubicBezTo>
                    <a:cubicBezTo>
                      <a:pt x="147" y="78"/>
                      <a:pt x="147" y="78"/>
                      <a:pt x="147" y="78"/>
                    </a:cubicBezTo>
                    <a:cubicBezTo>
                      <a:pt x="147" y="76"/>
                      <a:pt x="147" y="76"/>
                      <a:pt x="147" y="76"/>
                    </a:cubicBezTo>
                    <a:close/>
                    <a:moveTo>
                      <a:pt x="174" y="40"/>
                    </a:moveTo>
                    <a:cubicBezTo>
                      <a:pt x="175" y="40"/>
                      <a:pt x="175" y="40"/>
                      <a:pt x="175" y="40"/>
                    </a:cubicBezTo>
                    <a:cubicBezTo>
                      <a:pt x="175" y="41"/>
                      <a:pt x="175" y="41"/>
                      <a:pt x="175" y="41"/>
                    </a:cubicBezTo>
                    <a:cubicBezTo>
                      <a:pt x="174" y="41"/>
                      <a:pt x="174" y="41"/>
                      <a:pt x="174" y="41"/>
                    </a:cubicBezTo>
                    <a:cubicBezTo>
                      <a:pt x="174" y="40"/>
                      <a:pt x="174" y="40"/>
                      <a:pt x="174" y="40"/>
                    </a:cubicBezTo>
                    <a:close/>
                    <a:moveTo>
                      <a:pt x="174" y="45"/>
                    </a:moveTo>
                    <a:cubicBezTo>
                      <a:pt x="175" y="45"/>
                      <a:pt x="175" y="45"/>
                      <a:pt x="175" y="45"/>
                    </a:cubicBezTo>
                    <a:cubicBezTo>
                      <a:pt x="175" y="46"/>
                      <a:pt x="175" y="46"/>
                      <a:pt x="175" y="46"/>
                    </a:cubicBezTo>
                    <a:cubicBezTo>
                      <a:pt x="174" y="46"/>
                      <a:pt x="174" y="46"/>
                      <a:pt x="174" y="46"/>
                    </a:cubicBezTo>
                    <a:cubicBezTo>
                      <a:pt x="174" y="45"/>
                      <a:pt x="174" y="45"/>
                      <a:pt x="174" y="45"/>
                    </a:cubicBezTo>
                    <a:close/>
                    <a:moveTo>
                      <a:pt x="167" y="49"/>
                    </a:moveTo>
                    <a:cubicBezTo>
                      <a:pt x="169" y="49"/>
                      <a:pt x="169" y="49"/>
                      <a:pt x="169" y="49"/>
                    </a:cubicBezTo>
                    <a:cubicBezTo>
                      <a:pt x="169" y="51"/>
                      <a:pt x="169" y="51"/>
                      <a:pt x="169" y="51"/>
                    </a:cubicBezTo>
                    <a:cubicBezTo>
                      <a:pt x="167" y="51"/>
                      <a:pt x="167" y="51"/>
                      <a:pt x="167" y="51"/>
                    </a:cubicBezTo>
                    <a:cubicBezTo>
                      <a:pt x="167" y="49"/>
                      <a:pt x="167" y="49"/>
                      <a:pt x="167" y="49"/>
                    </a:cubicBezTo>
                    <a:close/>
                    <a:moveTo>
                      <a:pt x="149" y="14"/>
                    </a:moveTo>
                    <a:cubicBezTo>
                      <a:pt x="150" y="14"/>
                      <a:pt x="150" y="14"/>
                      <a:pt x="150" y="14"/>
                    </a:cubicBezTo>
                    <a:cubicBezTo>
                      <a:pt x="150" y="16"/>
                      <a:pt x="150" y="16"/>
                      <a:pt x="150" y="16"/>
                    </a:cubicBezTo>
                    <a:cubicBezTo>
                      <a:pt x="149" y="16"/>
                      <a:pt x="149" y="16"/>
                      <a:pt x="149" y="16"/>
                    </a:cubicBezTo>
                    <a:cubicBezTo>
                      <a:pt x="149" y="14"/>
                      <a:pt x="149" y="14"/>
                      <a:pt x="149" y="14"/>
                    </a:cubicBezTo>
                    <a:close/>
                    <a:moveTo>
                      <a:pt x="117" y="18"/>
                    </a:moveTo>
                    <a:cubicBezTo>
                      <a:pt x="119" y="18"/>
                      <a:pt x="119" y="18"/>
                      <a:pt x="119" y="18"/>
                    </a:cubicBezTo>
                    <a:cubicBezTo>
                      <a:pt x="119" y="18"/>
                      <a:pt x="119" y="18"/>
                      <a:pt x="119" y="18"/>
                    </a:cubicBezTo>
                    <a:cubicBezTo>
                      <a:pt x="119" y="18"/>
                      <a:pt x="119" y="18"/>
                      <a:pt x="119" y="18"/>
                    </a:cubicBezTo>
                    <a:cubicBezTo>
                      <a:pt x="119" y="17"/>
                      <a:pt x="119" y="17"/>
                      <a:pt x="119" y="17"/>
                    </a:cubicBezTo>
                    <a:cubicBezTo>
                      <a:pt x="120" y="17"/>
                      <a:pt x="120" y="17"/>
                      <a:pt x="120" y="17"/>
                    </a:cubicBezTo>
                    <a:cubicBezTo>
                      <a:pt x="120" y="18"/>
                      <a:pt x="120" y="18"/>
                      <a:pt x="120" y="18"/>
                    </a:cubicBezTo>
                    <a:cubicBezTo>
                      <a:pt x="121" y="18"/>
                      <a:pt x="121" y="18"/>
                      <a:pt x="121" y="18"/>
                    </a:cubicBezTo>
                    <a:cubicBezTo>
                      <a:pt x="121" y="19"/>
                      <a:pt x="121" y="19"/>
                      <a:pt x="121" y="19"/>
                    </a:cubicBezTo>
                    <a:cubicBezTo>
                      <a:pt x="120" y="19"/>
                      <a:pt x="120" y="19"/>
                      <a:pt x="120" y="19"/>
                    </a:cubicBezTo>
                    <a:cubicBezTo>
                      <a:pt x="120" y="20"/>
                      <a:pt x="120" y="20"/>
                      <a:pt x="120" y="20"/>
                    </a:cubicBezTo>
                    <a:cubicBezTo>
                      <a:pt x="117" y="20"/>
                      <a:pt x="117" y="20"/>
                      <a:pt x="117" y="20"/>
                    </a:cubicBezTo>
                    <a:cubicBezTo>
                      <a:pt x="117" y="18"/>
                      <a:pt x="117" y="18"/>
                      <a:pt x="117" y="18"/>
                    </a:cubicBezTo>
                    <a:close/>
                    <a:moveTo>
                      <a:pt x="142" y="14"/>
                    </a:moveTo>
                    <a:cubicBezTo>
                      <a:pt x="140" y="14"/>
                      <a:pt x="140" y="14"/>
                      <a:pt x="140" y="14"/>
                    </a:cubicBezTo>
                    <a:cubicBezTo>
                      <a:pt x="140" y="15"/>
                      <a:pt x="140" y="15"/>
                      <a:pt x="140" y="15"/>
                    </a:cubicBezTo>
                    <a:cubicBezTo>
                      <a:pt x="142" y="15"/>
                      <a:pt x="142" y="15"/>
                      <a:pt x="142" y="15"/>
                    </a:cubicBezTo>
                    <a:cubicBezTo>
                      <a:pt x="142" y="14"/>
                      <a:pt x="142" y="14"/>
                      <a:pt x="142" y="14"/>
                    </a:cubicBezTo>
                    <a:close/>
                    <a:moveTo>
                      <a:pt x="139" y="13"/>
                    </a:moveTo>
                    <a:cubicBezTo>
                      <a:pt x="141" y="13"/>
                      <a:pt x="141" y="13"/>
                      <a:pt x="141" y="13"/>
                    </a:cubicBezTo>
                    <a:cubicBezTo>
                      <a:pt x="141" y="14"/>
                      <a:pt x="141" y="14"/>
                      <a:pt x="141" y="14"/>
                    </a:cubicBezTo>
                    <a:cubicBezTo>
                      <a:pt x="139" y="14"/>
                      <a:pt x="139" y="14"/>
                      <a:pt x="139" y="14"/>
                    </a:cubicBezTo>
                    <a:cubicBezTo>
                      <a:pt x="139" y="13"/>
                      <a:pt x="139" y="13"/>
                      <a:pt x="139" y="13"/>
                    </a:cubicBezTo>
                    <a:close/>
                    <a:moveTo>
                      <a:pt x="131" y="15"/>
                    </a:moveTo>
                    <a:cubicBezTo>
                      <a:pt x="133" y="15"/>
                      <a:pt x="133" y="15"/>
                      <a:pt x="133" y="15"/>
                    </a:cubicBezTo>
                    <a:cubicBezTo>
                      <a:pt x="133" y="21"/>
                      <a:pt x="133" y="21"/>
                      <a:pt x="133" y="21"/>
                    </a:cubicBezTo>
                    <a:cubicBezTo>
                      <a:pt x="131" y="21"/>
                      <a:pt x="131" y="21"/>
                      <a:pt x="131" y="21"/>
                    </a:cubicBezTo>
                    <a:cubicBezTo>
                      <a:pt x="131" y="15"/>
                      <a:pt x="131" y="15"/>
                      <a:pt x="131" y="15"/>
                    </a:cubicBezTo>
                    <a:close/>
                    <a:moveTo>
                      <a:pt x="222" y="69"/>
                    </a:moveTo>
                    <a:cubicBezTo>
                      <a:pt x="223" y="69"/>
                      <a:pt x="223" y="69"/>
                      <a:pt x="223" y="69"/>
                    </a:cubicBezTo>
                    <a:cubicBezTo>
                      <a:pt x="223" y="68"/>
                      <a:pt x="223" y="68"/>
                      <a:pt x="223" y="68"/>
                    </a:cubicBezTo>
                    <a:cubicBezTo>
                      <a:pt x="226" y="68"/>
                      <a:pt x="226" y="68"/>
                      <a:pt x="226" y="68"/>
                    </a:cubicBezTo>
                    <a:cubicBezTo>
                      <a:pt x="226" y="69"/>
                      <a:pt x="226" y="69"/>
                      <a:pt x="226" y="69"/>
                    </a:cubicBezTo>
                    <a:cubicBezTo>
                      <a:pt x="225" y="69"/>
                      <a:pt x="225" y="69"/>
                      <a:pt x="225" y="69"/>
                    </a:cubicBezTo>
                    <a:cubicBezTo>
                      <a:pt x="225" y="70"/>
                      <a:pt x="225" y="70"/>
                      <a:pt x="225" y="70"/>
                    </a:cubicBezTo>
                    <a:cubicBezTo>
                      <a:pt x="222" y="70"/>
                      <a:pt x="222" y="70"/>
                      <a:pt x="222" y="70"/>
                    </a:cubicBezTo>
                    <a:cubicBezTo>
                      <a:pt x="222" y="69"/>
                      <a:pt x="222" y="69"/>
                      <a:pt x="222" y="69"/>
                    </a:cubicBezTo>
                    <a:close/>
                    <a:moveTo>
                      <a:pt x="213" y="72"/>
                    </a:moveTo>
                    <a:cubicBezTo>
                      <a:pt x="216" y="72"/>
                      <a:pt x="216" y="72"/>
                      <a:pt x="216" y="72"/>
                    </a:cubicBezTo>
                    <a:cubicBezTo>
                      <a:pt x="216" y="73"/>
                      <a:pt x="216" y="73"/>
                      <a:pt x="216" y="73"/>
                    </a:cubicBezTo>
                    <a:cubicBezTo>
                      <a:pt x="216" y="73"/>
                      <a:pt x="216" y="73"/>
                      <a:pt x="216" y="73"/>
                    </a:cubicBezTo>
                    <a:cubicBezTo>
                      <a:pt x="216" y="73"/>
                      <a:pt x="216" y="73"/>
                      <a:pt x="216" y="73"/>
                    </a:cubicBezTo>
                    <a:cubicBezTo>
                      <a:pt x="216" y="73"/>
                      <a:pt x="216" y="73"/>
                      <a:pt x="216" y="73"/>
                    </a:cubicBezTo>
                    <a:cubicBezTo>
                      <a:pt x="216" y="74"/>
                      <a:pt x="216" y="74"/>
                      <a:pt x="216" y="74"/>
                    </a:cubicBezTo>
                    <a:cubicBezTo>
                      <a:pt x="214" y="74"/>
                      <a:pt x="214" y="74"/>
                      <a:pt x="214" y="74"/>
                    </a:cubicBezTo>
                    <a:cubicBezTo>
                      <a:pt x="214" y="73"/>
                      <a:pt x="214" y="73"/>
                      <a:pt x="214" y="73"/>
                    </a:cubicBezTo>
                    <a:cubicBezTo>
                      <a:pt x="213" y="73"/>
                      <a:pt x="213" y="73"/>
                      <a:pt x="213" y="73"/>
                    </a:cubicBezTo>
                    <a:cubicBezTo>
                      <a:pt x="213" y="72"/>
                      <a:pt x="213" y="72"/>
                      <a:pt x="213" y="72"/>
                    </a:cubicBezTo>
                    <a:close/>
                    <a:moveTo>
                      <a:pt x="218" y="76"/>
                    </a:moveTo>
                    <a:cubicBezTo>
                      <a:pt x="220" y="76"/>
                      <a:pt x="220" y="76"/>
                      <a:pt x="220" y="76"/>
                    </a:cubicBezTo>
                    <a:cubicBezTo>
                      <a:pt x="220" y="76"/>
                      <a:pt x="220" y="76"/>
                      <a:pt x="220" y="76"/>
                    </a:cubicBezTo>
                    <a:cubicBezTo>
                      <a:pt x="222" y="76"/>
                      <a:pt x="222" y="76"/>
                      <a:pt x="222" y="76"/>
                    </a:cubicBezTo>
                    <a:cubicBezTo>
                      <a:pt x="222" y="78"/>
                      <a:pt x="222" y="78"/>
                      <a:pt x="222" y="78"/>
                    </a:cubicBezTo>
                    <a:cubicBezTo>
                      <a:pt x="221" y="78"/>
                      <a:pt x="221" y="78"/>
                      <a:pt x="221" y="78"/>
                    </a:cubicBezTo>
                    <a:cubicBezTo>
                      <a:pt x="221" y="78"/>
                      <a:pt x="221" y="78"/>
                      <a:pt x="221" y="78"/>
                    </a:cubicBezTo>
                    <a:cubicBezTo>
                      <a:pt x="220" y="78"/>
                      <a:pt x="220" y="78"/>
                      <a:pt x="220" y="78"/>
                    </a:cubicBezTo>
                    <a:cubicBezTo>
                      <a:pt x="220" y="82"/>
                      <a:pt x="220" y="82"/>
                      <a:pt x="220" y="82"/>
                    </a:cubicBezTo>
                    <a:cubicBezTo>
                      <a:pt x="218" y="82"/>
                      <a:pt x="218" y="82"/>
                      <a:pt x="218" y="82"/>
                    </a:cubicBezTo>
                    <a:cubicBezTo>
                      <a:pt x="218" y="76"/>
                      <a:pt x="218" y="76"/>
                      <a:pt x="218" y="76"/>
                    </a:cubicBezTo>
                    <a:close/>
                    <a:moveTo>
                      <a:pt x="235" y="81"/>
                    </a:moveTo>
                    <a:cubicBezTo>
                      <a:pt x="237" y="81"/>
                      <a:pt x="237" y="81"/>
                      <a:pt x="237" y="81"/>
                    </a:cubicBezTo>
                    <a:cubicBezTo>
                      <a:pt x="237" y="80"/>
                      <a:pt x="237" y="80"/>
                      <a:pt x="237" y="80"/>
                    </a:cubicBezTo>
                    <a:cubicBezTo>
                      <a:pt x="239" y="80"/>
                      <a:pt x="239" y="80"/>
                      <a:pt x="239" y="80"/>
                    </a:cubicBezTo>
                    <a:cubicBezTo>
                      <a:pt x="239" y="81"/>
                      <a:pt x="239" y="81"/>
                      <a:pt x="239" y="81"/>
                    </a:cubicBezTo>
                    <a:cubicBezTo>
                      <a:pt x="239" y="81"/>
                      <a:pt x="239" y="81"/>
                      <a:pt x="239" y="81"/>
                    </a:cubicBezTo>
                    <a:cubicBezTo>
                      <a:pt x="239" y="82"/>
                      <a:pt x="239" y="82"/>
                      <a:pt x="239" y="82"/>
                    </a:cubicBezTo>
                    <a:cubicBezTo>
                      <a:pt x="239" y="82"/>
                      <a:pt x="239" y="82"/>
                      <a:pt x="239" y="82"/>
                    </a:cubicBezTo>
                    <a:cubicBezTo>
                      <a:pt x="239" y="83"/>
                      <a:pt x="239" y="83"/>
                      <a:pt x="239" y="83"/>
                    </a:cubicBezTo>
                    <a:cubicBezTo>
                      <a:pt x="237" y="83"/>
                      <a:pt x="237" y="83"/>
                      <a:pt x="237" y="83"/>
                    </a:cubicBezTo>
                    <a:cubicBezTo>
                      <a:pt x="237" y="82"/>
                      <a:pt x="237" y="82"/>
                      <a:pt x="237" y="82"/>
                    </a:cubicBezTo>
                    <a:cubicBezTo>
                      <a:pt x="235" y="82"/>
                      <a:pt x="235" y="82"/>
                      <a:pt x="235" y="82"/>
                    </a:cubicBezTo>
                    <a:cubicBezTo>
                      <a:pt x="235" y="82"/>
                      <a:pt x="235" y="82"/>
                      <a:pt x="235" y="82"/>
                    </a:cubicBezTo>
                    <a:cubicBezTo>
                      <a:pt x="235" y="82"/>
                      <a:pt x="235" y="82"/>
                      <a:pt x="235" y="82"/>
                    </a:cubicBezTo>
                    <a:cubicBezTo>
                      <a:pt x="235" y="81"/>
                      <a:pt x="235" y="81"/>
                      <a:pt x="235" y="81"/>
                    </a:cubicBezTo>
                    <a:close/>
                    <a:moveTo>
                      <a:pt x="244" y="78"/>
                    </a:moveTo>
                    <a:cubicBezTo>
                      <a:pt x="245" y="78"/>
                      <a:pt x="245" y="78"/>
                      <a:pt x="245" y="78"/>
                    </a:cubicBezTo>
                    <a:cubicBezTo>
                      <a:pt x="245" y="78"/>
                      <a:pt x="245" y="78"/>
                      <a:pt x="245" y="78"/>
                    </a:cubicBezTo>
                    <a:cubicBezTo>
                      <a:pt x="244" y="78"/>
                      <a:pt x="244" y="78"/>
                      <a:pt x="244" y="78"/>
                    </a:cubicBezTo>
                    <a:cubicBezTo>
                      <a:pt x="244" y="78"/>
                      <a:pt x="244" y="78"/>
                      <a:pt x="244" y="78"/>
                    </a:cubicBezTo>
                    <a:close/>
                    <a:moveTo>
                      <a:pt x="268" y="77"/>
                    </a:moveTo>
                    <a:cubicBezTo>
                      <a:pt x="267" y="77"/>
                      <a:pt x="267" y="77"/>
                      <a:pt x="267" y="77"/>
                    </a:cubicBezTo>
                    <a:cubicBezTo>
                      <a:pt x="267" y="78"/>
                      <a:pt x="267" y="78"/>
                      <a:pt x="267" y="78"/>
                    </a:cubicBezTo>
                    <a:cubicBezTo>
                      <a:pt x="268" y="78"/>
                      <a:pt x="268" y="78"/>
                      <a:pt x="268" y="78"/>
                    </a:cubicBezTo>
                    <a:cubicBezTo>
                      <a:pt x="268" y="77"/>
                      <a:pt x="268" y="77"/>
                      <a:pt x="268" y="77"/>
                    </a:cubicBezTo>
                    <a:close/>
                    <a:moveTo>
                      <a:pt x="266" y="76"/>
                    </a:moveTo>
                    <a:cubicBezTo>
                      <a:pt x="267" y="76"/>
                      <a:pt x="267" y="76"/>
                      <a:pt x="267" y="76"/>
                    </a:cubicBezTo>
                    <a:cubicBezTo>
                      <a:pt x="267" y="78"/>
                      <a:pt x="267" y="78"/>
                      <a:pt x="267" y="78"/>
                    </a:cubicBezTo>
                    <a:cubicBezTo>
                      <a:pt x="266" y="78"/>
                      <a:pt x="266" y="78"/>
                      <a:pt x="266" y="78"/>
                    </a:cubicBezTo>
                    <a:cubicBezTo>
                      <a:pt x="266" y="76"/>
                      <a:pt x="266" y="76"/>
                      <a:pt x="266" y="76"/>
                    </a:cubicBezTo>
                    <a:close/>
                    <a:moveTo>
                      <a:pt x="263" y="74"/>
                    </a:moveTo>
                    <a:cubicBezTo>
                      <a:pt x="265" y="74"/>
                      <a:pt x="265" y="74"/>
                      <a:pt x="265" y="74"/>
                    </a:cubicBezTo>
                    <a:cubicBezTo>
                      <a:pt x="265" y="75"/>
                      <a:pt x="265" y="75"/>
                      <a:pt x="265" y="75"/>
                    </a:cubicBezTo>
                    <a:cubicBezTo>
                      <a:pt x="266" y="75"/>
                      <a:pt x="266" y="75"/>
                      <a:pt x="266" y="75"/>
                    </a:cubicBezTo>
                    <a:cubicBezTo>
                      <a:pt x="266" y="76"/>
                      <a:pt x="266" y="76"/>
                      <a:pt x="266" y="76"/>
                    </a:cubicBezTo>
                    <a:cubicBezTo>
                      <a:pt x="265" y="76"/>
                      <a:pt x="265" y="76"/>
                      <a:pt x="265" y="76"/>
                    </a:cubicBezTo>
                    <a:cubicBezTo>
                      <a:pt x="265" y="76"/>
                      <a:pt x="265" y="76"/>
                      <a:pt x="265" y="76"/>
                    </a:cubicBezTo>
                    <a:cubicBezTo>
                      <a:pt x="263" y="76"/>
                      <a:pt x="263" y="76"/>
                      <a:pt x="263" y="76"/>
                    </a:cubicBezTo>
                    <a:cubicBezTo>
                      <a:pt x="263" y="74"/>
                      <a:pt x="263" y="74"/>
                      <a:pt x="263" y="74"/>
                    </a:cubicBezTo>
                    <a:close/>
                    <a:moveTo>
                      <a:pt x="248" y="79"/>
                    </a:moveTo>
                    <a:cubicBezTo>
                      <a:pt x="250" y="79"/>
                      <a:pt x="250" y="79"/>
                      <a:pt x="250" y="79"/>
                    </a:cubicBezTo>
                    <a:cubicBezTo>
                      <a:pt x="250" y="81"/>
                      <a:pt x="250" y="81"/>
                      <a:pt x="250" y="81"/>
                    </a:cubicBezTo>
                    <a:cubicBezTo>
                      <a:pt x="248" y="81"/>
                      <a:pt x="248" y="81"/>
                      <a:pt x="248" y="81"/>
                    </a:cubicBezTo>
                    <a:cubicBezTo>
                      <a:pt x="248" y="79"/>
                      <a:pt x="248" y="79"/>
                      <a:pt x="248" y="79"/>
                    </a:cubicBezTo>
                    <a:close/>
                    <a:moveTo>
                      <a:pt x="37" y="68"/>
                    </a:moveTo>
                    <a:cubicBezTo>
                      <a:pt x="36" y="68"/>
                      <a:pt x="36" y="69"/>
                      <a:pt x="37" y="69"/>
                    </a:cubicBezTo>
                    <a:cubicBezTo>
                      <a:pt x="39" y="69"/>
                      <a:pt x="39" y="69"/>
                      <a:pt x="39" y="69"/>
                    </a:cubicBezTo>
                    <a:cubicBezTo>
                      <a:pt x="39" y="69"/>
                      <a:pt x="39" y="69"/>
                      <a:pt x="40" y="68"/>
                    </a:cubicBezTo>
                    <a:cubicBezTo>
                      <a:pt x="40" y="68"/>
                      <a:pt x="40" y="68"/>
                      <a:pt x="40" y="68"/>
                    </a:cubicBezTo>
                    <a:cubicBezTo>
                      <a:pt x="39" y="68"/>
                      <a:pt x="39" y="67"/>
                      <a:pt x="37" y="68"/>
                    </a:cubicBezTo>
                    <a:close/>
                    <a:moveTo>
                      <a:pt x="196" y="82"/>
                    </a:moveTo>
                    <a:cubicBezTo>
                      <a:pt x="195" y="82"/>
                      <a:pt x="195" y="82"/>
                      <a:pt x="195" y="82"/>
                    </a:cubicBezTo>
                    <a:cubicBezTo>
                      <a:pt x="196" y="82"/>
                      <a:pt x="196" y="82"/>
                      <a:pt x="196" y="82"/>
                    </a:cubicBezTo>
                    <a:cubicBezTo>
                      <a:pt x="196" y="82"/>
                      <a:pt x="196" y="82"/>
                      <a:pt x="196" y="82"/>
                    </a:cubicBezTo>
                    <a:cubicBezTo>
                      <a:pt x="196" y="82"/>
                      <a:pt x="196" y="82"/>
                      <a:pt x="196" y="82"/>
                    </a:cubicBezTo>
                    <a:close/>
                    <a:moveTo>
                      <a:pt x="141" y="80"/>
                    </a:moveTo>
                    <a:cubicBezTo>
                      <a:pt x="141" y="81"/>
                      <a:pt x="140" y="81"/>
                      <a:pt x="140" y="81"/>
                    </a:cubicBezTo>
                    <a:cubicBezTo>
                      <a:pt x="140" y="81"/>
                      <a:pt x="140" y="81"/>
                      <a:pt x="140" y="81"/>
                    </a:cubicBezTo>
                    <a:cubicBezTo>
                      <a:pt x="140" y="82"/>
                      <a:pt x="140" y="82"/>
                      <a:pt x="140" y="82"/>
                    </a:cubicBezTo>
                    <a:cubicBezTo>
                      <a:pt x="143" y="83"/>
                      <a:pt x="147" y="83"/>
                      <a:pt x="148" y="82"/>
                    </a:cubicBezTo>
                    <a:cubicBezTo>
                      <a:pt x="148" y="81"/>
                      <a:pt x="147" y="81"/>
                      <a:pt x="147" y="81"/>
                    </a:cubicBezTo>
                    <a:cubicBezTo>
                      <a:pt x="145" y="81"/>
                      <a:pt x="143" y="81"/>
                      <a:pt x="141" y="80"/>
                    </a:cubicBezTo>
                    <a:close/>
                    <a:moveTo>
                      <a:pt x="180" y="80"/>
                    </a:moveTo>
                    <a:cubicBezTo>
                      <a:pt x="179" y="80"/>
                      <a:pt x="177" y="80"/>
                      <a:pt x="176" y="81"/>
                    </a:cubicBezTo>
                    <a:cubicBezTo>
                      <a:pt x="176" y="81"/>
                      <a:pt x="176" y="81"/>
                      <a:pt x="176" y="82"/>
                    </a:cubicBezTo>
                    <a:cubicBezTo>
                      <a:pt x="176" y="82"/>
                      <a:pt x="177" y="82"/>
                      <a:pt x="177" y="82"/>
                    </a:cubicBezTo>
                    <a:cubicBezTo>
                      <a:pt x="179" y="83"/>
                      <a:pt x="180" y="83"/>
                      <a:pt x="181" y="82"/>
                    </a:cubicBezTo>
                    <a:cubicBezTo>
                      <a:pt x="182" y="81"/>
                      <a:pt x="182" y="81"/>
                      <a:pt x="182" y="81"/>
                    </a:cubicBezTo>
                    <a:cubicBezTo>
                      <a:pt x="182" y="80"/>
                      <a:pt x="182" y="80"/>
                      <a:pt x="181" y="80"/>
                    </a:cubicBezTo>
                    <a:cubicBezTo>
                      <a:pt x="181" y="80"/>
                      <a:pt x="180" y="80"/>
                      <a:pt x="180" y="80"/>
                    </a:cubicBezTo>
                    <a:close/>
                    <a:moveTo>
                      <a:pt x="123" y="80"/>
                    </a:moveTo>
                    <a:cubicBezTo>
                      <a:pt x="123" y="80"/>
                      <a:pt x="123" y="80"/>
                      <a:pt x="122" y="81"/>
                    </a:cubicBezTo>
                    <a:cubicBezTo>
                      <a:pt x="123" y="81"/>
                      <a:pt x="123" y="82"/>
                      <a:pt x="123" y="82"/>
                    </a:cubicBezTo>
                    <a:cubicBezTo>
                      <a:pt x="124" y="82"/>
                      <a:pt x="124" y="82"/>
                      <a:pt x="125" y="83"/>
                    </a:cubicBezTo>
                    <a:cubicBezTo>
                      <a:pt x="126" y="82"/>
                      <a:pt x="126" y="82"/>
                      <a:pt x="126" y="81"/>
                    </a:cubicBezTo>
                    <a:cubicBezTo>
                      <a:pt x="126" y="81"/>
                      <a:pt x="126" y="81"/>
                      <a:pt x="126" y="81"/>
                    </a:cubicBezTo>
                    <a:cubicBezTo>
                      <a:pt x="125" y="80"/>
                      <a:pt x="124" y="80"/>
                      <a:pt x="123" y="80"/>
                    </a:cubicBezTo>
                    <a:close/>
                    <a:moveTo>
                      <a:pt x="258" y="79"/>
                    </a:moveTo>
                    <a:cubicBezTo>
                      <a:pt x="258" y="80"/>
                      <a:pt x="258" y="80"/>
                      <a:pt x="257" y="81"/>
                    </a:cubicBezTo>
                    <a:cubicBezTo>
                      <a:pt x="258" y="81"/>
                      <a:pt x="259" y="82"/>
                      <a:pt x="259" y="83"/>
                    </a:cubicBezTo>
                    <a:cubicBezTo>
                      <a:pt x="259" y="83"/>
                      <a:pt x="260" y="83"/>
                      <a:pt x="260" y="83"/>
                    </a:cubicBezTo>
                    <a:cubicBezTo>
                      <a:pt x="260" y="82"/>
                      <a:pt x="260" y="82"/>
                      <a:pt x="261" y="82"/>
                    </a:cubicBezTo>
                    <a:cubicBezTo>
                      <a:pt x="260" y="81"/>
                      <a:pt x="259" y="80"/>
                      <a:pt x="258" y="79"/>
                    </a:cubicBezTo>
                    <a:cubicBezTo>
                      <a:pt x="258" y="79"/>
                      <a:pt x="258" y="79"/>
                      <a:pt x="258" y="79"/>
                    </a:cubicBezTo>
                    <a:close/>
                    <a:moveTo>
                      <a:pt x="301" y="79"/>
                    </a:moveTo>
                    <a:cubicBezTo>
                      <a:pt x="300" y="80"/>
                      <a:pt x="300" y="80"/>
                      <a:pt x="300" y="81"/>
                    </a:cubicBezTo>
                    <a:cubicBezTo>
                      <a:pt x="301" y="81"/>
                      <a:pt x="301" y="82"/>
                      <a:pt x="301" y="82"/>
                    </a:cubicBezTo>
                    <a:cubicBezTo>
                      <a:pt x="302" y="82"/>
                      <a:pt x="302" y="83"/>
                      <a:pt x="303" y="82"/>
                    </a:cubicBezTo>
                    <a:cubicBezTo>
                      <a:pt x="303" y="82"/>
                      <a:pt x="303" y="82"/>
                      <a:pt x="304" y="82"/>
                    </a:cubicBezTo>
                    <a:cubicBezTo>
                      <a:pt x="304" y="82"/>
                      <a:pt x="304" y="82"/>
                      <a:pt x="304" y="81"/>
                    </a:cubicBezTo>
                    <a:cubicBezTo>
                      <a:pt x="303" y="80"/>
                      <a:pt x="302" y="80"/>
                      <a:pt x="301" y="79"/>
                    </a:cubicBezTo>
                    <a:close/>
                    <a:moveTo>
                      <a:pt x="111" y="78"/>
                    </a:moveTo>
                    <a:cubicBezTo>
                      <a:pt x="109" y="79"/>
                      <a:pt x="108" y="80"/>
                      <a:pt x="107" y="82"/>
                    </a:cubicBezTo>
                    <a:cubicBezTo>
                      <a:pt x="107" y="82"/>
                      <a:pt x="107" y="82"/>
                      <a:pt x="107" y="82"/>
                    </a:cubicBezTo>
                    <a:cubicBezTo>
                      <a:pt x="107" y="82"/>
                      <a:pt x="107" y="82"/>
                      <a:pt x="107" y="82"/>
                    </a:cubicBezTo>
                    <a:cubicBezTo>
                      <a:pt x="109" y="83"/>
                      <a:pt x="112" y="82"/>
                      <a:pt x="113" y="81"/>
                    </a:cubicBezTo>
                    <a:cubicBezTo>
                      <a:pt x="113" y="80"/>
                      <a:pt x="113" y="80"/>
                      <a:pt x="113" y="80"/>
                    </a:cubicBezTo>
                    <a:cubicBezTo>
                      <a:pt x="113" y="79"/>
                      <a:pt x="113" y="79"/>
                      <a:pt x="112" y="79"/>
                    </a:cubicBezTo>
                    <a:cubicBezTo>
                      <a:pt x="112" y="79"/>
                      <a:pt x="112" y="79"/>
                      <a:pt x="111" y="78"/>
                    </a:cubicBezTo>
                    <a:close/>
                    <a:moveTo>
                      <a:pt x="81" y="78"/>
                    </a:moveTo>
                    <a:cubicBezTo>
                      <a:pt x="80" y="79"/>
                      <a:pt x="77" y="80"/>
                      <a:pt x="77" y="82"/>
                    </a:cubicBezTo>
                    <a:cubicBezTo>
                      <a:pt x="77" y="82"/>
                      <a:pt x="77" y="82"/>
                      <a:pt x="78" y="82"/>
                    </a:cubicBezTo>
                    <a:cubicBezTo>
                      <a:pt x="78" y="83"/>
                      <a:pt x="80" y="83"/>
                      <a:pt x="81" y="82"/>
                    </a:cubicBezTo>
                    <a:cubicBezTo>
                      <a:pt x="82" y="82"/>
                      <a:pt x="82" y="82"/>
                      <a:pt x="82" y="81"/>
                    </a:cubicBezTo>
                    <a:cubicBezTo>
                      <a:pt x="83" y="80"/>
                      <a:pt x="82" y="79"/>
                      <a:pt x="82" y="78"/>
                    </a:cubicBezTo>
                    <a:cubicBezTo>
                      <a:pt x="81" y="78"/>
                      <a:pt x="81" y="78"/>
                      <a:pt x="81" y="78"/>
                    </a:cubicBezTo>
                    <a:close/>
                    <a:moveTo>
                      <a:pt x="184" y="77"/>
                    </a:moveTo>
                    <a:cubicBezTo>
                      <a:pt x="183" y="78"/>
                      <a:pt x="183" y="78"/>
                      <a:pt x="183" y="78"/>
                    </a:cubicBezTo>
                    <a:cubicBezTo>
                      <a:pt x="183" y="78"/>
                      <a:pt x="183" y="78"/>
                      <a:pt x="183" y="78"/>
                    </a:cubicBezTo>
                    <a:cubicBezTo>
                      <a:pt x="183" y="78"/>
                      <a:pt x="184" y="78"/>
                      <a:pt x="184" y="78"/>
                    </a:cubicBezTo>
                    <a:cubicBezTo>
                      <a:pt x="184" y="78"/>
                      <a:pt x="184" y="78"/>
                      <a:pt x="184" y="77"/>
                    </a:cubicBezTo>
                    <a:cubicBezTo>
                      <a:pt x="184" y="77"/>
                      <a:pt x="184" y="77"/>
                      <a:pt x="184" y="77"/>
                    </a:cubicBezTo>
                    <a:close/>
                    <a:moveTo>
                      <a:pt x="38" y="76"/>
                    </a:moveTo>
                    <a:cubicBezTo>
                      <a:pt x="38" y="77"/>
                      <a:pt x="38" y="78"/>
                      <a:pt x="38" y="79"/>
                    </a:cubicBezTo>
                    <a:cubicBezTo>
                      <a:pt x="38" y="79"/>
                      <a:pt x="39" y="79"/>
                      <a:pt x="39" y="79"/>
                    </a:cubicBezTo>
                    <a:cubicBezTo>
                      <a:pt x="39" y="79"/>
                      <a:pt x="39" y="79"/>
                      <a:pt x="40" y="78"/>
                    </a:cubicBezTo>
                    <a:cubicBezTo>
                      <a:pt x="40" y="78"/>
                      <a:pt x="40" y="77"/>
                      <a:pt x="40" y="76"/>
                    </a:cubicBezTo>
                    <a:cubicBezTo>
                      <a:pt x="39" y="76"/>
                      <a:pt x="39" y="76"/>
                      <a:pt x="38" y="76"/>
                    </a:cubicBezTo>
                    <a:close/>
                    <a:moveTo>
                      <a:pt x="66" y="77"/>
                    </a:moveTo>
                    <a:cubicBezTo>
                      <a:pt x="65" y="77"/>
                      <a:pt x="64" y="77"/>
                      <a:pt x="63" y="79"/>
                    </a:cubicBezTo>
                    <a:cubicBezTo>
                      <a:pt x="63" y="79"/>
                      <a:pt x="63" y="79"/>
                      <a:pt x="63" y="79"/>
                    </a:cubicBezTo>
                    <a:cubicBezTo>
                      <a:pt x="67" y="79"/>
                      <a:pt x="68" y="81"/>
                      <a:pt x="70" y="82"/>
                    </a:cubicBezTo>
                    <a:cubicBezTo>
                      <a:pt x="70" y="82"/>
                      <a:pt x="70" y="81"/>
                      <a:pt x="70" y="81"/>
                    </a:cubicBezTo>
                    <a:cubicBezTo>
                      <a:pt x="70" y="80"/>
                      <a:pt x="70" y="79"/>
                      <a:pt x="70" y="78"/>
                    </a:cubicBezTo>
                    <a:cubicBezTo>
                      <a:pt x="69" y="77"/>
                      <a:pt x="68" y="77"/>
                      <a:pt x="66" y="77"/>
                    </a:cubicBezTo>
                    <a:close/>
                    <a:moveTo>
                      <a:pt x="204" y="76"/>
                    </a:moveTo>
                    <a:cubicBezTo>
                      <a:pt x="203" y="78"/>
                      <a:pt x="206" y="78"/>
                      <a:pt x="208" y="79"/>
                    </a:cubicBezTo>
                    <a:cubicBezTo>
                      <a:pt x="209" y="80"/>
                      <a:pt x="208" y="84"/>
                      <a:pt x="211" y="81"/>
                    </a:cubicBezTo>
                    <a:cubicBezTo>
                      <a:pt x="211" y="77"/>
                      <a:pt x="207" y="76"/>
                      <a:pt x="204" y="76"/>
                    </a:cubicBezTo>
                    <a:close/>
                    <a:moveTo>
                      <a:pt x="168" y="76"/>
                    </a:moveTo>
                    <a:cubicBezTo>
                      <a:pt x="168" y="78"/>
                      <a:pt x="169" y="78"/>
                      <a:pt x="170" y="79"/>
                    </a:cubicBezTo>
                    <a:cubicBezTo>
                      <a:pt x="170" y="79"/>
                      <a:pt x="171" y="79"/>
                      <a:pt x="171" y="78"/>
                    </a:cubicBezTo>
                    <a:cubicBezTo>
                      <a:pt x="171" y="78"/>
                      <a:pt x="171" y="78"/>
                      <a:pt x="171" y="78"/>
                    </a:cubicBezTo>
                    <a:cubicBezTo>
                      <a:pt x="170" y="77"/>
                      <a:pt x="170" y="76"/>
                      <a:pt x="168" y="76"/>
                    </a:cubicBezTo>
                    <a:close/>
                    <a:moveTo>
                      <a:pt x="98" y="75"/>
                    </a:moveTo>
                    <a:cubicBezTo>
                      <a:pt x="97" y="76"/>
                      <a:pt x="97" y="81"/>
                      <a:pt x="97" y="82"/>
                    </a:cubicBezTo>
                    <a:cubicBezTo>
                      <a:pt x="98" y="82"/>
                      <a:pt x="98" y="82"/>
                      <a:pt x="98" y="82"/>
                    </a:cubicBezTo>
                    <a:cubicBezTo>
                      <a:pt x="101" y="83"/>
                      <a:pt x="100" y="81"/>
                      <a:pt x="100" y="79"/>
                    </a:cubicBezTo>
                    <a:cubicBezTo>
                      <a:pt x="100" y="78"/>
                      <a:pt x="100" y="77"/>
                      <a:pt x="100" y="76"/>
                    </a:cubicBezTo>
                    <a:cubicBezTo>
                      <a:pt x="100" y="75"/>
                      <a:pt x="99" y="75"/>
                      <a:pt x="99" y="75"/>
                    </a:cubicBezTo>
                    <a:cubicBezTo>
                      <a:pt x="98" y="75"/>
                      <a:pt x="98" y="75"/>
                      <a:pt x="98" y="75"/>
                    </a:cubicBezTo>
                    <a:close/>
                    <a:moveTo>
                      <a:pt x="24" y="74"/>
                    </a:moveTo>
                    <a:cubicBezTo>
                      <a:pt x="22" y="75"/>
                      <a:pt x="18" y="81"/>
                      <a:pt x="18" y="82"/>
                    </a:cubicBezTo>
                    <a:cubicBezTo>
                      <a:pt x="18" y="83"/>
                      <a:pt x="18" y="82"/>
                      <a:pt x="18" y="82"/>
                    </a:cubicBezTo>
                    <a:cubicBezTo>
                      <a:pt x="18" y="82"/>
                      <a:pt x="18" y="83"/>
                      <a:pt x="19" y="82"/>
                    </a:cubicBezTo>
                    <a:cubicBezTo>
                      <a:pt x="19" y="82"/>
                      <a:pt x="20" y="80"/>
                      <a:pt x="21" y="79"/>
                    </a:cubicBezTo>
                    <a:cubicBezTo>
                      <a:pt x="22" y="78"/>
                      <a:pt x="24" y="79"/>
                      <a:pt x="24" y="78"/>
                    </a:cubicBezTo>
                    <a:cubicBezTo>
                      <a:pt x="25" y="77"/>
                      <a:pt x="25" y="74"/>
                      <a:pt x="24" y="74"/>
                    </a:cubicBezTo>
                    <a:close/>
                    <a:moveTo>
                      <a:pt x="290" y="76"/>
                    </a:moveTo>
                    <a:cubicBezTo>
                      <a:pt x="288" y="78"/>
                      <a:pt x="288" y="76"/>
                      <a:pt x="287" y="78"/>
                    </a:cubicBezTo>
                    <a:cubicBezTo>
                      <a:pt x="286" y="80"/>
                      <a:pt x="287" y="81"/>
                      <a:pt x="288" y="82"/>
                    </a:cubicBezTo>
                    <a:cubicBezTo>
                      <a:pt x="289" y="83"/>
                      <a:pt x="290" y="83"/>
                      <a:pt x="290" y="82"/>
                    </a:cubicBezTo>
                    <a:cubicBezTo>
                      <a:pt x="291" y="81"/>
                      <a:pt x="290" y="79"/>
                      <a:pt x="291" y="78"/>
                    </a:cubicBezTo>
                    <a:cubicBezTo>
                      <a:pt x="291" y="77"/>
                      <a:pt x="292" y="77"/>
                      <a:pt x="293" y="76"/>
                    </a:cubicBezTo>
                    <a:cubicBezTo>
                      <a:pt x="294" y="72"/>
                      <a:pt x="290" y="76"/>
                      <a:pt x="290" y="76"/>
                    </a:cubicBezTo>
                    <a:close/>
                    <a:moveTo>
                      <a:pt x="274" y="74"/>
                    </a:moveTo>
                    <a:cubicBezTo>
                      <a:pt x="273" y="74"/>
                      <a:pt x="274" y="74"/>
                      <a:pt x="274" y="74"/>
                    </a:cubicBezTo>
                    <a:cubicBezTo>
                      <a:pt x="274" y="74"/>
                      <a:pt x="273" y="74"/>
                      <a:pt x="274" y="75"/>
                    </a:cubicBezTo>
                    <a:cubicBezTo>
                      <a:pt x="274" y="76"/>
                      <a:pt x="276" y="77"/>
                      <a:pt x="277" y="78"/>
                    </a:cubicBezTo>
                    <a:cubicBezTo>
                      <a:pt x="277" y="78"/>
                      <a:pt x="277" y="78"/>
                      <a:pt x="277" y="79"/>
                    </a:cubicBezTo>
                    <a:cubicBezTo>
                      <a:pt x="277" y="79"/>
                      <a:pt x="277" y="80"/>
                      <a:pt x="277" y="81"/>
                    </a:cubicBezTo>
                    <a:cubicBezTo>
                      <a:pt x="277" y="81"/>
                      <a:pt x="276" y="81"/>
                      <a:pt x="276" y="81"/>
                    </a:cubicBezTo>
                    <a:cubicBezTo>
                      <a:pt x="276" y="81"/>
                      <a:pt x="276" y="81"/>
                      <a:pt x="276" y="82"/>
                    </a:cubicBezTo>
                    <a:cubicBezTo>
                      <a:pt x="276" y="82"/>
                      <a:pt x="276" y="82"/>
                      <a:pt x="276" y="82"/>
                    </a:cubicBezTo>
                    <a:cubicBezTo>
                      <a:pt x="275" y="82"/>
                      <a:pt x="276" y="82"/>
                      <a:pt x="276" y="83"/>
                    </a:cubicBezTo>
                    <a:cubicBezTo>
                      <a:pt x="276" y="83"/>
                      <a:pt x="277" y="83"/>
                      <a:pt x="277" y="83"/>
                    </a:cubicBezTo>
                    <a:cubicBezTo>
                      <a:pt x="277" y="83"/>
                      <a:pt x="277" y="83"/>
                      <a:pt x="277" y="83"/>
                    </a:cubicBezTo>
                    <a:cubicBezTo>
                      <a:pt x="277" y="83"/>
                      <a:pt x="278" y="83"/>
                      <a:pt x="278" y="83"/>
                    </a:cubicBezTo>
                    <a:cubicBezTo>
                      <a:pt x="278" y="82"/>
                      <a:pt x="278" y="80"/>
                      <a:pt x="278" y="79"/>
                    </a:cubicBezTo>
                    <a:cubicBezTo>
                      <a:pt x="278" y="79"/>
                      <a:pt x="278" y="79"/>
                      <a:pt x="279" y="79"/>
                    </a:cubicBezTo>
                    <a:cubicBezTo>
                      <a:pt x="280" y="78"/>
                      <a:pt x="283" y="76"/>
                      <a:pt x="282" y="75"/>
                    </a:cubicBezTo>
                    <a:cubicBezTo>
                      <a:pt x="282" y="75"/>
                      <a:pt x="282" y="75"/>
                      <a:pt x="282" y="75"/>
                    </a:cubicBezTo>
                    <a:cubicBezTo>
                      <a:pt x="282" y="75"/>
                      <a:pt x="282" y="75"/>
                      <a:pt x="282" y="75"/>
                    </a:cubicBezTo>
                    <a:cubicBezTo>
                      <a:pt x="281" y="75"/>
                      <a:pt x="282" y="75"/>
                      <a:pt x="281" y="75"/>
                    </a:cubicBezTo>
                    <a:cubicBezTo>
                      <a:pt x="281" y="75"/>
                      <a:pt x="279" y="75"/>
                      <a:pt x="277" y="75"/>
                    </a:cubicBezTo>
                    <a:cubicBezTo>
                      <a:pt x="276" y="75"/>
                      <a:pt x="275" y="74"/>
                      <a:pt x="274" y="74"/>
                    </a:cubicBezTo>
                    <a:close/>
                    <a:moveTo>
                      <a:pt x="168" y="73"/>
                    </a:moveTo>
                    <a:cubicBezTo>
                      <a:pt x="167" y="74"/>
                      <a:pt x="167" y="75"/>
                      <a:pt x="168" y="75"/>
                    </a:cubicBezTo>
                    <a:cubicBezTo>
                      <a:pt x="169" y="74"/>
                      <a:pt x="168" y="74"/>
                      <a:pt x="168" y="73"/>
                    </a:cubicBezTo>
                    <a:cubicBezTo>
                      <a:pt x="168" y="73"/>
                      <a:pt x="168" y="73"/>
                      <a:pt x="168" y="73"/>
                    </a:cubicBezTo>
                    <a:close/>
                    <a:moveTo>
                      <a:pt x="56" y="74"/>
                    </a:moveTo>
                    <a:cubicBezTo>
                      <a:pt x="54" y="74"/>
                      <a:pt x="49" y="74"/>
                      <a:pt x="49" y="75"/>
                    </a:cubicBezTo>
                    <a:cubicBezTo>
                      <a:pt x="48" y="76"/>
                      <a:pt x="48" y="76"/>
                      <a:pt x="49" y="76"/>
                    </a:cubicBezTo>
                    <a:cubicBezTo>
                      <a:pt x="50" y="76"/>
                      <a:pt x="56" y="75"/>
                      <a:pt x="57" y="75"/>
                    </a:cubicBezTo>
                    <a:cubicBezTo>
                      <a:pt x="58" y="75"/>
                      <a:pt x="57" y="75"/>
                      <a:pt x="57" y="75"/>
                    </a:cubicBezTo>
                    <a:cubicBezTo>
                      <a:pt x="57" y="74"/>
                      <a:pt x="57" y="74"/>
                      <a:pt x="57" y="74"/>
                    </a:cubicBezTo>
                    <a:cubicBezTo>
                      <a:pt x="57" y="74"/>
                      <a:pt x="57" y="73"/>
                      <a:pt x="56" y="74"/>
                    </a:cubicBezTo>
                    <a:close/>
                    <a:moveTo>
                      <a:pt x="258" y="74"/>
                    </a:moveTo>
                    <a:cubicBezTo>
                      <a:pt x="257" y="74"/>
                      <a:pt x="253" y="74"/>
                      <a:pt x="252" y="75"/>
                    </a:cubicBezTo>
                    <a:cubicBezTo>
                      <a:pt x="252" y="75"/>
                      <a:pt x="252" y="75"/>
                      <a:pt x="252" y="76"/>
                    </a:cubicBezTo>
                    <a:cubicBezTo>
                      <a:pt x="254" y="76"/>
                      <a:pt x="255" y="76"/>
                      <a:pt x="256" y="76"/>
                    </a:cubicBezTo>
                    <a:cubicBezTo>
                      <a:pt x="258" y="76"/>
                      <a:pt x="259" y="75"/>
                      <a:pt x="260" y="75"/>
                    </a:cubicBezTo>
                    <a:cubicBezTo>
                      <a:pt x="260" y="74"/>
                      <a:pt x="260" y="74"/>
                      <a:pt x="260" y="74"/>
                    </a:cubicBezTo>
                    <a:cubicBezTo>
                      <a:pt x="260" y="74"/>
                      <a:pt x="260" y="74"/>
                      <a:pt x="260" y="74"/>
                    </a:cubicBezTo>
                    <a:cubicBezTo>
                      <a:pt x="260" y="73"/>
                      <a:pt x="260" y="73"/>
                      <a:pt x="260" y="73"/>
                    </a:cubicBezTo>
                    <a:cubicBezTo>
                      <a:pt x="258" y="73"/>
                      <a:pt x="258" y="73"/>
                      <a:pt x="258" y="73"/>
                    </a:cubicBezTo>
                    <a:cubicBezTo>
                      <a:pt x="258" y="74"/>
                      <a:pt x="258" y="74"/>
                      <a:pt x="258" y="74"/>
                    </a:cubicBezTo>
                    <a:close/>
                    <a:moveTo>
                      <a:pt x="159" y="72"/>
                    </a:moveTo>
                    <a:cubicBezTo>
                      <a:pt x="159" y="72"/>
                      <a:pt x="158" y="73"/>
                      <a:pt x="158" y="73"/>
                    </a:cubicBezTo>
                    <a:cubicBezTo>
                      <a:pt x="157" y="74"/>
                      <a:pt x="156" y="81"/>
                      <a:pt x="157" y="82"/>
                    </a:cubicBezTo>
                    <a:cubicBezTo>
                      <a:pt x="157" y="82"/>
                      <a:pt x="157" y="82"/>
                      <a:pt x="157" y="82"/>
                    </a:cubicBezTo>
                    <a:cubicBezTo>
                      <a:pt x="158" y="82"/>
                      <a:pt x="159" y="82"/>
                      <a:pt x="159" y="82"/>
                    </a:cubicBezTo>
                    <a:cubicBezTo>
                      <a:pt x="159" y="82"/>
                      <a:pt x="160" y="82"/>
                      <a:pt x="160" y="82"/>
                    </a:cubicBezTo>
                    <a:cubicBezTo>
                      <a:pt x="160" y="80"/>
                      <a:pt x="159" y="78"/>
                      <a:pt x="159" y="76"/>
                    </a:cubicBezTo>
                    <a:cubicBezTo>
                      <a:pt x="159" y="75"/>
                      <a:pt x="160" y="74"/>
                      <a:pt x="160" y="72"/>
                    </a:cubicBezTo>
                    <a:cubicBezTo>
                      <a:pt x="160" y="72"/>
                      <a:pt x="159" y="72"/>
                      <a:pt x="159" y="72"/>
                    </a:cubicBezTo>
                    <a:close/>
                    <a:moveTo>
                      <a:pt x="190" y="72"/>
                    </a:moveTo>
                    <a:cubicBezTo>
                      <a:pt x="189" y="72"/>
                      <a:pt x="187" y="75"/>
                      <a:pt x="187" y="76"/>
                    </a:cubicBezTo>
                    <a:cubicBezTo>
                      <a:pt x="189" y="79"/>
                      <a:pt x="194" y="74"/>
                      <a:pt x="195" y="73"/>
                    </a:cubicBezTo>
                    <a:cubicBezTo>
                      <a:pt x="195" y="73"/>
                      <a:pt x="195" y="73"/>
                      <a:pt x="195" y="73"/>
                    </a:cubicBezTo>
                    <a:cubicBezTo>
                      <a:pt x="194" y="72"/>
                      <a:pt x="192" y="72"/>
                      <a:pt x="190" y="72"/>
                    </a:cubicBezTo>
                    <a:close/>
                    <a:moveTo>
                      <a:pt x="75" y="72"/>
                    </a:moveTo>
                    <a:cubicBezTo>
                      <a:pt x="74" y="73"/>
                      <a:pt x="73" y="74"/>
                      <a:pt x="74" y="75"/>
                    </a:cubicBezTo>
                    <a:cubicBezTo>
                      <a:pt x="74" y="76"/>
                      <a:pt x="74" y="76"/>
                      <a:pt x="74" y="76"/>
                    </a:cubicBezTo>
                    <a:cubicBezTo>
                      <a:pt x="76" y="76"/>
                      <a:pt x="77" y="75"/>
                      <a:pt x="78" y="74"/>
                    </a:cubicBezTo>
                    <a:cubicBezTo>
                      <a:pt x="78" y="74"/>
                      <a:pt x="78" y="73"/>
                      <a:pt x="78" y="73"/>
                    </a:cubicBezTo>
                    <a:cubicBezTo>
                      <a:pt x="77" y="72"/>
                      <a:pt x="77" y="72"/>
                      <a:pt x="77" y="72"/>
                    </a:cubicBezTo>
                    <a:cubicBezTo>
                      <a:pt x="76" y="72"/>
                      <a:pt x="76" y="72"/>
                      <a:pt x="75" y="72"/>
                    </a:cubicBezTo>
                    <a:close/>
                    <a:moveTo>
                      <a:pt x="106" y="70"/>
                    </a:moveTo>
                    <a:cubicBezTo>
                      <a:pt x="106" y="70"/>
                      <a:pt x="106" y="71"/>
                      <a:pt x="105" y="71"/>
                    </a:cubicBezTo>
                    <a:cubicBezTo>
                      <a:pt x="106" y="71"/>
                      <a:pt x="106" y="72"/>
                      <a:pt x="106" y="72"/>
                    </a:cubicBezTo>
                    <a:cubicBezTo>
                      <a:pt x="106" y="72"/>
                      <a:pt x="106" y="72"/>
                      <a:pt x="106" y="72"/>
                    </a:cubicBezTo>
                    <a:cubicBezTo>
                      <a:pt x="106" y="72"/>
                      <a:pt x="106" y="72"/>
                      <a:pt x="106" y="72"/>
                    </a:cubicBezTo>
                    <a:cubicBezTo>
                      <a:pt x="107" y="71"/>
                      <a:pt x="107" y="71"/>
                      <a:pt x="107" y="70"/>
                    </a:cubicBezTo>
                    <a:cubicBezTo>
                      <a:pt x="107" y="70"/>
                      <a:pt x="107" y="70"/>
                      <a:pt x="106" y="70"/>
                    </a:cubicBezTo>
                    <a:close/>
                    <a:moveTo>
                      <a:pt x="202" y="69"/>
                    </a:moveTo>
                    <a:cubicBezTo>
                      <a:pt x="201" y="70"/>
                      <a:pt x="200" y="70"/>
                      <a:pt x="200" y="71"/>
                    </a:cubicBezTo>
                    <a:cubicBezTo>
                      <a:pt x="200" y="71"/>
                      <a:pt x="200" y="71"/>
                      <a:pt x="200" y="71"/>
                    </a:cubicBezTo>
                    <a:cubicBezTo>
                      <a:pt x="201" y="72"/>
                      <a:pt x="202" y="72"/>
                      <a:pt x="203" y="73"/>
                    </a:cubicBezTo>
                    <a:cubicBezTo>
                      <a:pt x="203" y="72"/>
                      <a:pt x="204" y="71"/>
                      <a:pt x="203" y="70"/>
                    </a:cubicBezTo>
                    <a:cubicBezTo>
                      <a:pt x="203" y="70"/>
                      <a:pt x="203" y="69"/>
                      <a:pt x="202" y="69"/>
                    </a:cubicBezTo>
                    <a:cubicBezTo>
                      <a:pt x="202" y="69"/>
                      <a:pt x="202" y="69"/>
                      <a:pt x="202" y="69"/>
                    </a:cubicBezTo>
                    <a:close/>
                    <a:moveTo>
                      <a:pt x="282" y="68"/>
                    </a:moveTo>
                    <a:cubicBezTo>
                      <a:pt x="282" y="68"/>
                      <a:pt x="282" y="68"/>
                      <a:pt x="282" y="68"/>
                    </a:cubicBezTo>
                    <a:cubicBezTo>
                      <a:pt x="282" y="69"/>
                      <a:pt x="282" y="70"/>
                      <a:pt x="283" y="70"/>
                    </a:cubicBezTo>
                    <a:cubicBezTo>
                      <a:pt x="283" y="70"/>
                      <a:pt x="283" y="70"/>
                      <a:pt x="284" y="70"/>
                    </a:cubicBezTo>
                    <a:cubicBezTo>
                      <a:pt x="284" y="70"/>
                      <a:pt x="284" y="70"/>
                      <a:pt x="284" y="70"/>
                    </a:cubicBezTo>
                    <a:cubicBezTo>
                      <a:pt x="284" y="70"/>
                      <a:pt x="284" y="70"/>
                      <a:pt x="284" y="70"/>
                    </a:cubicBezTo>
                    <a:cubicBezTo>
                      <a:pt x="284" y="69"/>
                      <a:pt x="283" y="68"/>
                      <a:pt x="282" y="68"/>
                    </a:cubicBezTo>
                    <a:close/>
                    <a:moveTo>
                      <a:pt x="85" y="68"/>
                    </a:moveTo>
                    <a:cubicBezTo>
                      <a:pt x="85" y="68"/>
                      <a:pt x="87" y="75"/>
                      <a:pt x="87" y="75"/>
                    </a:cubicBezTo>
                    <a:cubicBezTo>
                      <a:pt x="88" y="75"/>
                      <a:pt x="88" y="75"/>
                      <a:pt x="88" y="75"/>
                    </a:cubicBezTo>
                    <a:cubicBezTo>
                      <a:pt x="88" y="75"/>
                      <a:pt x="88" y="75"/>
                      <a:pt x="89" y="75"/>
                    </a:cubicBezTo>
                    <a:cubicBezTo>
                      <a:pt x="89" y="72"/>
                      <a:pt x="88" y="68"/>
                      <a:pt x="85" y="68"/>
                    </a:cubicBezTo>
                    <a:close/>
                    <a:moveTo>
                      <a:pt x="150" y="67"/>
                    </a:moveTo>
                    <a:cubicBezTo>
                      <a:pt x="150" y="69"/>
                      <a:pt x="153" y="71"/>
                      <a:pt x="155" y="70"/>
                    </a:cubicBezTo>
                    <a:cubicBezTo>
                      <a:pt x="155" y="69"/>
                      <a:pt x="154" y="69"/>
                      <a:pt x="154" y="68"/>
                    </a:cubicBezTo>
                    <a:cubicBezTo>
                      <a:pt x="153" y="68"/>
                      <a:pt x="152" y="67"/>
                      <a:pt x="150" y="67"/>
                    </a:cubicBezTo>
                    <a:close/>
                    <a:moveTo>
                      <a:pt x="50" y="66"/>
                    </a:moveTo>
                    <a:cubicBezTo>
                      <a:pt x="49" y="66"/>
                      <a:pt x="48" y="67"/>
                      <a:pt x="48" y="67"/>
                    </a:cubicBezTo>
                    <a:cubicBezTo>
                      <a:pt x="48" y="67"/>
                      <a:pt x="48" y="68"/>
                      <a:pt x="48" y="68"/>
                    </a:cubicBezTo>
                    <a:cubicBezTo>
                      <a:pt x="48" y="68"/>
                      <a:pt x="48" y="68"/>
                      <a:pt x="49" y="68"/>
                    </a:cubicBezTo>
                    <a:cubicBezTo>
                      <a:pt x="49" y="68"/>
                      <a:pt x="50" y="68"/>
                      <a:pt x="51" y="68"/>
                    </a:cubicBezTo>
                    <a:cubicBezTo>
                      <a:pt x="51" y="68"/>
                      <a:pt x="52" y="68"/>
                      <a:pt x="52" y="68"/>
                    </a:cubicBezTo>
                    <a:cubicBezTo>
                      <a:pt x="52" y="67"/>
                      <a:pt x="51" y="67"/>
                      <a:pt x="51" y="66"/>
                    </a:cubicBezTo>
                    <a:cubicBezTo>
                      <a:pt x="51" y="66"/>
                      <a:pt x="50" y="66"/>
                      <a:pt x="50" y="66"/>
                    </a:cubicBezTo>
                    <a:close/>
                    <a:moveTo>
                      <a:pt x="159" y="65"/>
                    </a:moveTo>
                    <a:cubicBezTo>
                      <a:pt x="159" y="65"/>
                      <a:pt x="159" y="65"/>
                      <a:pt x="159" y="66"/>
                    </a:cubicBezTo>
                    <a:cubicBezTo>
                      <a:pt x="159" y="66"/>
                      <a:pt x="159" y="66"/>
                      <a:pt x="159" y="66"/>
                    </a:cubicBezTo>
                    <a:cubicBezTo>
                      <a:pt x="160" y="66"/>
                      <a:pt x="160" y="66"/>
                      <a:pt x="161" y="67"/>
                    </a:cubicBezTo>
                    <a:cubicBezTo>
                      <a:pt x="161" y="66"/>
                      <a:pt x="161" y="66"/>
                      <a:pt x="161" y="66"/>
                    </a:cubicBezTo>
                    <a:cubicBezTo>
                      <a:pt x="161" y="66"/>
                      <a:pt x="160" y="65"/>
                      <a:pt x="160" y="65"/>
                    </a:cubicBezTo>
                    <a:cubicBezTo>
                      <a:pt x="160" y="65"/>
                      <a:pt x="159" y="65"/>
                      <a:pt x="159" y="65"/>
                    </a:cubicBezTo>
                    <a:close/>
                    <a:moveTo>
                      <a:pt x="232" y="64"/>
                    </a:moveTo>
                    <a:cubicBezTo>
                      <a:pt x="230" y="65"/>
                      <a:pt x="232" y="68"/>
                      <a:pt x="231" y="71"/>
                    </a:cubicBezTo>
                    <a:cubicBezTo>
                      <a:pt x="231" y="75"/>
                      <a:pt x="225" y="79"/>
                      <a:pt x="226" y="81"/>
                    </a:cubicBezTo>
                    <a:cubicBezTo>
                      <a:pt x="226" y="83"/>
                      <a:pt x="226" y="81"/>
                      <a:pt x="226" y="81"/>
                    </a:cubicBezTo>
                    <a:cubicBezTo>
                      <a:pt x="227" y="80"/>
                      <a:pt x="230" y="79"/>
                      <a:pt x="231" y="78"/>
                    </a:cubicBezTo>
                    <a:cubicBezTo>
                      <a:pt x="232" y="77"/>
                      <a:pt x="233" y="66"/>
                      <a:pt x="233" y="65"/>
                    </a:cubicBezTo>
                    <a:cubicBezTo>
                      <a:pt x="232" y="63"/>
                      <a:pt x="232" y="64"/>
                      <a:pt x="232" y="64"/>
                    </a:cubicBezTo>
                    <a:cubicBezTo>
                      <a:pt x="232" y="64"/>
                      <a:pt x="233" y="63"/>
                      <a:pt x="232" y="64"/>
                    </a:cubicBezTo>
                    <a:close/>
                    <a:moveTo>
                      <a:pt x="250" y="64"/>
                    </a:moveTo>
                    <a:cubicBezTo>
                      <a:pt x="249" y="65"/>
                      <a:pt x="251" y="68"/>
                      <a:pt x="249" y="69"/>
                    </a:cubicBezTo>
                    <a:cubicBezTo>
                      <a:pt x="246" y="71"/>
                      <a:pt x="243" y="68"/>
                      <a:pt x="242" y="67"/>
                    </a:cubicBezTo>
                    <a:cubicBezTo>
                      <a:pt x="241" y="66"/>
                      <a:pt x="241" y="67"/>
                      <a:pt x="241" y="67"/>
                    </a:cubicBezTo>
                    <a:cubicBezTo>
                      <a:pt x="241" y="67"/>
                      <a:pt x="240" y="67"/>
                      <a:pt x="240" y="68"/>
                    </a:cubicBezTo>
                    <a:cubicBezTo>
                      <a:pt x="240" y="68"/>
                      <a:pt x="240" y="68"/>
                      <a:pt x="240" y="69"/>
                    </a:cubicBezTo>
                    <a:cubicBezTo>
                      <a:pt x="241" y="70"/>
                      <a:pt x="249" y="73"/>
                      <a:pt x="250" y="73"/>
                    </a:cubicBezTo>
                    <a:cubicBezTo>
                      <a:pt x="251" y="73"/>
                      <a:pt x="250" y="74"/>
                      <a:pt x="251" y="73"/>
                    </a:cubicBezTo>
                    <a:cubicBezTo>
                      <a:pt x="251" y="72"/>
                      <a:pt x="252" y="67"/>
                      <a:pt x="252" y="65"/>
                    </a:cubicBezTo>
                    <a:cubicBezTo>
                      <a:pt x="251" y="64"/>
                      <a:pt x="251" y="64"/>
                      <a:pt x="250" y="64"/>
                    </a:cubicBezTo>
                    <a:close/>
                    <a:moveTo>
                      <a:pt x="273" y="63"/>
                    </a:moveTo>
                    <a:cubicBezTo>
                      <a:pt x="273" y="64"/>
                      <a:pt x="273" y="64"/>
                      <a:pt x="273" y="64"/>
                    </a:cubicBezTo>
                    <a:cubicBezTo>
                      <a:pt x="274" y="65"/>
                      <a:pt x="274" y="65"/>
                      <a:pt x="274" y="65"/>
                    </a:cubicBezTo>
                    <a:cubicBezTo>
                      <a:pt x="274" y="65"/>
                      <a:pt x="274" y="65"/>
                      <a:pt x="274" y="64"/>
                    </a:cubicBezTo>
                    <a:cubicBezTo>
                      <a:pt x="274" y="64"/>
                      <a:pt x="274" y="64"/>
                      <a:pt x="274" y="64"/>
                    </a:cubicBezTo>
                    <a:cubicBezTo>
                      <a:pt x="274" y="64"/>
                      <a:pt x="274" y="64"/>
                      <a:pt x="274" y="63"/>
                    </a:cubicBezTo>
                    <a:cubicBezTo>
                      <a:pt x="274" y="63"/>
                      <a:pt x="274" y="63"/>
                      <a:pt x="273" y="63"/>
                    </a:cubicBezTo>
                    <a:close/>
                    <a:moveTo>
                      <a:pt x="141" y="62"/>
                    </a:moveTo>
                    <a:cubicBezTo>
                      <a:pt x="138" y="64"/>
                      <a:pt x="134" y="65"/>
                      <a:pt x="132" y="67"/>
                    </a:cubicBezTo>
                    <a:cubicBezTo>
                      <a:pt x="131" y="69"/>
                      <a:pt x="134" y="70"/>
                      <a:pt x="132" y="72"/>
                    </a:cubicBezTo>
                    <a:cubicBezTo>
                      <a:pt x="131" y="73"/>
                      <a:pt x="127" y="73"/>
                      <a:pt x="125" y="73"/>
                    </a:cubicBezTo>
                    <a:cubicBezTo>
                      <a:pt x="124" y="73"/>
                      <a:pt x="125" y="73"/>
                      <a:pt x="125" y="73"/>
                    </a:cubicBezTo>
                    <a:cubicBezTo>
                      <a:pt x="125" y="74"/>
                      <a:pt x="124" y="73"/>
                      <a:pt x="125" y="74"/>
                    </a:cubicBezTo>
                    <a:cubicBezTo>
                      <a:pt x="126" y="74"/>
                      <a:pt x="129" y="76"/>
                      <a:pt x="131" y="76"/>
                    </a:cubicBezTo>
                    <a:cubicBezTo>
                      <a:pt x="135" y="74"/>
                      <a:pt x="134" y="67"/>
                      <a:pt x="136" y="66"/>
                    </a:cubicBezTo>
                    <a:cubicBezTo>
                      <a:pt x="138" y="64"/>
                      <a:pt x="140" y="67"/>
                      <a:pt x="141" y="67"/>
                    </a:cubicBezTo>
                    <a:cubicBezTo>
                      <a:pt x="142" y="66"/>
                      <a:pt x="143" y="65"/>
                      <a:pt x="143" y="64"/>
                    </a:cubicBezTo>
                    <a:cubicBezTo>
                      <a:pt x="143" y="63"/>
                      <a:pt x="143" y="63"/>
                      <a:pt x="142" y="63"/>
                    </a:cubicBezTo>
                    <a:cubicBezTo>
                      <a:pt x="142" y="63"/>
                      <a:pt x="142" y="63"/>
                      <a:pt x="141" y="62"/>
                    </a:cubicBezTo>
                    <a:close/>
                    <a:moveTo>
                      <a:pt x="149" y="62"/>
                    </a:moveTo>
                    <a:cubicBezTo>
                      <a:pt x="149" y="62"/>
                      <a:pt x="148" y="63"/>
                      <a:pt x="147" y="64"/>
                    </a:cubicBezTo>
                    <a:cubicBezTo>
                      <a:pt x="147" y="65"/>
                      <a:pt x="148" y="65"/>
                      <a:pt x="148" y="66"/>
                    </a:cubicBezTo>
                    <a:cubicBezTo>
                      <a:pt x="149" y="66"/>
                      <a:pt x="149" y="66"/>
                      <a:pt x="150" y="65"/>
                    </a:cubicBezTo>
                    <a:cubicBezTo>
                      <a:pt x="150" y="64"/>
                      <a:pt x="150" y="63"/>
                      <a:pt x="150" y="62"/>
                    </a:cubicBezTo>
                    <a:cubicBezTo>
                      <a:pt x="150" y="62"/>
                      <a:pt x="150" y="62"/>
                      <a:pt x="149" y="62"/>
                    </a:cubicBezTo>
                    <a:close/>
                    <a:moveTo>
                      <a:pt x="263" y="62"/>
                    </a:moveTo>
                    <a:cubicBezTo>
                      <a:pt x="262" y="62"/>
                      <a:pt x="262" y="63"/>
                      <a:pt x="262" y="63"/>
                    </a:cubicBezTo>
                    <a:cubicBezTo>
                      <a:pt x="262" y="64"/>
                      <a:pt x="262" y="64"/>
                      <a:pt x="263" y="64"/>
                    </a:cubicBezTo>
                    <a:cubicBezTo>
                      <a:pt x="264" y="64"/>
                      <a:pt x="264" y="64"/>
                      <a:pt x="264" y="63"/>
                    </a:cubicBezTo>
                    <a:cubicBezTo>
                      <a:pt x="265" y="63"/>
                      <a:pt x="265" y="63"/>
                      <a:pt x="264" y="62"/>
                    </a:cubicBezTo>
                    <a:cubicBezTo>
                      <a:pt x="264" y="62"/>
                      <a:pt x="263" y="62"/>
                      <a:pt x="263" y="62"/>
                    </a:cubicBezTo>
                    <a:close/>
                    <a:moveTo>
                      <a:pt x="111" y="62"/>
                    </a:moveTo>
                    <a:cubicBezTo>
                      <a:pt x="110" y="62"/>
                      <a:pt x="110" y="62"/>
                      <a:pt x="110" y="63"/>
                    </a:cubicBezTo>
                    <a:cubicBezTo>
                      <a:pt x="109" y="64"/>
                      <a:pt x="110" y="65"/>
                      <a:pt x="111" y="65"/>
                    </a:cubicBezTo>
                    <a:cubicBezTo>
                      <a:pt x="112" y="64"/>
                      <a:pt x="112" y="64"/>
                      <a:pt x="112" y="64"/>
                    </a:cubicBezTo>
                    <a:cubicBezTo>
                      <a:pt x="112" y="63"/>
                      <a:pt x="112" y="62"/>
                      <a:pt x="112" y="62"/>
                    </a:cubicBezTo>
                    <a:cubicBezTo>
                      <a:pt x="112" y="62"/>
                      <a:pt x="111" y="62"/>
                      <a:pt x="111" y="62"/>
                    </a:cubicBezTo>
                    <a:close/>
                    <a:moveTo>
                      <a:pt x="41" y="61"/>
                    </a:moveTo>
                    <a:cubicBezTo>
                      <a:pt x="40" y="61"/>
                      <a:pt x="40" y="62"/>
                      <a:pt x="41" y="62"/>
                    </a:cubicBezTo>
                    <a:cubicBezTo>
                      <a:pt x="41" y="63"/>
                      <a:pt x="41" y="62"/>
                      <a:pt x="41" y="62"/>
                    </a:cubicBezTo>
                    <a:cubicBezTo>
                      <a:pt x="42" y="62"/>
                      <a:pt x="42" y="62"/>
                      <a:pt x="42" y="62"/>
                    </a:cubicBezTo>
                    <a:cubicBezTo>
                      <a:pt x="42" y="62"/>
                      <a:pt x="42" y="62"/>
                      <a:pt x="42" y="61"/>
                    </a:cubicBezTo>
                    <a:cubicBezTo>
                      <a:pt x="41" y="61"/>
                      <a:pt x="41" y="61"/>
                      <a:pt x="41" y="61"/>
                    </a:cubicBezTo>
                    <a:close/>
                    <a:moveTo>
                      <a:pt x="120" y="59"/>
                    </a:moveTo>
                    <a:cubicBezTo>
                      <a:pt x="120" y="60"/>
                      <a:pt x="121" y="64"/>
                      <a:pt x="120" y="66"/>
                    </a:cubicBezTo>
                    <a:cubicBezTo>
                      <a:pt x="119" y="68"/>
                      <a:pt x="117" y="68"/>
                      <a:pt x="116" y="70"/>
                    </a:cubicBezTo>
                    <a:cubicBezTo>
                      <a:pt x="116" y="72"/>
                      <a:pt x="119" y="78"/>
                      <a:pt x="120" y="79"/>
                    </a:cubicBezTo>
                    <a:cubicBezTo>
                      <a:pt x="121" y="79"/>
                      <a:pt x="121" y="80"/>
                      <a:pt x="121" y="78"/>
                    </a:cubicBezTo>
                    <a:cubicBezTo>
                      <a:pt x="121" y="76"/>
                      <a:pt x="119" y="73"/>
                      <a:pt x="123" y="73"/>
                    </a:cubicBezTo>
                    <a:cubicBezTo>
                      <a:pt x="126" y="72"/>
                      <a:pt x="122" y="72"/>
                      <a:pt x="121" y="69"/>
                    </a:cubicBezTo>
                    <a:cubicBezTo>
                      <a:pt x="121" y="69"/>
                      <a:pt x="121" y="67"/>
                      <a:pt x="121" y="67"/>
                    </a:cubicBezTo>
                    <a:cubicBezTo>
                      <a:pt x="122" y="65"/>
                      <a:pt x="122" y="64"/>
                      <a:pt x="124" y="64"/>
                    </a:cubicBezTo>
                    <a:cubicBezTo>
                      <a:pt x="125" y="64"/>
                      <a:pt x="127" y="65"/>
                      <a:pt x="128" y="65"/>
                    </a:cubicBezTo>
                    <a:cubicBezTo>
                      <a:pt x="129" y="65"/>
                      <a:pt x="129" y="65"/>
                      <a:pt x="129" y="64"/>
                    </a:cubicBezTo>
                    <a:cubicBezTo>
                      <a:pt x="128" y="63"/>
                      <a:pt x="125" y="63"/>
                      <a:pt x="123" y="62"/>
                    </a:cubicBezTo>
                    <a:cubicBezTo>
                      <a:pt x="121" y="61"/>
                      <a:pt x="122" y="60"/>
                      <a:pt x="121" y="59"/>
                    </a:cubicBezTo>
                    <a:cubicBezTo>
                      <a:pt x="121" y="58"/>
                      <a:pt x="121" y="58"/>
                      <a:pt x="120" y="59"/>
                    </a:cubicBezTo>
                    <a:close/>
                    <a:moveTo>
                      <a:pt x="99" y="58"/>
                    </a:moveTo>
                    <a:cubicBezTo>
                      <a:pt x="98" y="60"/>
                      <a:pt x="99" y="63"/>
                      <a:pt x="98" y="66"/>
                    </a:cubicBezTo>
                    <a:cubicBezTo>
                      <a:pt x="98" y="68"/>
                      <a:pt x="96" y="68"/>
                      <a:pt x="97" y="70"/>
                    </a:cubicBezTo>
                    <a:cubicBezTo>
                      <a:pt x="97" y="70"/>
                      <a:pt x="97" y="71"/>
                      <a:pt x="97" y="71"/>
                    </a:cubicBezTo>
                    <a:cubicBezTo>
                      <a:pt x="98" y="70"/>
                      <a:pt x="98" y="69"/>
                      <a:pt x="98" y="68"/>
                    </a:cubicBezTo>
                    <a:cubicBezTo>
                      <a:pt x="100" y="65"/>
                      <a:pt x="102" y="62"/>
                      <a:pt x="100" y="58"/>
                    </a:cubicBezTo>
                    <a:cubicBezTo>
                      <a:pt x="99" y="58"/>
                      <a:pt x="99" y="58"/>
                      <a:pt x="99" y="58"/>
                    </a:cubicBezTo>
                    <a:close/>
                    <a:moveTo>
                      <a:pt x="210" y="58"/>
                    </a:moveTo>
                    <a:cubicBezTo>
                      <a:pt x="209" y="58"/>
                      <a:pt x="208" y="59"/>
                      <a:pt x="207" y="59"/>
                    </a:cubicBezTo>
                    <a:cubicBezTo>
                      <a:pt x="207" y="60"/>
                      <a:pt x="208" y="60"/>
                      <a:pt x="209" y="61"/>
                    </a:cubicBezTo>
                    <a:cubicBezTo>
                      <a:pt x="210" y="61"/>
                      <a:pt x="211" y="62"/>
                      <a:pt x="211" y="63"/>
                    </a:cubicBezTo>
                    <a:cubicBezTo>
                      <a:pt x="211" y="63"/>
                      <a:pt x="212" y="63"/>
                      <a:pt x="212" y="63"/>
                    </a:cubicBezTo>
                    <a:cubicBezTo>
                      <a:pt x="212" y="61"/>
                      <a:pt x="212" y="59"/>
                      <a:pt x="211" y="58"/>
                    </a:cubicBezTo>
                    <a:cubicBezTo>
                      <a:pt x="211" y="58"/>
                      <a:pt x="211" y="58"/>
                      <a:pt x="211" y="58"/>
                    </a:cubicBezTo>
                    <a:cubicBezTo>
                      <a:pt x="210" y="58"/>
                      <a:pt x="210" y="58"/>
                      <a:pt x="210" y="58"/>
                    </a:cubicBezTo>
                    <a:close/>
                    <a:moveTo>
                      <a:pt x="174" y="57"/>
                    </a:moveTo>
                    <a:cubicBezTo>
                      <a:pt x="173" y="57"/>
                      <a:pt x="171" y="59"/>
                      <a:pt x="171" y="60"/>
                    </a:cubicBezTo>
                    <a:cubicBezTo>
                      <a:pt x="171" y="62"/>
                      <a:pt x="172" y="62"/>
                      <a:pt x="171" y="63"/>
                    </a:cubicBezTo>
                    <a:cubicBezTo>
                      <a:pt x="171" y="63"/>
                      <a:pt x="169" y="63"/>
                      <a:pt x="169" y="65"/>
                    </a:cubicBezTo>
                    <a:cubicBezTo>
                      <a:pt x="169" y="66"/>
                      <a:pt x="171" y="69"/>
                      <a:pt x="171" y="70"/>
                    </a:cubicBezTo>
                    <a:cubicBezTo>
                      <a:pt x="172" y="70"/>
                      <a:pt x="171" y="69"/>
                      <a:pt x="172" y="70"/>
                    </a:cubicBezTo>
                    <a:cubicBezTo>
                      <a:pt x="172" y="70"/>
                      <a:pt x="174" y="70"/>
                      <a:pt x="175" y="71"/>
                    </a:cubicBezTo>
                    <a:cubicBezTo>
                      <a:pt x="176" y="71"/>
                      <a:pt x="177" y="73"/>
                      <a:pt x="178" y="73"/>
                    </a:cubicBezTo>
                    <a:cubicBezTo>
                      <a:pt x="178" y="74"/>
                      <a:pt x="179" y="73"/>
                      <a:pt x="179" y="73"/>
                    </a:cubicBezTo>
                    <a:cubicBezTo>
                      <a:pt x="179" y="73"/>
                      <a:pt x="180" y="73"/>
                      <a:pt x="179" y="72"/>
                    </a:cubicBezTo>
                    <a:cubicBezTo>
                      <a:pt x="178" y="71"/>
                      <a:pt x="171" y="66"/>
                      <a:pt x="173" y="62"/>
                    </a:cubicBezTo>
                    <a:cubicBezTo>
                      <a:pt x="174" y="59"/>
                      <a:pt x="178" y="61"/>
                      <a:pt x="180" y="62"/>
                    </a:cubicBezTo>
                    <a:cubicBezTo>
                      <a:pt x="181" y="62"/>
                      <a:pt x="180" y="62"/>
                      <a:pt x="180" y="61"/>
                    </a:cubicBezTo>
                    <a:cubicBezTo>
                      <a:pt x="180" y="61"/>
                      <a:pt x="181" y="61"/>
                      <a:pt x="180" y="60"/>
                    </a:cubicBezTo>
                    <a:cubicBezTo>
                      <a:pt x="180" y="59"/>
                      <a:pt x="175" y="56"/>
                      <a:pt x="174" y="57"/>
                    </a:cubicBezTo>
                    <a:close/>
                    <a:moveTo>
                      <a:pt x="238" y="56"/>
                    </a:moveTo>
                    <a:cubicBezTo>
                      <a:pt x="238" y="56"/>
                      <a:pt x="238" y="57"/>
                      <a:pt x="238" y="57"/>
                    </a:cubicBezTo>
                    <a:cubicBezTo>
                      <a:pt x="238" y="58"/>
                      <a:pt x="238" y="58"/>
                      <a:pt x="238" y="58"/>
                    </a:cubicBezTo>
                    <a:cubicBezTo>
                      <a:pt x="239" y="58"/>
                      <a:pt x="239" y="58"/>
                      <a:pt x="239" y="58"/>
                    </a:cubicBezTo>
                    <a:cubicBezTo>
                      <a:pt x="240" y="58"/>
                      <a:pt x="240" y="57"/>
                      <a:pt x="239" y="56"/>
                    </a:cubicBezTo>
                    <a:cubicBezTo>
                      <a:pt x="239" y="56"/>
                      <a:pt x="239" y="56"/>
                      <a:pt x="238" y="56"/>
                    </a:cubicBezTo>
                    <a:close/>
                    <a:moveTo>
                      <a:pt x="258" y="56"/>
                    </a:moveTo>
                    <a:cubicBezTo>
                      <a:pt x="257" y="57"/>
                      <a:pt x="257" y="57"/>
                      <a:pt x="257" y="58"/>
                    </a:cubicBezTo>
                    <a:cubicBezTo>
                      <a:pt x="257" y="58"/>
                      <a:pt x="258" y="59"/>
                      <a:pt x="258" y="59"/>
                    </a:cubicBezTo>
                    <a:cubicBezTo>
                      <a:pt x="258" y="59"/>
                      <a:pt x="258" y="59"/>
                      <a:pt x="259" y="59"/>
                    </a:cubicBezTo>
                    <a:cubicBezTo>
                      <a:pt x="259" y="59"/>
                      <a:pt x="259" y="59"/>
                      <a:pt x="259" y="59"/>
                    </a:cubicBezTo>
                    <a:cubicBezTo>
                      <a:pt x="259" y="58"/>
                      <a:pt x="259" y="57"/>
                      <a:pt x="259" y="57"/>
                    </a:cubicBezTo>
                    <a:cubicBezTo>
                      <a:pt x="259" y="57"/>
                      <a:pt x="259" y="56"/>
                      <a:pt x="259" y="56"/>
                    </a:cubicBezTo>
                    <a:cubicBezTo>
                      <a:pt x="258" y="56"/>
                      <a:pt x="258" y="56"/>
                      <a:pt x="258" y="56"/>
                    </a:cubicBezTo>
                    <a:close/>
                    <a:moveTo>
                      <a:pt x="128" y="54"/>
                    </a:moveTo>
                    <a:cubicBezTo>
                      <a:pt x="128" y="54"/>
                      <a:pt x="128" y="54"/>
                      <a:pt x="127" y="54"/>
                    </a:cubicBezTo>
                    <a:cubicBezTo>
                      <a:pt x="127" y="54"/>
                      <a:pt x="127" y="55"/>
                      <a:pt x="127" y="55"/>
                    </a:cubicBezTo>
                    <a:cubicBezTo>
                      <a:pt x="129" y="56"/>
                      <a:pt x="130" y="57"/>
                      <a:pt x="131" y="58"/>
                    </a:cubicBezTo>
                    <a:cubicBezTo>
                      <a:pt x="132" y="58"/>
                      <a:pt x="132" y="58"/>
                      <a:pt x="133" y="58"/>
                    </a:cubicBezTo>
                    <a:cubicBezTo>
                      <a:pt x="133" y="58"/>
                      <a:pt x="133" y="58"/>
                      <a:pt x="134" y="57"/>
                    </a:cubicBezTo>
                    <a:cubicBezTo>
                      <a:pt x="133" y="55"/>
                      <a:pt x="130" y="54"/>
                      <a:pt x="128" y="54"/>
                    </a:cubicBezTo>
                    <a:close/>
                    <a:moveTo>
                      <a:pt x="249" y="53"/>
                    </a:moveTo>
                    <a:cubicBezTo>
                      <a:pt x="248" y="53"/>
                      <a:pt x="248" y="54"/>
                      <a:pt x="248" y="54"/>
                    </a:cubicBezTo>
                    <a:cubicBezTo>
                      <a:pt x="248" y="54"/>
                      <a:pt x="248" y="55"/>
                      <a:pt x="248" y="55"/>
                    </a:cubicBezTo>
                    <a:cubicBezTo>
                      <a:pt x="248" y="55"/>
                      <a:pt x="249" y="56"/>
                      <a:pt x="249" y="56"/>
                    </a:cubicBezTo>
                    <a:cubicBezTo>
                      <a:pt x="250" y="55"/>
                      <a:pt x="250" y="55"/>
                      <a:pt x="250" y="54"/>
                    </a:cubicBezTo>
                    <a:cubicBezTo>
                      <a:pt x="250" y="53"/>
                      <a:pt x="250" y="53"/>
                      <a:pt x="250" y="53"/>
                    </a:cubicBezTo>
                    <a:cubicBezTo>
                      <a:pt x="249" y="53"/>
                      <a:pt x="249" y="53"/>
                      <a:pt x="249" y="53"/>
                    </a:cubicBezTo>
                    <a:close/>
                    <a:moveTo>
                      <a:pt x="202" y="51"/>
                    </a:moveTo>
                    <a:cubicBezTo>
                      <a:pt x="201" y="52"/>
                      <a:pt x="199" y="52"/>
                      <a:pt x="199" y="54"/>
                    </a:cubicBezTo>
                    <a:cubicBezTo>
                      <a:pt x="201" y="54"/>
                      <a:pt x="202" y="54"/>
                      <a:pt x="203" y="54"/>
                    </a:cubicBezTo>
                    <a:cubicBezTo>
                      <a:pt x="203" y="54"/>
                      <a:pt x="203" y="54"/>
                      <a:pt x="203" y="53"/>
                    </a:cubicBezTo>
                    <a:cubicBezTo>
                      <a:pt x="204" y="53"/>
                      <a:pt x="203" y="52"/>
                      <a:pt x="203" y="51"/>
                    </a:cubicBezTo>
                    <a:cubicBezTo>
                      <a:pt x="203" y="51"/>
                      <a:pt x="202" y="51"/>
                      <a:pt x="202" y="51"/>
                    </a:cubicBezTo>
                    <a:close/>
                    <a:moveTo>
                      <a:pt x="114" y="51"/>
                    </a:moveTo>
                    <a:cubicBezTo>
                      <a:pt x="113" y="52"/>
                      <a:pt x="109" y="54"/>
                      <a:pt x="108" y="54"/>
                    </a:cubicBezTo>
                    <a:cubicBezTo>
                      <a:pt x="106" y="55"/>
                      <a:pt x="107" y="55"/>
                      <a:pt x="108" y="55"/>
                    </a:cubicBezTo>
                    <a:cubicBezTo>
                      <a:pt x="108" y="55"/>
                      <a:pt x="107" y="55"/>
                      <a:pt x="108" y="55"/>
                    </a:cubicBezTo>
                    <a:cubicBezTo>
                      <a:pt x="109" y="55"/>
                      <a:pt x="112" y="55"/>
                      <a:pt x="114" y="54"/>
                    </a:cubicBezTo>
                    <a:cubicBezTo>
                      <a:pt x="115" y="54"/>
                      <a:pt x="115" y="52"/>
                      <a:pt x="115" y="51"/>
                    </a:cubicBezTo>
                    <a:cubicBezTo>
                      <a:pt x="114" y="50"/>
                      <a:pt x="115" y="50"/>
                      <a:pt x="114" y="51"/>
                    </a:cubicBezTo>
                    <a:close/>
                    <a:moveTo>
                      <a:pt x="232" y="50"/>
                    </a:moveTo>
                    <a:cubicBezTo>
                      <a:pt x="229" y="52"/>
                      <a:pt x="227" y="55"/>
                      <a:pt x="227" y="59"/>
                    </a:cubicBezTo>
                    <a:cubicBezTo>
                      <a:pt x="227" y="59"/>
                      <a:pt x="227" y="59"/>
                      <a:pt x="228" y="60"/>
                    </a:cubicBezTo>
                    <a:cubicBezTo>
                      <a:pt x="228" y="60"/>
                      <a:pt x="228" y="60"/>
                      <a:pt x="228" y="60"/>
                    </a:cubicBezTo>
                    <a:cubicBezTo>
                      <a:pt x="229" y="59"/>
                      <a:pt x="233" y="50"/>
                      <a:pt x="233" y="50"/>
                    </a:cubicBezTo>
                    <a:cubicBezTo>
                      <a:pt x="232" y="50"/>
                      <a:pt x="232" y="50"/>
                      <a:pt x="232" y="50"/>
                    </a:cubicBezTo>
                    <a:close/>
                    <a:moveTo>
                      <a:pt x="180" y="48"/>
                    </a:moveTo>
                    <a:cubicBezTo>
                      <a:pt x="179" y="49"/>
                      <a:pt x="179" y="49"/>
                      <a:pt x="178" y="50"/>
                    </a:cubicBezTo>
                    <a:cubicBezTo>
                      <a:pt x="179" y="51"/>
                      <a:pt x="181" y="50"/>
                      <a:pt x="182" y="49"/>
                    </a:cubicBezTo>
                    <a:cubicBezTo>
                      <a:pt x="182" y="49"/>
                      <a:pt x="181" y="48"/>
                      <a:pt x="181" y="48"/>
                    </a:cubicBezTo>
                    <a:cubicBezTo>
                      <a:pt x="181" y="48"/>
                      <a:pt x="181" y="48"/>
                      <a:pt x="181" y="48"/>
                    </a:cubicBezTo>
                    <a:cubicBezTo>
                      <a:pt x="181" y="48"/>
                      <a:pt x="181" y="48"/>
                      <a:pt x="180" y="48"/>
                    </a:cubicBezTo>
                    <a:close/>
                    <a:moveTo>
                      <a:pt x="192" y="47"/>
                    </a:moveTo>
                    <a:cubicBezTo>
                      <a:pt x="191" y="47"/>
                      <a:pt x="191" y="47"/>
                      <a:pt x="191" y="47"/>
                    </a:cubicBezTo>
                    <a:cubicBezTo>
                      <a:pt x="190" y="50"/>
                      <a:pt x="190" y="53"/>
                      <a:pt x="187" y="54"/>
                    </a:cubicBezTo>
                    <a:cubicBezTo>
                      <a:pt x="186" y="54"/>
                      <a:pt x="185" y="53"/>
                      <a:pt x="184" y="54"/>
                    </a:cubicBezTo>
                    <a:cubicBezTo>
                      <a:pt x="184" y="55"/>
                      <a:pt x="184" y="55"/>
                      <a:pt x="184" y="55"/>
                    </a:cubicBezTo>
                    <a:cubicBezTo>
                      <a:pt x="185" y="56"/>
                      <a:pt x="186" y="57"/>
                      <a:pt x="188" y="57"/>
                    </a:cubicBezTo>
                    <a:cubicBezTo>
                      <a:pt x="190" y="56"/>
                      <a:pt x="189" y="54"/>
                      <a:pt x="191" y="52"/>
                    </a:cubicBezTo>
                    <a:cubicBezTo>
                      <a:pt x="192" y="51"/>
                      <a:pt x="193" y="49"/>
                      <a:pt x="194" y="48"/>
                    </a:cubicBezTo>
                    <a:cubicBezTo>
                      <a:pt x="193" y="47"/>
                      <a:pt x="193" y="47"/>
                      <a:pt x="193" y="47"/>
                    </a:cubicBezTo>
                    <a:cubicBezTo>
                      <a:pt x="193" y="47"/>
                      <a:pt x="193" y="47"/>
                      <a:pt x="193" y="47"/>
                    </a:cubicBezTo>
                    <a:cubicBezTo>
                      <a:pt x="192" y="47"/>
                      <a:pt x="192" y="47"/>
                      <a:pt x="192" y="47"/>
                    </a:cubicBezTo>
                    <a:close/>
                    <a:moveTo>
                      <a:pt x="237" y="46"/>
                    </a:moveTo>
                    <a:cubicBezTo>
                      <a:pt x="237" y="47"/>
                      <a:pt x="236" y="47"/>
                      <a:pt x="236" y="48"/>
                    </a:cubicBezTo>
                    <a:cubicBezTo>
                      <a:pt x="236" y="48"/>
                      <a:pt x="236" y="48"/>
                      <a:pt x="236" y="48"/>
                    </a:cubicBezTo>
                    <a:cubicBezTo>
                      <a:pt x="236" y="48"/>
                      <a:pt x="237" y="48"/>
                      <a:pt x="237" y="48"/>
                    </a:cubicBezTo>
                    <a:cubicBezTo>
                      <a:pt x="237" y="48"/>
                      <a:pt x="238" y="48"/>
                      <a:pt x="238" y="47"/>
                    </a:cubicBezTo>
                    <a:cubicBezTo>
                      <a:pt x="238" y="47"/>
                      <a:pt x="238" y="47"/>
                      <a:pt x="238" y="46"/>
                    </a:cubicBezTo>
                    <a:cubicBezTo>
                      <a:pt x="238" y="46"/>
                      <a:pt x="237" y="46"/>
                      <a:pt x="237" y="46"/>
                    </a:cubicBezTo>
                    <a:close/>
                    <a:moveTo>
                      <a:pt x="149" y="45"/>
                    </a:moveTo>
                    <a:cubicBezTo>
                      <a:pt x="149" y="46"/>
                      <a:pt x="151" y="47"/>
                      <a:pt x="151" y="49"/>
                    </a:cubicBezTo>
                    <a:cubicBezTo>
                      <a:pt x="151" y="51"/>
                      <a:pt x="149" y="51"/>
                      <a:pt x="149" y="53"/>
                    </a:cubicBezTo>
                    <a:cubicBezTo>
                      <a:pt x="149" y="53"/>
                      <a:pt x="149" y="53"/>
                      <a:pt x="149" y="53"/>
                    </a:cubicBezTo>
                    <a:cubicBezTo>
                      <a:pt x="152" y="52"/>
                      <a:pt x="153" y="50"/>
                      <a:pt x="153" y="48"/>
                    </a:cubicBezTo>
                    <a:cubicBezTo>
                      <a:pt x="152" y="47"/>
                      <a:pt x="151" y="45"/>
                      <a:pt x="149" y="45"/>
                    </a:cubicBezTo>
                    <a:close/>
                    <a:moveTo>
                      <a:pt x="204" y="40"/>
                    </a:moveTo>
                    <a:cubicBezTo>
                      <a:pt x="204" y="41"/>
                      <a:pt x="204" y="41"/>
                      <a:pt x="204" y="42"/>
                    </a:cubicBezTo>
                    <a:cubicBezTo>
                      <a:pt x="206" y="42"/>
                      <a:pt x="207" y="43"/>
                      <a:pt x="209" y="44"/>
                    </a:cubicBezTo>
                    <a:cubicBezTo>
                      <a:pt x="209" y="44"/>
                      <a:pt x="210" y="44"/>
                      <a:pt x="210" y="43"/>
                    </a:cubicBezTo>
                    <a:cubicBezTo>
                      <a:pt x="210" y="43"/>
                      <a:pt x="210" y="43"/>
                      <a:pt x="210" y="43"/>
                    </a:cubicBezTo>
                    <a:cubicBezTo>
                      <a:pt x="210" y="42"/>
                      <a:pt x="210" y="42"/>
                      <a:pt x="209" y="41"/>
                    </a:cubicBezTo>
                    <a:cubicBezTo>
                      <a:pt x="208" y="41"/>
                      <a:pt x="206" y="41"/>
                      <a:pt x="204" y="40"/>
                    </a:cubicBezTo>
                    <a:close/>
                    <a:moveTo>
                      <a:pt x="184" y="40"/>
                    </a:moveTo>
                    <a:cubicBezTo>
                      <a:pt x="183" y="40"/>
                      <a:pt x="183" y="40"/>
                      <a:pt x="183" y="41"/>
                    </a:cubicBezTo>
                    <a:cubicBezTo>
                      <a:pt x="183" y="41"/>
                      <a:pt x="183" y="41"/>
                      <a:pt x="183" y="42"/>
                    </a:cubicBezTo>
                    <a:cubicBezTo>
                      <a:pt x="184" y="41"/>
                      <a:pt x="185" y="41"/>
                      <a:pt x="185" y="40"/>
                    </a:cubicBezTo>
                    <a:cubicBezTo>
                      <a:pt x="184" y="40"/>
                      <a:pt x="184" y="40"/>
                      <a:pt x="184" y="40"/>
                    </a:cubicBezTo>
                    <a:close/>
                    <a:moveTo>
                      <a:pt x="192" y="39"/>
                    </a:moveTo>
                    <a:cubicBezTo>
                      <a:pt x="191" y="40"/>
                      <a:pt x="191" y="40"/>
                      <a:pt x="191" y="40"/>
                    </a:cubicBezTo>
                    <a:cubicBezTo>
                      <a:pt x="191" y="40"/>
                      <a:pt x="191" y="40"/>
                      <a:pt x="191" y="40"/>
                    </a:cubicBezTo>
                    <a:cubicBezTo>
                      <a:pt x="192" y="41"/>
                      <a:pt x="192" y="41"/>
                      <a:pt x="192" y="41"/>
                    </a:cubicBezTo>
                    <a:cubicBezTo>
                      <a:pt x="192" y="40"/>
                      <a:pt x="192" y="40"/>
                      <a:pt x="193" y="40"/>
                    </a:cubicBezTo>
                    <a:cubicBezTo>
                      <a:pt x="193" y="40"/>
                      <a:pt x="192" y="40"/>
                      <a:pt x="192" y="40"/>
                    </a:cubicBezTo>
                    <a:cubicBezTo>
                      <a:pt x="192" y="40"/>
                      <a:pt x="192" y="39"/>
                      <a:pt x="192" y="39"/>
                    </a:cubicBezTo>
                    <a:close/>
                    <a:moveTo>
                      <a:pt x="242" y="39"/>
                    </a:moveTo>
                    <a:cubicBezTo>
                      <a:pt x="242" y="39"/>
                      <a:pt x="242" y="40"/>
                      <a:pt x="241" y="40"/>
                    </a:cubicBezTo>
                    <a:cubicBezTo>
                      <a:pt x="242" y="43"/>
                      <a:pt x="249" y="43"/>
                      <a:pt x="251" y="42"/>
                    </a:cubicBezTo>
                    <a:cubicBezTo>
                      <a:pt x="252" y="42"/>
                      <a:pt x="252" y="41"/>
                      <a:pt x="252" y="41"/>
                    </a:cubicBezTo>
                    <a:cubicBezTo>
                      <a:pt x="251" y="41"/>
                      <a:pt x="251" y="41"/>
                      <a:pt x="251" y="40"/>
                    </a:cubicBezTo>
                    <a:cubicBezTo>
                      <a:pt x="249" y="40"/>
                      <a:pt x="247" y="41"/>
                      <a:pt x="245" y="41"/>
                    </a:cubicBezTo>
                    <a:cubicBezTo>
                      <a:pt x="244" y="40"/>
                      <a:pt x="243" y="40"/>
                      <a:pt x="242" y="39"/>
                    </a:cubicBezTo>
                    <a:close/>
                    <a:moveTo>
                      <a:pt x="163" y="39"/>
                    </a:moveTo>
                    <a:cubicBezTo>
                      <a:pt x="162" y="39"/>
                      <a:pt x="162" y="40"/>
                      <a:pt x="162" y="41"/>
                    </a:cubicBezTo>
                    <a:cubicBezTo>
                      <a:pt x="162" y="42"/>
                      <a:pt x="162" y="43"/>
                      <a:pt x="163" y="43"/>
                    </a:cubicBezTo>
                    <a:cubicBezTo>
                      <a:pt x="164" y="43"/>
                      <a:pt x="165" y="43"/>
                      <a:pt x="165" y="43"/>
                    </a:cubicBezTo>
                    <a:cubicBezTo>
                      <a:pt x="166" y="42"/>
                      <a:pt x="166" y="41"/>
                      <a:pt x="165" y="40"/>
                    </a:cubicBezTo>
                    <a:cubicBezTo>
                      <a:pt x="165" y="39"/>
                      <a:pt x="165" y="39"/>
                      <a:pt x="165" y="39"/>
                    </a:cubicBezTo>
                    <a:cubicBezTo>
                      <a:pt x="164" y="39"/>
                      <a:pt x="164" y="39"/>
                      <a:pt x="163" y="39"/>
                    </a:cubicBezTo>
                    <a:close/>
                    <a:moveTo>
                      <a:pt x="225" y="36"/>
                    </a:moveTo>
                    <a:cubicBezTo>
                      <a:pt x="223" y="37"/>
                      <a:pt x="220" y="39"/>
                      <a:pt x="219" y="40"/>
                    </a:cubicBezTo>
                    <a:cubicBezTo>
                      <a:pt x="218" y="42"/>
                      <a:pt x="219" y="46"/>
                      <a:pt x="218" y="48"/>
                    </a:cubicBezTo>
                    <a:cubicBezTo>
                      <a:pt x="217" y="51"/>
                      <a:pt x="214" y="50"/>
                      <a:pt x="213" y="52"/>
                    </a:cubicBezTo>
                    <a:cubicBezTo>
                      <a:pt x="213" y="53"/>
                      <a:pt x="213" y="53"/>
                      <a:pt x="214" y="54"/>
                    </a:cubicBezTo>
                    <a:cubicBezTo>
                      <a:pt x="214" y="54"/>
                      <a:pt x="213" y="54"/>
                      <a:pt x="214" y="54"/>
                    </a:cubicBezTo>
                    <a:cubicBezTo>
                      <a:pt x="215" y="54"/>
                      <a:pt x="220" y="52"/>
                      <a:pt x="220" y="50"/>
                    </a:cubicBezTo>
                    <a:cubicBezTo>
                      <a:pt x="221" y="49"/>
                      <a:pt x="219" y="48"/>
                      <a:pt x="220" y="46"/>
                    </a:cubicBezTo>
                    <a:cubicBezTo>
                      <a:pt x="220" y="44"/>
                      <a:pt x="223" y="40"/>
                      <a:pt x="226" y="40"/>
                    </a:cubicBezTo>
                    <a:cubicBezTo>
                      <a:pt x="228" y="40"/>
                      <a:pt x="227" y="43"/>
                      <a:pt x="229" y="43"/>
                    </a:cubicBezTo>
                    <a:cubicBezTo>
                      <a:pt x="231" y="44"/>
                      <a:pt x="233" y="37"/>
                      <a:pt x="232" y="36"/>
                    </a:cubicBezTo>
                    <a:cubicBezTo>
                      <a:pt x="232" y="35"/>
                      <a:pt x="233" y="36"/>
                      <a:pt x="232" y="36"/>
                    </a:cubicBezTo>
                    <a:cubicBezTo>
                      <a:pt x="232" y="37"/>
                      <a:pt x="229" y="38"/>
                      <a:pt x="228" y="38"/>
                    </a:cubicBezTo>
                    <a:cubicBezTo>
                      <a:pt x="226" y="37"/>
                      <a:pt x="227" y="35"/>
                      <a:pt x="225" y="36"/>
                    </a:cubicBezTo>
                    <a:close/>
                    <a:moveTo>
                      <a:pt x="152" y="32"/>
                    </a:moveTo>
                    <a:cubicBezTo>
                      <a:pt x="151" y="32"/>
                      <a:pt x="151" y="32"/>
                      <a:pt x="151" y="33"/>
                    </a:cubicBezTo>
                    <a:cubicBezTo>
                      <a:pt x="150" y="35"/>
                      <a:pt x="152" y="38"/>
                      <a:pt x="153" y="39"/>
                    </a:cubicBezTo>
                    <a:cubicBezTo>
                      <a:pt x="154" y="39"/>
                      <a:pt x="155" y="38"/>
                      <a:pt x="155" y="38"/>
                    </a:cubicBezTo>
                    <a:cubicBezTo>
                      <a:pt x="155" y="38"/>
                      <a:pt x="155" y="39"/>
                      <a:pt x="155" y="38"/>
                    </a:cubicBezTo>
                    <a:cubicBezTo>
                      <a:pt x="155" y="37"/>
                      <a:pt x="153" y="33"/>
                      <a:pt x="152" y="32"/>
                    </a:cubicBezTo>
                    <a:cubicBezTo>
                      <a:pt x="152" y="32"/>
                      <a:pt x="152" y="32"/>
                      <a:pt x="152" y="32"/>
                    </a:cubicBezTo>
                    <a:close/>
                    <a:moveTo>
                      <a:pt x="135" y="27"/>
                    </a:moveTo>
                    <a:cubicBezTo>
                      <a:pt x="135" y="28"/>
                      <a:pt x="135" y="28"/>
                      <a:pt x="135" y="28"/>
                    </a:cubicBezTo>
                    <a:cubicBezTo>
                      <a:pt x="135" y="29"/>
                      <a:pt x="135" y="29"/>
                      <a:pt x="136" y="30"/>
                    </a:cubicBezTo>
                    <a:cubicBezTo>
                      <a:pt x="136" y="29"/>
                      <a:pt x="136" y="29"/>
                      <a:pt x="136" y="29"/>
                    </a:cubicBezTo>
                    <a:cubicBezTo>
                      <a:pt x="136" y="28"/>
                      <a:pt x="136" y="28"/>
                      <a:pt x="135" y="27"/>
                    </a:cubicBezTo>
                    <a:close/>
                    <a:moveTo>
                      <a:pt x="125" y="24"/>
                    </a:moveTo>
                    <a:cubicBezTo>
                      <a:pt x="124" y="25"/>
                      <a:pt x="122" y="28"/>
                      <a:pt x="121" y="29"/>
                    </a:cubicBezTo>
                    <a:cubicBezTo>
                      <a:pt x="119" y="31"/>
                      <a:pt x="118" y="30"/>
                      <a:pt x="117" y="31"/>
                    </a:cubicBezTo>
                    <a:cubicBezTo>
                      <a:pt x="116" y="32"/>
                      <a:pt x="116" y="34"/>
                      <a:pt x="117" y="36"/>
                    </a:cubicBezTo>
                    <a:cubicBezTo>
                      <a:pt x="118" y="37"/>
                      <a:pt x="119" y="35"/>
                      <a:pt x="122" y="37"/>
                    </a:cubicBezTo>
                    <a:cubicBezTo>
                      <a:pt x="125" y="39"/>
                      <a:pt x="121" y="46"/>
                      <a:pt x="119" y="48"/>
                    </a:cubicBezTo>
                    <a:cubicBezTo>
                      <a:pt x="118" y="49"/>
                      <a:pt x="118" y="49"/>
                      <a:pt x="120" y="49"/>
                    </a:cubicBezTo>
                    <a:cubicBezTo>
                      <a:pt x="122" y="49"/>
                      <a:pt x="124" y="46"/>
                      <a:pt x="127" y="46"/>
                    </a:cubicBezTo>
                    <a:cubicBezTo>
                      <a:pt x="129" y="45"/>
                      <a:pt x="130" y="47"/>
                      <a:pt x="132" y="47"/>
                    </a:cubicBezTo>
                    <a:cubicBezTo>
                      <a:pt x="134" y="47"/>
                      <a:pt x="136" y="47"/>
                      <a:pt x="138" y="47"/>
                    </a:cubicBezTo>
                    <a:cubicBezTo>
                      <a:pt x="140" y="47"/>
                      <a:pt x="142" y="52"/>
                      <a:pt x="140" y="53"/>
                    </a:cubicBezTo>
                    <a:cubicBezTo>
                      <a:pt x="139" y="55"/>
                      <a:pt x="139" y="54"/>
                      <a:pt x="138" y="55"/>
                    </a:cubicBezTo>
                    <a:cubicBezTo>
                      <a:pt x="138" y="55"/>
                      <a:pt x="138" y="55"/>
                      <a:pt x="138" y="55"/>
                    </a:cubicBezTo>
                    <a:cubicBezTo>
                      <a:pt x="140" y="55"/>
                      <a:pt x="145" y="56"/>
                      <a:pt x="146" y="55"/>
                    </a:cubicBezTo>
                    <a:cubicBezTo>
                      <a:pt x="146" y="54"/>
                      <a:pt x="146" y="54"/>
                      <a:pt x="146" y="54"/>
                    </a:cubicBezTo>
                    <a:cubicBezTo>
                      <a:pt x="145" y="54"/>
                      <a:pt x="144" y="54"/>
                      <a:pt x="143" y="53"/>
                    </a:cubicBezTo>
                    <a:cubicBezTo>
                      <a:pt x="142" y="52"/>
                      <a:pt x="143" y="50"/>
                      <a:pt x="143" y="48"/>
                    </a:cubicBezTo>
                    <a:cubicBezTo>
                      <a:pt x="142" y="46"/>
                      <a:pt x="140" y="44"/>
                      <a:pt x="141" y="42"/>
                    </a:cubicBezTo>
                    <a:cubicBezTo>
                      <a:pt x="141" y="40"/>
                      <a:pt x="142" y="41"/>
                      <a:pt x="143" y="39"/>
                    </a:cubicBezTo>
                    <a:cubicBezTo>
                      <a:pt x="143" y="36"/>
                      <a:pt x="140" y="32"/>
                      <a:pt x="138" y="33"/>
                    </a:cubicBezTo>
                    <a:cubicBezTo>
                      <a:pt x="136" y="34"/>
                      <a:pt x="133" y="38"/>
                      <a:pt x="135" y="39"/>
                    </a:cubicBezTo>
                    <a:cubicBezTo>
                      <a:pt x="137" y="41"/>
                      <a:pt x="138" y="39"/>
                      <a:pt x="139" y="40"/>
                    </a:cubicBezTo>
                    <a:cubicBezTo>
                      <a:pt x="140" y="41"/>
                      <a:pt x="140" y="41"/>
                      <a:pt x="140" y="43"/>
                    </a:cubicBezTo>
                    <a:cubicBezTo>
                      <a:pt x="139" y="44"/>
                      <a:pt x="140" y="45"/>
                      <a:pt x="137" y="45"/>
                    </a:cubicBezTo>
                    <a:cubicBezTo>
                      <a:pt x="135" y="46"/>
                      <a:pt x="129" y="45"/>
                      <a:pt x="127" y="43"/>
                    </a:cubicBezTo>
                    <a:cubicBezTo>
                      <a:pt x="126" y="41"/>
                      <a:pt x="126" y="37"/>
                      <a:pt x="124" y="36"/>
                    </a:cubicBezTo>
                    <a:cubicBezTo>
                      <a:pt x="123" y="35"/>
                      <a:pt x="121" y="36"/>
                      <a:pt x="121" y="35"/>
                    </a:cubicBezTo>
                    <a:cubicBezTo>
                      <a:pt x="120" y="34"/>
                      <a:pt x="120" y="32"/>
                      <a:pt x="121" y="31"/>
                    </a:cubicBezTo>
                    <a:cubicBezTo>
                      <a:pt x="122" y="30"/>
                      <a:pt x="123" y="32"/>
                      <a:pt x="124" y="31"/>
                    </a:cubicBezTo>
                    <a:cubicBezTo>
                      <a:pt x="126" y="31"/>
                      <a:pt x="126" y="25"/>
                      <a:pt x="125" y="24"/>
                    </a:cubicBezTo>
                    <a:cubicBezTo>
                      <a:pt x="124" y="23"/>
                      <a:pt x="125" y="23"/>
                      <a:pt x="125" y="24"/>
                    </a:cubicBezTo>
                    <a:close/>
                    <a:moveTo>
                      <a:pt x="142" y="23"/>
                    </a:moveTo>
                    <a:cubicBezTo>
                      <a:pt x="142" y="24"/>
                      <a:pt x="144" y="27"/>
                      <a:pt x="145" y="27"/>
                    </a:cubicBezTo>
                    <a:cubicBezTo>
                      <a:pt x="146" y="28"/>
                      <a:pt x="145" y="28"/>
                      <a:pt x="146" y="27"/>
                    </a:cubicBezTo>
                    <a:cubicBezTo>
                      <a:pt x="147" y="27"/>
                      <a:pt x="148" y="26"/>
                      <a:pt x="148" y="26"/>
                    </a:cubicBezTo>
                    <a:cubicBezTo>
                      <a:pt x="148" y="25"/>
                      <a:pt x="148" y="25"/>
                      <a:pt x="148" y="25"/>
                    </a:cubicBezTo>
                    <a:cubicBezTo>
                      <a:pt x="148" y="25"/>
                      <a:pt x="148" y="25"/>
                      <a:pt x="147" y="25"/>
                    </a:cubicBezTo>
                    <a:cubicBezTo>
                      <a:pt x="147" y="24"/>
                      <a:pt x="144" y="24"/>
                      <a:pt x="144" y="24"/>
                    </a:cubicBezTo>
                    <a:cubicBezTo>
                      <a:pt x="143" y="24"/>
                      <a:pt x="142" y="22"/>
                      <a:pt x="142" y="23"/>
                    </a:cubicBezTo>
                    <a:close/>
                    <a:moveTo>
                      <a:pt x="255" y="34"/>
                    </a:moveTo>
                    <a:cubicBezTo>
                      <a:pt x="259" y="35"/>
                      <a:pt x="259" y="25"/>
                      <a:pt x="257" y="23"/>
                    </a:cubicBezTo>
                    <a:cubicBezTo>
                      <a:pt x="255" y="20"/>
                      <a:pt x="252" y="22"/>
                      <a:pt x="252" y="24"/>
                    </a:cubicBezTo>
                    <a:cubicBezTo>
                      <a:pt x="252" y="26"/>
                      <a:pt x="255" y="25"/>
                      <a:pt x="256" y="27"/>
                    </a:cubicBezTo>
                    <a:cubicBezTo>
                      <a:pt x="257" y="29"/>
                      <a:pt x="252" y="33"/>
                      <a:pt x="255" y="34"/>
                    </a:cubicBezTo>
                    <a:close/>
                    <a:moveTo>
                      <a:pt x="114" y="21"/>
                    </a:moveTo>
                    <a:cubicBezTo>
                      <a:pt x="113" y="22"/>
                      <a:pt x="112" y="26"/>
                      <a:pt x="112" y="26"/>
                    </a:cubicBezTo>
                    <a:cubicBezTo>
                      <a:pt x="112" y="27"/>
                      <a:pt x="113" y="27"/>
                      <a:pt x="113" y="28"/>
                    </a:cubicBezTo>
                    <a:cubicBezTo>
                      <a:pt x="113" y="28"/>
                      <a:pt x="114" y="28"/>
                      <a:pt x="114" y="28"/>
                    </a:cubicBezTo>
                    <a:cubicBezTo>
                      <a:pt x="114" y="27"/>
                      <a:pt x="114" y="28"/>
                      <a:pt x="114" y="27"/>
                    </a:cubicBezTo>
                    <a:cubicBezTo>
                      <a:pt x="115" y="26"/>
                      <a:pt x="114" y="22"/>
                      <a:pt x="114" y="21"/>
                    </a:cubicBezTo>
                    <a:cubicBezTo>
                      <a:pt x="114" y="21"/>
                      <a:pt x="114" y="21"/>
                      <a:pt x="114" y="21"/>
                    </a:cubicBezTo>
                    <a:close/>
                    <a:moveTo>
                      <a:pt x="245" y="21"/>
                    </a:moveTo>
                    <a:cubicBezTo>
                      <a:pt x="243" y="22"/>
                      <a:pt x="247" y="26"/>
                      <a:pt x="241" y="28"/>
                    </a:cubicBezTo>
                    <a:cubicBezTo>
                      <a:pt x="239" y="28"/>
                      <a:pt x="239" y="30"/>
                      <a:pt x="241" y="30"/>
                    </a:cubicBezTo>
                    <a:cubicBezTo>
                      <a:pt x="242" y="30"/>
                      <a:pt x="243" y="30"/>
                      <a:pt x="244" y="32"/>
                    </a:cubicBezTo>
                    <a:cubicBezTo>
                      <a:pt x="246" y="34"/>
                      <a:pt x="246" y="34"/>
                      <a:pt x="246" y="32"/>
                    </a:cubicBezTo>
                    <a:cubicBezTo>
                      <a:pt x="246" y="30"/>
                      <a:pt x="244" y="25"/>
                      <a:pt x="247" y="24"/>
                    </a:cubicBezTo>
                    <a:cubicBezTo>
                      <a:pt x="248" y="23"/>
                      <a:pt x="248" y="23"/>
                      <a:pt x="249" y="23"/>
                    </a:cubicBezTo>
                    <a:cubicBezTo>
                      <a:pt x="251" y="20"/>
                      <a:pt x="246" y="21"/>
                      <a:pt x="245" y="21"/>
                    </a:cubicBezTo>
                    <a:close/>
                    <a:moveTo>
                      <a:pt x="232" y="17"/>
                    </a:moveTo>
                    <a:cubicBezTo>
                      <a:pt x="230" y="17"/>
                      <a:pt x="231" y="17"/>
                      <a:pt x="231" y="18"/>
                    </a:cubicBezTo>
                    <a:cubicBezTo>
                      <a:pt x="231" y="20"/>
                      <a:pt x="234" y="21"/>
                      <a:pt x="233" y="23"/>
                    </a:cubicBezTo>
                    <a:cubicBezTo>
                      <a:pt x="232" y="26"/>
                      <a:pt x="231" y="24"/>
                      <a:pt x="227" y="25"/>
                    </a:cubicBezTo>
                    <a:cubicBezTo>
                      <a:pt x="224" y="27"/>
                      <a:pt x="222" y="29"/>
                      <a:pt x="222" y="29"/>
                    </a:cubicBezTo>
                    <a:cubicBezTo>
                      <a:pt x="222" y="29"/>
                      <a:pt x="220" y="29"/>
                      <a:pt x="222" y="29"/>
                    </a:cubicBezTo>
                    <a:cubicBezTo>
                      <a:pt x="224" y="30"/>
                      <a:pt x="226" y="28"/>
                      <a:pt x="229" y="27"/>
                    </a:cubicBezTo>
                    <a:cubicBezTo>
                      <a:pt x="231" y="26"/>
                      <a:pt x="233" y="28"/>
                      <a:pt x="234" y="27"/>
                    </a:cubicBezTo>
                    <a:cubicBezTo>
                      <a:pt x="236" y="27"/>
                      <a:pt x="239" y="21"/>
                      <a:pt x="238" y="20"/>
                    </a:cubicBezTo>
                    <a:cubicBezTo>
                      <a:pt x="237" y="18"/>
                      <a:pt x="234" y="16"/>
                      <a:pt x="232" y="17"/>
                    </a:cubicBezTo>
                    <a:close/>
                    <a:moveTo>
                      <a:pt x="225" y="14"/>
                    </a:moveTo>
                    <a:cubicBezTo>
                      <a:pt x="225" y="14"/>
                      <a:pt x="225" y="14"/>
                      <a:pt x="225" y="14"/>
                    </a:cubicBezTo>
                    <a:cubicBezTo>
                      <a:pt x="225" y="14"/>
                      <a:pt x="225" y="14"/>
                      <a:pt x="225" y="14"/>
                    </a:cubicBezTo>
                    <a:cubicBezTo>
                      <a:pt x="225" y="14"/>
                      <a:pt x="224" y="14"/>
                      <a:pt x="224" y="14"/>
                    </a:cubicBezTo>
                    <a:cubicBezTo>
                      <a:pt x="224" y="14"/>
                      <a:pt x="224" y="15"/>
                      <a:pt x="224" y="15"/>
                    </a:cubicBezTo>
                    <a:cubicBezTo>
                      <a:pt x="224" y="15"/>
                      <a:pt x="223" y="15"/>
                      <a:pt x="223" y="15"/>
                    </a:cubicBezTo>
                    <a:cubicBezTo>
                      <a:pt x="223" y="16"/>
                      <a:pt x="223" y="16"/>
                      <a:pt x="223" y="17"/>
                    </a:cubicBezTo>
                    <a:cubicBezTo>
                      <a:pt x="224" y="17"/>
                      <a:pt x="226" y="17"/>
                      <a:pt x="228" y="17"/>
                    </a:cubicBezTo>
                    <a:cubicBezTo>
                      <a:pt x="228" y="16"/>
                      <a:pt x="228" y="16"/>
                      <a:pt x="228" y="15"/>
                    </a:cubicBezTo>
                    <a:cubicBezTo>
                      <a:pt x="228" y="15"/>
                      <a:pt x="227" y="15"/>
                      <a:pt x="227" y="15"/>
                    </a:cubicBezTo>
                    <a:cubicBezTo>
                      <a:pt x="227" y="15"/>
                      <a:pt x="227" y="14"/>
                      <a:pt x="227" y="14"/>
                    </a:cubicBezTo>
                    <a:cubicBezTo>
                      <a:pt x="227" y="14"/>
                      <a:pt x="227" y="14"/>
                      <a:pt x="226" y="14"/>
                    </a:cubicBezTo>
                    <a:cubicBezTo>
                      <a:pt x="226" y="14"/>
                      <a:pt x="227" y="14"/>
                      <a:pt x="226" y="14"/>
                    </a:cubicBezTo>
                    <a:cubicBezTo>
                      <a:pt x="226" y="13"/>
                      <a:pt x="225" y="14"/>
                      <a:pt x="22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sp>
            <p:nvSpPr>
              <p:cNvPr id="23" name="ïsļíḓe"/>
              <p:cNvSpPr/>
              <p:nvPr/>
            </p:nvSpPr>
            <p:spPr bwMode="auto">
              <a:xfrm>
                <a:off x="2146301" y="3295651"/>
                <a:ext cx="1193800" cy="1042988"/>
              </a:xfrm>
              <a:custGeom>
                <a:avLst/>
                <a:gdLst>
                  <a:gd name="T0" fmla="*/ 362 w 362"/>
                  <a:gd name="T1" fmla="*/ 0 h 316"/>
                  <a:gd name="T2" fmla="*/ 351 w 362"/>
                  <a:gd name="T3" fmla="*/ 16 h 316"/>
                  <a:gd name="T4" fmla="*/ 0 w 362"/>
                  <a:gd name="T5" fmla="*/ 0 h 316"/>
                  <a:gd name="T6" fmla="*/ 341 w 362"/>
                  <a:gd name="T7" fmla="*/ 37 h 316"/>
                  <a:gd name="T8" fmla="*/ 18 w 362"/>
                  <a:gd name="T9" fmla="*/ 31 h 316"/>
                  <a:gd name="T10" fmla="*/ 349 w 362"/>
                  <a:gd name="T11" fmla="*/ 23 h 316"/>
                  <a:gd name="T12" fmla="*/ 332 w 362"/>
                  <a:gd name="T13" fmla="*/ 53 h 316"/>
                  <a:gd name="T14" fmla="*/ 26 w 362"/>
                  <a:gd name="T15" fmla="*/ 46 h 316"/>
                  <a:gd name="T16" fmla="*/ 341 w 362"/>
                  <a:gd name="T17" fmla="*/ 38 h 316"/>
                  <a:gd name="T18" fmla="*/ 281 w 362"/>
                  <a:gd name="T19" fmla="*/ 141 h 316"/>
                  <a:gd name="T20" fmla="*/ 184 w 362"/>
                  <a:gd name="T21" fmla="*/ 135 h 316"/>
                  <a:gd name="T22" fmla="*/ 167 w 362"/>
                  <a:gd name="T23" fmla="*/ 135 h 316"/>
                  <a:gd name="T24" fmla="*/ 73 w 362"/>
                  <a:gd name="T25" fmla="*/ 127 h 316"/>
                  <a:gd name="T26" fmla="*/ 289 w 362"/>
                  <a:gd name="T27" fmla="*/ 120 h 316"/>
                  <a:gd name="T28" fmla="*/ 64 w 362"/>
                  <a:gd name="T29" fmla="*/ 113 h 316"/>
                  <a:gd name="T30" fmla="*/ 296 w 362"/>
                  <a:gd name="T31" fmla="*/ 105 h 316"/>
                  <a:gd name="T32" fmla="*/ 56 w 362"/>
                  <a:gd name="T33" fmla="*/ 98 h 316"/>
                  <a:gd name="T34" fmla="*/ 304 w 362"/>
                  <a:gd name="T35" fmla="*/ 90 h 316"/>
                  <a:gd name="T36" fmla="*/ 48 w 362"/>
                  <a:gd name="T37" fmla="*/ 83 h 316"/>
                  <a:gd name="T38" fmla="*/ 311 w 362"/>
                  <a:gd name="T39" fmla="*/ 76 h 316"/>
                  <a:gd name="T40" fmla="*/ 39 w 362"/>
                  <a:gd name="T41" fmla="*/ 68 h 316"/>
                  <a:gd name="T42" fmla="*/ 323 w 362"/>
                  <a:gd name="T43" fmla="*/ 61 h 316"/>
                  <a:gd name="T44" fmla="*/ 31 w 362"/>
                  <a:gd name="T45" fmla="*/ 53 h 316"/>
                  <a:gd name="T46" fmla="*/ 281 w 362"/>
                  <a:gd name="T47" fmla="*/ 142 h 316"/>
                  <a:gd name="T48" fmla="*/ 273 w 362"/>
                  <a:gd name="T49" fmla="*/ 149 h 316"/>
                  <a:gd name="T50" fmla="*/ 159 w 362"/>
                  <a:gd name="T51" fmla="*/ 149 h 316"/>
                  <a:gd name="T52" fmla="*/ 85 w 362"/>
                  <a:gd name="T53" fmla="*/ 149 h 316"/>
                  <a:gd name="T54" fmla="*/ 170 w 362"/>
                  <a:gd name="T55" fmla="*/ 142 h 316"/>
                  <a:gd name="T56" fmla="*/ 281 w 362"/>
                  <a:gd name="T57" fmla="*/ 142 h 316"/>
                  <a:gd name="T58" fmla="*/ 266 w 362"/>
                  <a:gd name="T59" fmla="*/ 168 h 316"/>
                  <a:gd name="T60" fmla="*/ 94 w 362"/>
                  <a:gd name="T61" fmla="*/ 164 h 316"/>
                  <a:gd name="T62" fmla="*/ 272 w 362"/>
                  <a:gd name="T63" fmla="*/ 157 h 316"/>
                  <a:gd name="T64" fmla="*/ 258 w 362"/>
                  <a:gd name="T65" fmla="*/ 181 h 316"/>
                  <a:gd name="T66" fmla="*/ 102 w 362"/>
                  <a:gd name="T67" fmla="*/ 179 h 316"/>
                  <a:gd name="T68" fmla="*/ 264 w 362"/>
                  <a:gd name="T69" fmla="*/ 171 h 316"/>
                  <a:gd name="T70" fmla="*/ 250 w 362"/>
                  <a:gd name="T71" fmla="*/ 194 h 316"/>
                  <a:gd name="T72" fmla="*/ 111 w 362"/>
                  <a:gd name="T73" fmla="*/ 194 h 316"/>
                  <a:gd name="T74" fmla="*/ 255 w 362"/>
                  <a:gd name="T75" fmla="*/ 186 h 316"/>
                  <a:gd name="T76" fmla="*/ 205 w 362"/>
                  <a:gd name="T77" fmla="*/ 274 h 316"/>
                  <a:gd name="T78" fmla="*/ 153 w 362"/>
                  <a:gd name="T79" fmla="*/ 268 h 316"/>
                  <a:gd name="T80" fmla="*/ 212 w 362"/>
                  <a:gd name="T81" fmla="*/ 260 h 316"/>
                  <a:gd name="T82" fmla="*/ 144 w 362"/>
                  <a:gd name="T83" fmla="*/ 253 h 316"/>
                  <a:gd name="T84" fmla="*/ 220 w 362"/>
                  <a:gd name="T85" fmla="*/ 246 h 316"/>
                  <a:gd name="T86" fmla="*/ 136 w 362"/>
                  <a:gd name="T87" fmla="*/ 238 h 316"/>
                  <a:gd name="T88" fmla="*/ 228 w 362"/>
                  <a:gd name="T89" fmla="*/ 231 h 316"/>
                  <a:gd name="T90" fmla="*/ 128 w 362"/>
                  <a:gd name="T91" fmla="*/ 223 h 316"/>
                  <a:gd name="T92" fmla="*/ 236 w 362"/>
                  <a:gd name="T93" fmla="*/ 216 h 316"/>
                  <a:gd name="T94" fmla="*/ 119 w 362"/>
                  <a:gd name="T95" fmla="*/ 208 h 316"/>
                  <a:gd name="T96" fmla="*/ 247 w 362"/>
                  <a:gd name="T97" fmla="*/ 201 h 316"/>
                  <a:gd name="T98" fmla="*/ 196 w 362"/>
                  <a:gd name="T99" fmla="*/ 289 h 316"/>
                  <a:gd name="T100" fmla="*/ 161 w 362"/>
                  <a:gd name="T101" fmla="*/ 283 h 316"/>
                  <a:gd name="T102" fmla="*/ 204 w 362"/>
                  <a:gd name="T103" fmla="*/ 275 h 316"/>
                  <a:gd name="T104" fmla="*/ 191 w 362"/>
                  <a:gd name="T105" fmla="*/ 298 h 316"/>
                  <a:gd name="T106" fmla="*/ 170 w 362"/>
                  <a:gd name="T107" fmla="*/ 297 h 316"/>
                  <a:gd name="T108" fmla="*/ 195 w 362"/>
                  <a:gd name="T109" fmla="*/ 290 h 316"/>
                  <a:gd name="T110" fmla="*/ 180 w 362"/>
                  <a:gd name="T111" fmla="*/ 316 h 316"/>
                  <a:gd name="T112" fmla="*/ 185 w 362"/>
                  <a:gd name="T113" fmla="*/ 308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316">
                    <a:moveTo>
                      <a:pt x="0" y="0"/>
                    </a:moveTo>
                    <a:cubicBezTo>
                      <a:pt x="362" y="0"/>
                      <a:pt x="362" y="0"/>
                      <a:pt x="362" y="0"/>
                    </a:cubicBezTo>
                    <a:cubicBezTo>
                      <a:pt x="351" y="20"/>
                      <a:pt x="351" y="20"/>
                      <a:pt x="351" y="20"/>
                    </a:cubicBezTo>
                    <a:cubicBezTo>
                      <a:pt x="351" y="16"/>
                      <a:pt x="351" y="16"/>
                      <a:pt x="351" y="16"/>
                    </a:cubicBezTo>
                    <a:cubicBezTo>
                      <a:pt x="10" y="16"/>
                      <a:pt x="10" y="16"/>
                      <a:pt x="10" y="16"/>
                    </a:cubicBezTo>
                    <a:cubicBezTo>
                      <a:pt x="0" y="0"/>
                      <a:pt x="0" y="0"/>
                      <a:pt x="0" y="0"/>
                    </a:cubicBezTo>
                    <a:close/>
                    <a:moveTo>
                      <a:pt x="349" y="23"/>
                    </a:moveTo>
                    <a:cubicBezTo>
                      <a:pt x="341" y="37"/>
                      <a:pt x="341" y="37"/>
                      <a:pt x="341" y="37"/>
                    </a:cubicBezTo>
                    <a:cubicBezTo>
                      <a:pt x="341" y="31"/>
                      <a:pt x="341" y="31"/>
                      <a:pt x="341" y="31"/>
                    </a:cubicBezTo>
                    <a:cubicBezTo>
                      <a:pt x="18" y="31"/>
                      <a:pt x="18" y="31"/>
                      <a:pt x="18" y="31"/>
                    </a:cubicBezTo>
                    <a:cubicBezTo>
                      <a:pt x="14" y="23"/>
                      <a:pt x="14" y="23"/>
                      <a:pt x="14" y="23"/>
                    </a:cubicBezTo>
                    <a:cubicBezTo>
                      <a:pt x="349" y="23"/>
                      <a:pt x="349" y="23"/>
                      <a:pt x="349" y="23"/>
                    </a:cubicBezTo>
                    <a:close/>
                    <a:moveTo>
                      <a:pt x="341" y="38"/>
                    </a:moveTo>
                    <a:cubicBezTo>
                      <a:pt x="332" y="53"/>
                      <a:pt x="332" y="53"/>
                      <a:pt x="332" y="53"/>
                    </a:cubicBezTo>
                    <a:cubicBezTo>
                      <a:pt x="332" y="46"/>
                      <a:pt x="332" y="46"/>
                      <a:pt x="332" y="46"/>
                    </a:cubicBezTo>
                    <a:cubicBezTo>
                      <a:pt x="26" y="46"/>
                      <a:pt x="26" y="46"/>
                      <a:pt x="26" y="46"/>
                    </a:cubicBezTo>
                    <a:cubicBezTo>
                      <a:pt x="22" y="38"/>
                      <a:pt x="22" y="38"/>
                      <a:pt x="22" y="38"/>
                    </a:cubicBezTo>
                    <a:cubicBezTo>
                      <a:pt x="341" y="38"/>
                      <a:pt x="341" y="38"/>
                      <a:pt x="341" y="38"/>
                    </a:cubicBezTo>
                    <a:close/>
                    <a:moveTo>
                      <a:pt x="332" y="53"/>
                    </a:moveTo>
                    <a:cubicBezTo>
                      <a:pt x="281" y="141"/>
                      <a:pt x="281" y="141"/>
                      <a:pt x="281" y="141"/>
                    </a:cubicBezTo>
                    <a:cubicBezTo>
                      <a:pt x="281" y="135"/>
                      <a:pt x="281" y="135"/>
                      <a:pt x="281" y="135"/>
                    </a:cubicBezTo>
                    <a:cubicBezTo>
                      <a:pt x="184" y="135"/>
                      <a:pt x="184" y="135"/>
                      <a:pt x="184" y="135"/>
                    </a:cubicBezTo>
                    <a:cubicBezTo>
                      <a:pt x="178" y="135"/>
                      <a:pt x="173" y="134"/>
                      <a:pt x="167" y="134"/>
                    </a:cubicBezTo>
                    <a:cubicBezTo>
                      <a:pt x="167" y="134"/>
                      <a:pt x="167" y="135"/>
                      <a:pt x="167" y="135"/>
                    </a:cubicBezTo>
                    <a:cubicBezTo>
                      <a:pt x="77" y="135"/>
                      <a:pt x="77" y="135"/>
                      <a:pt x="77" y="135"/>
                    </a:cubicBezTo>
                    <a:cubicBezTo>
                      <a:pt x="73" y="127"/>
                      <a:pt x="73" y="127"/>
                      <a:pt x="73" y="127"/>
                    </a:cubicBezTo>
                    <a:cubicBezTo>
                      <a:pt x="289" y="127"/>
                      <a:pt x="289" y="127"/>
                      <a:pt x="289" y="127"/>
                    </a:cubicBezTo>
                    <a:cubicBezTo>
                      <a:pt x="289" y="120"/>
                      <a:pt x="289" y="120"/>
                      <a:pt x="289" y="120"/>
                    </a:cubicBezTo>
                    <a:cubicBezTo>
                      <a:pt x="69" y="120"/>
                      <a:pt x="69" y="120"/>
                      <a:pt x="69" y="120"/>
                    </a:cubicBezTo>
                    <a:cubicBezTo>
                      <a:pt x="64" y="113"/>
                      <a:pt x="64" y="113"/>
                      <a:pt x="64" y="113"/>
                    </a:cubicBezTo>
                    <a:cubicBezTo>
                      <a:pt x="296" y="113"/>
                      <a:pt x="296" y="113"/>
                      <a:pt x="296" y="113"/>
                    </a:cubicBezTo>
                    <a:cubicBezTo>
                      <a:pt x="296" y="105"/>
                      <a:pt x="296" y="105"/>
                      <a:pt x="296" y="105"/>
                    </a:cubicBezTo>
                    <a:cubicBezTo>
                      <a:pt x="60" y="105"/>
                      <a:pt x="60" y="105"/>
                      <a:pt x="60" y="105"/>
                    </a:cubicBezTo>
                    <a:cubicBezTo>
                      <a:pt x="56" y="98"/>
                      <a:pt x="56" y="98"/>
                      <a:pt x="56" y="98"/>
                    </a:cubicBezTo>
                    <a:cubicBezTo>
                      <a:pt x="304" y="98"/>
                      <a:pt x="304" y="98"/>
                      <a:pt x="304" y="98"/>
                    </a:cubicBezTo>
                    <a:cubicBezTo>
                      <a:pt x="304" y="90"/>
                      <a:pt x="304" y="90"/>
                      <a:pt x="304" y="90"/>
                    </a:cubicBezTo>
                    <a:cubicBezTo>
                      <a:pt x="52" y="90"/>
                      <a:pt x="52" y="90"/>
                      <a:pt x="52" y="90"/>
                    </a:cubicBezTo>
                    <a:cubicBezTo>
                      <a:pt x="48" y="83"/>
                      <a:pt x="48" y="83"/>
                      <a:pt x="48" y="83"/>
                    </a:cubicBezTo>
                    <a:cubicBezTo>
                      <a:pt x="311" y="83"/>
                      <a:pt x="311" y="83"/>
                      <a:pt x="311" y="83"/>
                    </a:cubicBezTo>
                    <a:cubicBezTo>
                      <a:pt x="311" y="76"/>
                      <a:pt x="311" y="76"/>
                      <a:pt x="311" y="76"/>
                    </a:cubicBezTo>
                    <a:cubicBezTo>
                      <a:pt x="43" y="76"/>
                      <a:pt x="43" y="76"/>
                      <a:pt x="43" y="76"/>
                    </a:cubicBezTo>
                    <a:cubicBezTo>
                      <a:pt x="39" y="68"/>
                      <a:pt x="39" y="68"/>
                      <a:pt x="39" y="68"/>
                    </a:cubicBezTo>
                    <a:cubicBezTo>
                      <a:pt x="323" y="68"/>
                      <a:pt x="323" y="68"/>
                      <a:pt x="323" y="68"/>
                    </a:cubicBezTo>
                    <a:cubicBezTo>
                      <a:pt x="323" y="61"/>
                      <a:pt x="323" y="61"/>
                      <a:pt x="323" y="61"/>
                    </a:cubicBezTo>
                    <a:cubicBezTo>
                      <a:pt x="35" y="61"/>
                      <a:pt x="35" y="61"/>
                      <a:pt x="35" y="61"/>
                    </a:cubicBezTo>
                    <a:cubicBezTo>
                      <a:pt x="31" y="53"/>
                      <a:pt x="31" y="53"/>
                      <a:pt x="31" y="53"/>
                    </a:cubicBezTo>
                    <a:cubicBezTo>
                      <a:pt x="332" y="53"/>
                      <a:pt x="332" y="53"/>
                      <a:pt x="332" y="53"/>
                    </a:cubicBezTo>
                    <a:close/>
                    <a:moveTo>
                      <a:pt x="281" y="142"/>
                    </a:moveTo>
                    <a:cubicBezTo>
                      <a:pt x="273" y="155"/>
                      <a:pt x="273" y="155"/>
                      <a:pt x="273" y="155"/>
                    </a:cubicBezTo>
                    <a:cubicBezTo>
                      <a:pt x="273" y="149"/>
                      <a:pt x="273" y="149"/>
                      <a:pt x="273" y="149"/>
                    </a:cubicBezTo>
                    <a:cubicBezTo>
                      <a:pt x="194" y="149"/>
                      <a:pt x="194" y="149"/>
                      <a:pt x="194" y="149"/>
                    </a:cubicBezTo>
                    <a:cubicBezTo>
                      <a:pt x="182" y="149"/>
                      <a:pt x="170" y="149"/>
                      <a:pt x="159" y="149"/>
                    </a:cubicBezTo>
                    <a:cubicBezTo>
                      <a:pt x="159" y="149"/>
                      <a:pt x="159" y="149"/>
                      <a:pt x="159" y="149"/>
                    </a:cubicBezTo>
                    <a:cubicBezTo>
                      <a:pt x="85" y="149"/>
                      <a:pt x="85" y="149"/>
                      <a:pt x="85" y="149"/>
                    </a:cubicBezTo>
                    <a:cubicBezTo>
                      <a:pt x="81" y="142"/>
                      <a:pt x="81" y="142"/>
                      <a:pt x="81" y="142"/>
                    </a:cubicBezTo>
                    <a:cubicBezTo>
                      <a:pt x="170" y="142"/>
                      <a:pt x="170" y="142"/>
                      <a:pt x="170" y="142"/>
                    </a:cubicBezTo>
                    <a:cubicBezTo>
                      <a:pt x="175" y="142"/>
                      <a:pt x="182" y="142"/>
                      <a:pt x="187" y="142"/>
                    </a:cubicBezTo>
                    <a:cubicBezTo>
                      <a:pt x="281" y="142"/>
                      <a:pt x="281" y="142"/>
                      <a:pt x="281" y="142"/>
                    </a:cubicBezTo>
                    <a:close/>
                    <a:moveTo>
                      <a:pt x="272" y="157"/>
                    </a:moveTo>
                    <a:cubicBezTo>
                      <a:pt x="266" y="168"/>
                      <a:pt x="266" y="168"/>
                      <a:pt x="266" y="168"/>
                    </a:cubicBezTo>
                    <a:cubicBezTo>
                      <a:pt x="266" y="164"/>
                      <a:pt x="266" y="164"/>
                      <a:pt x="266" y="164"/>
                    </a:cubicBezTo>
                    <a:cubicBezTo>
                      <a:pt x="94" y="164"/>
                      <a:pt x="94" y="164"/>
                      <a:pt x="94" y="164"/>
                    </a:cubicBezTo>
                    <a:cubicBezTo>
                      <a:pt x="90" y="157"/>
                      <a:pt x="90" y="157"/>
                      <a:pt x="90" y="157"/>
                    </a:cubicBezTo>
                    <a:cubicBezTo>
                      <a:pt x="272" y="157"/>
                      <a:pt x="272" y="157"/>
                      <a:pt x="272" y="157"/>
                    </a:cubicBezTo>
                    <a:close/>
                    <a:moveTo>
                      <a:pt x="264" y="171"/>
                    </a:moveTo>
                    <a:cubicBezTo>
                      <a:pt x="258" y="181"/>
                      <a:pt x="258" y="181"/>
                      <a:pt x="258" y="181"/>
                    </a:cubicBezTo>
                    <a:cubicBezTo>
                      <a:pt x="258" y="179"/>
                      <a:pt x="258" y="179"/>
                      <a:pt x="258" y="179"/>
                    </a:cubicBezTo>
                    <a:cubicBezTo>
                      <a:pt x="102" y="179"/>
                      <a:pt x="102" y="179"/>
                      <a:pt x="102" y="179"/>
                    </a:cubicBezTo>
                    <a:cubicBezTo>
                      <a:pt x="98" y="171"/>
                      <a:pt x="98" y="171"/>
                      <a:pt x="98" y="171"/>
                    </a:cubicBezTo>
                    <a:cubicBezTo>
                      <a:pt x="264" y="171"/>
                      <a:pt x="264" y="171"/>
                      <a:pt x="264" y="171"/>
                    </a:cubicBezTo>
                    <a:close/>
                    <a:moveTo>
                      <a:pt x="255" y="186"/>
                    </a:moveTo>
                    <a:cubicBezTo>
                      <a:pt x="250" y="194"/>
                      <a:pt x="250" y="194"/>
                      <a:pt x="250" y="194"/>
                    </a:cubicBezTo>
                    <a:cubicBezTo>
                      <a:pt x="250" y="194"/>
                      <a:pt x="250" y="194"/>
                      <a:pt x="250" y="194"/>
                    </a:cubicBezTo>
                    <a:cubicBezTo>
                      <a:pt x="111" y="194"/>
                      <a:pt x="111" y="194"/>
                      <a:pt x="111" y="194"/>
                    </a:cubicBezTo>
                    <a:cubicBezTo>
                      <a:pt x="106" y="186"/>
                      <a:pt x="106" y="186"/>
                      <a:pt x="106" y="186"/>
                    </a:cubicBezTo>
                    <a:cubicBezTo>
                      <a:pt x="255" y="186"/>
                      <a:pt x="255" y="186"/>
                      <a:pt x="255" y="186"/>
                    </a:cubicBezTo>
                    <a:close/>
                    <a:moveTo>
                      <a:pt x="247" y="201"/>
                    </a:moveTo>
                    <a:cubicBezTo>
                      <a:pt x="205" y="274"/>
                      <a:pt x="205" y="274"/>
                      <a:pt x="205" y="274"/>
                    </a:cubicBezTo>
                    <a:cubicBezTo>
                      <a:pt x="205" y="268"/>
                      <a:pt x="205" y="268"/>
                      <a:pt x="205" y="268"/>
                    </a:cubicBezTo>
                    <a:cubicBezTo>
                      <a:pt x="153" y="268"/>
                      <a:pt x="153" y="268"/>
                      <a:pt x="153" y="268"/>
                    </a:cubicBezTo>
                    <a:cubicBezTo>
                      <a:pt x="148" y="260"/>
                      <a:pt x="148" y="260"/>
                      <a:pt x="148" y="260"/>
                    </a:cubicBezTo>
                    <a:cubicBezTo>
                      <a:pt x="212" y="260"/>
                      <a:pt x="212" y="260"/>
                      <a:pt x="212" y="260"/>
                    </a:cubicBezTo>
                    <a:cubicBezTo>
                      <a:pt x="212" y="253"/>
                      <a:pt x="212" y="253"/>
                      <a:pt x="212" y="253"/>
                    </a:cubicBezTo>
                    <a:cubicBezTo>
                      <a:pt x="144" y="253"/>
                      <a:pt x="144" y="253"/>
                      <a:pt x="144" y="253"/>
                    </a:cubicBezTo>
                    <a:cubicBezTo>
                      <a:pt x="140" y="246"/>
                      <a:pt x="140" y="246"/>
                      <a:pt x="140" y="246"/>
                    </a:cubicBezTo>
                    <a:cubicBezTo>
                      <a:pt x="220" y="246"/>
                      <a:pt x="220" y="246"/>
                      <a:pt x="220" y="246"/>
                    </a:cubicBezTo>
                    <a:cubicBezTo>
                      <a:pt x="220" y="238"/>
                      <a:pt x="220" y="238"/>
                      <a:pt x="220" y="238"/>
                    </a:cubicBezTo>
                    <a:cubicBezTo>
                      <a:pt x="136" y="238"/>
                      <a:pt x="136" y="238"/>
                      <a:pt x="136" y="238"/>
                    </a:cubicBezTo>
                    <a:cubicBezTo>
                      <a:pt x="132" y="231"/>
                      <a:pt x="132" y="231"/>
                      <a:pt x="132" y="231"/>
                    </a:cubicBezTo>
                    <a:cubicBezTo>
                      <a:pt x="228" y="231"/>
                      <a:pt x="228" y="231"/>
                      <a:pt x="228" y="231"/>
                    </a:cubicBezTo>
                    <a:cubicBezTo>
                      <a:pt x="228" y="223"/>
                      <a:pt x="228" y="223"/>
                      <a:pt x="228" y="223"/>
                    </a:cubicBezTo>
                    <a:cubicBezTo>
                      <a:pt x="128" y="223"/>
                      <a:pt x="128" y="223"/>
                      <a:pt x="128" y="223"/>
                    </a:cubicBezTo>
                    <a:cubicBezTo>
                      <a:pt x="123" y="216"/>
                      <a:pt x="123" y="216"/>
                      <a:pt x="123" y="216"/>
                    </a:cubicBezTo>
                    <a:cubicBezTo>
                      <a:pt x="236" y="216"/>
                      <a:pt x="236" y="216"/>
                      <a:pt x="236" y="216"/>
                    </a:cubicBezTo>
                    <a:cubicBezTo>
                      <a:pt x="236" y="208"/>
                      <a:pt x="236" y="208"/>
                      <a:pt x="236" y="208"/>
                    </a:cubicBezTo>
                    <a:cubicBezTo>
                      <a:pt x="119" y="208"/>
                      <a:pt x="119" y="208"/>
                      <a:pt x="119" y="208"/>
                    </a:cubicBezTo>
                    <a:cubicBezTo>
                      <a:pt x="115" y="201"/>
                      <a:pt x="115" y="201"/>
                      <a:pt x="115" y="201"/>
                    </a:cubicBezTo>
                    <a:cubicBezTo>
                      <a:pt x="247" y="201"/>
                      <a:pt x="247" y="201"/>
                      <a:pt x="247" y="201"/>
                    </a:cubicBezTo>
                    <a:close/>
                    <a:moveTo>
                      <a:pt x="204" y="275"/>
                    </a:moveTo>
                    <a:cubicBezTo>
                      <a:pt x="196" y="289"/>
                      <a:pt x="196" y="289"/>
                      <a:pt x="196" y="289"/>
                    </a:cubicBezTo>
                    <a:cubicBezTo>
                      <a:pt x="196" y="283"/>
                      <a:pt x="196" y="283"/>
                      <a:pt x="196" y="283"/>
                    </a:cubicBezTo>
                    <a:cubicBezTo>
                      <a:pt x="161" y="283"/>
                      <a:pt x="161" y="283"/>
                      <a:pt x="161" y="283"/>
                    </a:cubicBezTo>
                    <a:cubicBezTo>
                      <a:pt x="157" y="275"/>
                      <a:pt x="157" y="275"/>
                      <a:pt x="157" y="275"/>
                    </a:cubicBezTo>
                    <a:cubicBezTo>
                      <a:pt x="204" y="275"/>
                      <a:pt x="204" y="275"/>
                      <a:pt x="204" y="275"/>
                    </a:cubicBezTo>
                    <a:close/>
                    <a:moveTo>
                      <a:pt x="195" y="290"/>
                    </a:moveTo>
                    <a:cubicBezTo>
                      <a:pt x="191" y="298"/>
                      <a:pt x="191" y="298"/>
                      <a:pt x="191" y="298"/>
                    </a:cubicBezTo>
                    <a:cubicBezTo>
                      <a:pt x="191" y="297"/>
                      <a:pt x="191" y="297"/>
                      <a:pt x="191" y="297"/>
                    </a:cubicBezTo>
                    <a:cubicBezTo>
                      <a:pt x="170" y="297"/>
                      <a:pt x="170" y="297"/>
                      <a:pt x="170" y="297"/>
                    </a:cubicBezTo>
                    <a:cubicBezTo>
                      <a:pt x="165" y="290"/>
                      <a:pt x="165" y="290"/>
                      <a:pt x="165" y="290"/>
                    </a:cubicBezTo>
                    <a:cubicBezTo>
                      <a:pt x="195" y="290"/>
                      <a:pt x="195" y="290"/>
                      <a:pt x="195" y="290"/>
                    </a:cubicBezTo>
                    <a:close/>
                    <a:moveTo>
                      <a:pt x="185" y="308"/>
                    </a:moveTo>
                    <a:cubicBezTo>
                      <a:pt x="180" y="316"/>
                      <a:pt x="180" y="316"/>
                      <a:pt x="180" y="316"/>
                    </a:cubicBezTo>
                    <a:cubicBezTo>
                      <a:pt x="176" y="308"/>
                      <a:pt x="176" y="308"/>
                      <a:pt x="176" y="308"/>
                    </a:cubicBezTo>
                    <a:cubicBezTo>
                      <a:pt x="185" y="308"/>
                      <a:pt x="185" y="308"/>
                      <a:pt x="185" y="3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p>
            </p:txBody>
          </p:sp>
        </p:grpSp>
      </p:grpSp>
      <p:sp>
        <p:nvSpPr>
          <p:cNvPr id="3" name="矩形 2"/>
          <p:cNvSpPr/>
          <p:nvPr userDrawn="1"/>
        </p:nvSpPr>
        <p:spPr>
          <a:xfrm>
            <a:off x="11998872" y="6233160"/>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userDrawn="1"/>
        </p:nvSpPr>
        <p:spPr>
          <a:xfrm>
            <a:off x="340463" y="327378"/>
            <a:ext cx="193127" cy="62484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占位符 25"/>
          <p:cNvSpPr>
            <a:spLocks noGrp="1"/>
          </p:cNvSpPr>
          <p:nvPr>
            <p:ph type="body" sz="quarter" idx="13" hasCustomPrompt="1"/>
          </p:nvPr>
        </p:nvSpPr>
        <p:spPr>
          <a:xfrm>
            <a:off x="536819" y="327061"/>
            <a:ext cx="7516813" cy="625475"/>
          </a:xfrm>
        </p:spPr>
        <p:txBody>
          <a:bodyPr anchor="ctr">
            <a:noAutofit/>
          </a:bodyPr>
          <a:lstStyle>
            <a:lvl1pPr marL="0" indent="0">
              <a:lnSpc>
                <a:spcPct val="100000"/>
              </a:lnSpc>
              <a:spcBef>
                <a:spcPts val="0"/>
              </a:spcBef>
              <a:buNone/>
              <a:defRPr sz="3600" b="1">
                <a:solidFill>
                  <a:schemeClr val="accent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defRPr>
            </a:lvl1pPr>
          </a:lstStyle>
          <a:p>
            <a:pPr lvl="0"/>
            <a:r>
              <a:rPr lang="zh-CN" altLang="en-US"/>
              <a:t>单击此处插入标题</a:t>
            </a:r>
          </a:p>
        </p:txBody>
      </p:sp>
      <p:sp>
        <p:nvSpPr>
          <p:cNvPr id="29" name="图片占位符 27"/>
          <p:cNvSpPr>
            <a:spLocks noGrp="1"/>
          </p:cNvSpPr>
          <p:nvPr>
            <p:ph type="pic" sz="quarter" idx="16"/>
          </p:nvPr>
        </p:nvSpPr>
        <p:spPr>
          <a:xfrm>
            <a:off x="4088847" y="1264919"/>
            <a:ext cx="4014307" cy="3260189"/>
          </a:xfrm>
        </p:spPr>
        <p:txBody>
          <a:bodyPr/>
          <a:lstStyle/>
          <a:p>
            <a:endParaRPr lang="zh-CN" altLang="en-US"/>
          </a:p>
        </p:txBody>
      </p:sp>
      <p:sp>
        <p:nvSpPr>
          <p:cNvPr id="28" name="图片占位符 27"/>
          <p:cNvSpPr>
            <a:spLocks noGrp="1"/>
          </p:cNvSpPr>
          <p:nvPr>
            <p:ph type="pic" sz="quarter" idx="17"/>
          </p:nvPr>
        </p:nvSpPr>
        <p:spPr>
          <a:xfrm>
            <a:off x="359096" y="1405596"/>
            <a:ext cx="3491710" cy="2911999"/>
          </a:xfrm>
        </p:spPr>
        <p:txBody>
          <a:bodyPr/>
          <a:lstStyle/>
          <a:p>
            <a:endParaRPr lang="zh-CN" altLang="en-US"/>
          </a:p>
        </p:txBody>
      </p:sp>
      <p:sp>
        <p:nvSpPr>
          <p:cNvPr id="30" name="图片占位符 27"/>
          <p:cNvSpPr>
            <a:spLocks noGrp="1"/>
          </p:cNvSpPr>
          <p:nvPr>
            <p:ph type="pic" sz="quarter" idx="18"/>
          </p:nvPr>
        </p:nvSpPr>
        <p:spPr>
          <a:xfrm>
            <a:off x="8341195" y="1405596"/>
            <a:ext cx="3491710" cy="2911999"/>
          </a:xfrm>
        </p:spPr>
        <p:txBody>
          <a:bodyPr/>
          <a:lstStyle/>
          <a:p>
            <a:endParaRPr lang="zh-CN" altLang="en-US"/>
          </a:p>
        </p:txBody>
      </p:sp>
      <p:sp>
        <p:nvSpPr>
          <p:cNvPr id="38" name="矩形 37"/>
          <p:cNvSpPr/>
          <p:nvPr userDrawn="1"/>
        </p:nvSpPr>
        <p:spPr>
          <a:xfrm>
            <a:off x="8389878" y="6399362"/>
            <a:ext cx="3647152" cy="369332"/>
          </a:xfrm>
          <a:prstGeom prst="rect">
            <a:avLst/>
          </a:prstGeom>
        </p:spPr>
        <p:txBody>
          <a:bodyPr wrap="none">
            <a:spAutoFit/>
          </a:bodyPr>
          <a:lstStyle/>
          <a:p>
            <a:r>
              <a:rPr lang="zh-CN" altLang="en-US">
                <a:solidFill>
                  <a:schemeClr val="bg1">
                    <a:lumMod val="95000"/>
                  </a:schemeClr>
                </a:solidFill>
              </a:rPr>
              <a:t>耐劳苦、尚俭朴、勤学业、爱国家</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theme" Target="../theme/theme2.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2AD607-B09F-4EFF-ACE3-FB7DBC0FAF63}" type="datetimeFigureOut">
              <a:rPr lang="zh-CN" altLang="en-US" smtClean="0"/>
              <a:t>2022-08-21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84BC1B-521B-4651-8E7E-D859937B7DA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2" r:id="rId2"/>
    <p:sldLayoutId id="2147483657" r:id="rId3"/>
    <p:sldLayoutId id="2147483659" r:id="rId4"/>
    <p:sldLayoutId id="2147483660" r:id="rId5"/>
    <p:sldLayoutId id="2147483661" r:id="rId6"/>
    <p:sldLayoutId id="2147483662" r:id="rId7"/>
    <p:sldLayoutId id="2147483663" r:id="rId8"/>
    <p:sldLayoutId id="2147483667" r:id="rId9"/>
    <p:sldLayoutId id="2147483670" r:id="rId10"/>
    <p:sldLayoutId id="2147483671" r:id="rId11"/>
    <p:sldLayoutId id="2147483689" r:id="rId12"/>
    <p:sldLayoutId id="2147483690"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A20B9A-0783-6492-F82C-888A45A0C6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N"/>
          </a:p>
        </p:txBody>
      </p:sp>
      <p:sp>
        <p:nvSpPr>
          <p:cNvPr id="3" name="Text Placeholder 2">
            <a:extLst>
              <a:ext uri="{FF2B5EF4-FFF2-40B4-BE49-F238E27FC236}">
                <a16:creationId xmlns:a16="http://schemas.microsoft.com/office/drawing/2014/main" id="{866472AB-E428-31D2-C012-F775B703C9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097000C8-A40A-923B-BB7C-910F8ADFE1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A51948-65B1-1246-8693-5E8FB9739357}" type="datetimeFigureOut">
              <a:rPr lang="en-CN" smtClean="0"/>
              <a:t>08/21/2022</a:t>
            </a:fld>
            <a:endParaRPr lang="en-CN"/>
          </a:p>
        </p:txBody>
      </p:sp>
      <p:sp>
        <p:nvSpPr>
          <p:cNvPr id="5" name="Footer Placeholder 4">
            <a:extLst>
              <a:ext uri="{FF2B5EF4-FFF2-40B4-BE49-F238E27FC236}">
                <a16:creationId xmlns:a16="http://schemas.microsoft.com/office/drawing/2014/main" id="{AC131745-7161-7160-9040-1E261AD67F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N"/>
          </a:p>
        </p:txBody>
      </p:sp>
      <p:sp>
        <p:nvSpPr>
          <p:cNvPr id="6" name="Slide Number Placeholder 5">
            <a:extLst>
              <a:ext uri="{FF2B5EF4-FFF2-40B4-BE49-F238E27FC236}">
                <a16:creationId xmlns:a16="http://schemas.microsoft.com/office/drawing/2014/main" id="{3EA1F200-2FD0-7025-2ED3-9730C9655B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73B58E-610C-E249-A242-7C07507D5228}" type="slidenum">
              <a:rPr lang="en-CN" smtClean="0"/>
              <a:t>‹#›</a:t>
            </a:fld>
            <a:endParaRPr lang="en-CN"/>
          </a:p>
        </p:txBody>
      </p:sp>
    </p:spTree>
    <p:extLst>
      <p:ext uri="{BB962C8B-B14F-4D97-AF65-F5344CB8AC3E}">
        <p14:creationId xmlns:p14="http://schemas.microsoft.com/office/powerpoint/2010/main" val="5887820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6.wdp"/></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13.sv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5.xml"/><Relationship Id="rId5" Type="http://schemas.openxmlformats.org/officeDocument/2006/relationships/hyperlink" Target="https://github.com/cyyself/cemu" TargetMode="External"/><Relationship Id="rId4" Type="http://schemas.openxmlformats.org/officeDocument/2006/relationships/hyperlink" Target="https://github.com/cyyself/soc-simulator" TargetMode="External"/></Relationships>
</file>

<file path=ppt/slides/_rels/slide16.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image" Target="../media/image17.png"/><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16.xml"/><Relationship Id="rId1" Type="http://schemas.openxmlformats.org/officeDocument/2006/relationships/slideLayout" Target="../slideLayouts/slideLayout25.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5.xml"/><Relationship Id="rId5" Type="http://schemas.openxmlformats.org/officeDocument/2006/relationships/image" Target="../media/image2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10.xml"/><Relationship Id="rId5" Type="http://schemas.openxmlformats.org/officeDocument/2006/relationships/image" Target="../media/image24.png"/><Relationship Id="rId4" Type="http://schemas.openxmlformats.org/officeDocument/2006/relationships/image" Target="../media/image23.sv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10.xml"/><Relationship Id="rId5" Type="http://schemas.openxmlformats.org/officeDocument/2006/relationships/image" Target="../media/image28.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normAutofit fontScale="97500"/>
          </a:bodyPr>
          <a:lstStyle/>
          <a:p>
            <a:r>
              <a:rPr lang="en-US" altLang="zh-CN" sz="4800">
                <a:sym typeface="+mn-lt"/>
              </a:rPr>
              <a:t>CQU Dual Issue Machine</a:t>
            </a:r>
            <a:endParaRPr lang="zh-CN" altLang="en-US" sz="4800">
              <a:sym typeface="+mn-lt"/>
            </a:endParaRPr>
          </a:p>
        </p:txBody>
      </p:sp>
      <p:sp>
        <p:nvSpPr>
          <p:cNvPr id="3" name="文本占位符 2"/>
          <p:cNvSpPr>
            <a:spLocks noGrp="1"/>
          </p:cNvSpPr>
          <p:nvPr>
            <p:ph type="body" sz="quarter" idx="15"/>
          </p:nvPr>
        </p:nvSpPr>
        <p:spPr>
          <a:xfrm>
            <a:off x="3234771" y="4958481"/>
            <a:ext cx="6105873" cy="537845"/>
          </a:xfrm>
        </p:spPr>
        <p:txBody>
          <a:bodyPr>
            <a:noAutofit/>
          </a:bodyPr>
          <a:lstStyle/>
          <a:p>
            <a:r>
              <a:rPr lang="zh-CN" altLang="en-US" sz="2200"/>
              <a:t>重庆大学  所以延迟槽会消失对不队</a:t>
            </a:r>
            <a:endParaRPr lang="en-US" altLang="zh-CN" sz="2200"/>
          </a:p>
          <a:p>
            <a:r>
              <a:rPr lang="zh-CN" altLang="en-US" sz="2200">
                <a:sym typeface="+mn-lt"/>
              </a:rPr>
              <a:t>陈泱宇</a:t>
            </a:r>
            <a:r>
              <a:rPr lang="en-US" altLang="zh-CN" sz="2200">
                <a:sym typeface="+mn-lt"/>
              </a:rPr>
              <a:t>  </a:t>
            </a:r>
            <a:r>
              <a:rPr lang="zh-CN" altLang="en-US" sz="2200">
                <a:sym typeface="+mn-lt"/>
              </a:rPr>
              <a:t>李燕琴</a:t>
            </a:r>
            <a:r>
              <a:rPr lang="en-US" altLang="zh-CN" sz="2200">
                <a:sym typeface="+mn-lt"/>
              </a:rPr>
              <a:t>  </a:t>
            </a:r>
            <a:r>
              <a:rPr lang="zh-CN" altLang="en-US" sz="2200">
                <a:sym typeface="+mn-lt"/>
              </a:rPr>
              <a:t>王梓宇  张翀</a:t>
            </a:r>
            <a:endParaRPr lang="en-US" altLang="zh-CN" sz="2200">
              <a:sym typeface="+mn-lt"/>
            </a:endParaRPr>
          </a:p>
        </p:txBody>
      </p:sp>
      <p:sp>
        <p:nvSpPr>
          <p:cNvPr id="11" name="文本占位符 10"/>
          <p:cNvSpPr>
            <a:spLocks noGrp="1"/>
          </p:cNvSpPr>
          <p:nvPr>
            <p:ph type="body" sz="quarter" idx="18"/>
          </p:nvPr>
        </p:nvSpPr>
        <p:spPr/>
        <p:txBody>
          <a:bodyPr>
            <a:noAutofit/>
          </a:bodyPr>
          <a:lstStyle/>
          <a:p>
            <a:r>
              <a:rPr lang="zh-CN" altLang="en-US" sz="2200"/>
              <a:t>第六届“龙芯杯”全国大学生计算机系统能力培养大赛</a:t>
            </a:r>
            <a:endParaRPr lang="en-US" altLang="zh-CN" sz="2200">
              <a:sym typeface="+mn-lt"/>
            </a:endParaRPr>
          </a:p>
        </p:txBody>
      </p:sp>
      <p:pic>
        <p:nvPicPr>
          <p:cNvPr id="8" name="图片 7">
            <a:extLst>
              <a:ext uri="{FF2B5EF4-FFF2-40B4-BE49-F238E27FC236}">
                <a16:creationId xmlns:a16="http://schemas.microsoft.com/office/drawing/2014/main" id="{EC17CFF2-7CBD-48E2-BF0F-BF2EA8578872}"/>
              </a:ext>
            </a:extLst>
          </p:cNvPr>
          <p:cNvPicPr>
            <a:picLocks noChangeAspect="1"/>
          </p:cNvPicPr>
          <p:nvPr/>
        </p:nvPicPr>
        <p:blipFill>
          <a:blip r:embed="rId3" cstate="print">
            <a:duotone>
              <a:schemeClr val="accent5">
                <a:shade val="45000"/>
                <a:satMod val="135000"/>
              </a:schemeClr>
              <a:prstClr val="white"/>
            </a:duotone>
            <a:extLst>
              <a:ext uri="{BEBA8EAE-BF5A-486C-A8C5-ECC9F3942E4B}">
                <a14:imgProps xmlns:a14="http://schemas.microsoft.com/office/drawing/2010/main">
                  <a14:imgLayer r:embed="rId4">
                    <a14:imgEffect>
                      <a14:saturation sat="300000"/>
                    </a14:imgEffect>
                  </a14:imgLayer>
                </a14:imgProps>
              </a:ext>
              <a:ext uri="{28A0092B-C50C-407E-A947-70E740481C1C}">
                <a14:useLocalDpi xmlns:a14="http://schemas.microsoft.com/office/drawing/2010/main" val="0"/>
              </a:ext>
            </a:extLst>
          </a:blip>
          <a:stretch>
            <a:fillRect/>
          </a:stretch>
        </p:blipFill>
        <p:spPr>
          <a:xfrm>
            <a:off x="430213" y="114300"/>
            <a:ext cx="1106487" cy="110648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34AC960-6294-4C33-C61A-B24158358F06}"/>
              </a:ext>
            </a:extLst>
          </p:cNvPr>
          <p:cNvSpPr>
            <a:spLocks noGrp="1"/>
          </p:cNvSpPr>
          <p:nvPr>
            <p:ph type="body" sz="quarter" idx="13"/>
          </p:nvPr>
        </p:nvSpPr>
        <p:spPr/>
        <p:txBody>
          <a:bodyPr/>
          <a:lstStyle/>
          <a:p>
            <a:r>
              <a:rPr lang="zh-CN" altLang="en-US"/>
              <a:t>双发控制</a:t>
            </a:r>
          </a:p>
        </p:txBody>
      </p:sp>
      <p:sp>
        <p:nvSpPr>
          <p:cNvPr id="4" name="文本框 3">
            <a:extLst>
              <a:ext uri="{FF2B5EF4-FFF2-40B4-BE49-F238E27FC236}">
                <a16:creationId xmlns:a16="http://schemas.microsoft.com/office/drawing/2014/main" id="{F47B745F-1569-A579-7057-D7D3B6E8F6C5}"/>
              </a:ext>
            </a:extLst>
          </p:cNvPr>
          <p:cNvSpPr txBox="1"/>
          <p:nvPr/>
        </p:nvSpPr>
        <p:spPr>
          <a:xfrm>
            <a:off x="397565" y="1162878"/>
            <a:ext cx="10535478" cy="5196615"/>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400"/>
              <a:t>特殊情况</a:t>
            </a:r>
            <a:endParaRPr lang="en-US" altLang="zh-CN" sz="2400"/>
          </a:p>
          <a:p>
            <a:pPr marL="800100" lvl="1" indent="-342900">
              <a:lnSpc>
                <a:spcPct val="150000"/>
              </a:lnSpc>
              <a:buFont typeface="Wingdings" panose="05000000000000000000" pitchFamily="2" charset="2"/>
              <a:buChar char="p"/>
            </a:pPr>
            <a:r>
              <a:rPr lang="zh-CN" altLang="en-US" sz="2000"/>
              <a:t>自陷、例外等指令：放在</a:t>
            </a:r>
            <a:r>
              <a:rPr lang="en-US" altLang="zh-CN" sz="2000"/>
              <a:t>Master</a:t>
            </a:r>
            <a:r>
              <a:rPr lang="zh-CN" altLang="en-US" sz="2000"/>
              <a:t>发射，</a:t>
            </a:r>
            <a:r>
              <a:rPr lang="en-US" altLang="zh-CN" sz="2000"/>
              <a:t>Slave</a:t>
            </a:r>
            <a:r>
              <a:rPr lang="zh-CN" altLang="en-US" sz="2000"/>
              <a:t>不发射</a:t>
            </a:r>
            <a:endParaRPr lang="en-US" altLang="zh-CN" sz="2000"/>
          </a:p>
          <a:p>
            <a:pPr marL="800100" lvl="1" indent="-342900">
              <a:lnSpc>
                <a:spcPct val="150000"/>
              </a:lnSpc>
              <a:buFont typeface="Wingdings" panose="05000000000000000000" pitchFamily="2" charset="2"/>
              <a:buChar char="p"/>
            </a:pPr>
            <a:r>
              <a:rPr lang="zh-CN" altLang="en-US" sz="2000"/>
              <a:t>分支指令：放在</a:t>
            </a:r>
            <a:r>
              <a:rPr lang="en-US" altLang="zh-CN" sz="2000"/>
              <a:t>Master</a:t>
            </a:r>
            <a:r>
              <a:rPr lang="zh-CN" altLang="en-US" sz="2000"/>
              <a:t>发射，</a:t>
            </a:r>
            <a:r>
              <a:rPr lang="en-US" altLang="zh-CN" sz="2000"/>
              <a:t>Slave</a:t>
            </a:r>
            <a:r>
              <a:rPr lang="zh-CN" altLang="en-US" sz="2000"/>
              <a:t>按照策略发射。</a:t>
            </a:r>
            <a:endParaRPr lang="en-US" altLang="zh-CN" sz="2000"/>
          </a:p>
          <a:p>
            <a:pPr marL="285750" indent="-285750">
              <a:lnSpc>
                <a:spcPct val="150000"/>
              </a:lnSpc>
              <a:buFont typeface="Wingdings" panose="05000000000000000000" pitchFamily="2" charset="2"/>
              <a:buChar char="l"/>
            </a:pPr>
            <a:r>
              <a:rPr lang="zh-CN" altLang="en-US" sz="2400"/>
              <a:t>数据冲突</a:t>
            </a:r>
            <a:endParaRPr lang="en-US" altLang="zh-CN" sz="2400"/>
          </a:p>
          <a:p>
            <a:pPr marL="800100" lvl="1" indent="-342900">
              <a:lnSpc>
                <a:spcPct val="150000"/>
              </a:lnSpc>
              <a:buFont typeface="Wingdings" panose="05000000000000000000" pitchFamily="2" charset="2"/>
              <a:buChar char="p"/>
            </a:pPr>
            <a:r>
              <a:rPr lang="en-US" altLang="zh-CN" sz="2000"/>
              <a:t>RAW</a:t>
            </a:r>
            <a:r>
              <a:rPr lang="zh-CN" altLang="en-US" sz="2000"/>
              <a:t>：</a:t>
            </a:r>
            <a:r>
              <a:rPr lang="en-US" altLang="zh-CN" sz="2000"/>
              <a:t>Master</a:t>
            </a:r>
            <a:r>
              <a:rPr lang="zh-CN" altLang="en-US" sz="2000"/>
              <a:t>和</a:t>
            </a:r>
            <a:r>
              <a:rPr lang="en-US" altLang="zh-CN" sz="2000"/>
              <a:t>Slave</a:t>
            </a:r>
            <a:r>
              <a:rPr lang="zh-CN" altLang="en-US" sz="2000"/>
              <a:t>的</a:t>
            </a:r>
            <a:r>
              <a:rPr lang="en-US" altLang="zh-CN" sz="2000" err="1"/>
              <a:t>HiLo</a:t>
            </a:r>
            <a:r>
              <a:rPr lang="zh-CN" altLang="en-US" sz="2000"/>
              <a:t>、</a:t>
            </a:r>
            <a:r>
              <a:rPr lang="en-US" altLang="zh-CN" sz="2000"/>
              <a:t>CP0</a:t>
            </a:r>
            <a:r>
              <a:rPr lang="zh-CN" altLang="en-US" sz="2000"/>
              <a:t>、</a:t>
            </a:r>
            <a:r>
              <a:rPr lang="en-US" altLang="zh-CN" sz="2000"/>
              <a:t>GPR</a:t>
            </a:r>
          </a:p>
          <a:p>
            <a:pPr marL="800100" lvl="1" indent="-342900">
              <a:lnSpc>
                <a:spcPct val="150000"/>
              </a:lnSpc>
              <a:buFont typeface="Wingdings" panose="05000000000000000000" pitchFamily="2" charset="2"/>
              <a:buChar char="p"/>
            </a:pPr>
            <a:r>
              <a:rPr lang="en-US" altLang="zh-CN" sz="2000"/>
              <a:t>Load To Use</a:t>
            </a:r>
            <a:r>
              <a:rPr lang="zh-CN" altLang="en-US" sz="2000"/>
              <a:t>：读</a:t>
            </a:r>
            <a:r>
              <a:rPr lang="en-US" altLang="zh-CN" sz="2000"/>
              <a:t>GPR</a:t>
            </a:r>
          </a:p>
          <a:p>
            <a:pPr marL="285750" indent="-285750">
              <a:lnSpc>
                <a:spcPct val="150000"/>
              </a:lnSpc>
              <a:buFont typeface="Wingdings" panose="05000000000000000000" pitchFamily="2" charset="2"/>
              <a:buChar char="l"/>
            </a:pPr>
            <a:r>
              <a:rPr lang="zh-CN" altLang="en-US" sz="2400"/>
              <a:t>结构冲突</a:t>
            </a:r>
            <a:endParaRPr lang="en-US" altLang="zh-CN" sz="2400"/>
          </a:p>
          <a:p>
            <a:pPr marL="800100" lvl="1" indent="-342900">
              <a:lnSpc>
                <a:spcPct val="150000"/>
              </a:lnSpc>
              <a:buFont typeface="Wingdings" panose="05000000000000000000" pitchFamily="2" charset="2"/>
              <a:buChar char="p"/>
            </a:pPr>
            <a:r>
              <a:rPr lang="zh-CN" altLang="en-US" sz="2000"/>
              <a:t>乘法单元、除法单元、访存单元 → 只发射第一条</a:t>
            </a:r>
            <a:endParaRPr lang="en-US" altLang="zh-CN" sz="2000"/>
          </a:p>
          <a:p>
            <a:pPr marL="285750" indent="-285750">
              <a:lnSpc>
                <a:spcPct val="150000"/>
              </a:lnSpc>
              <a:buFont typeface="Wingdings" panose="05000000000000000000" pitchFamily="2" charset="2"/>
              <a:buChar char="l"/>
            </a:pPr>
            <a:r>
              <a:rPr lang="zh-CN" altLang="en-US" sz="2400"/>
              <a:t>数据有效性</a:t>
            </a:r>
            <a:endParaRPr lang="en-US" altLang="zh-CN" sz="2400"/>
          </a:p>
          <a:p>
            <a:pPr marL="800100" lvl="1" indent="-342900">
              <a:lnSpc>
                <a:spcPct val="150000"/>
              </a:lnSpc>
              <a:buFont typeface="Wingdings" panose="05000000000000000000" pitchFamily="2" charset="2"/>
              <a:buChar char="p"/>
            </a:pPr>
            <a:r>
              <a:rPr lang="en-US" altLang="zh-CN" sz="2000"/>
              <a:t>Master</a:t>
            </a:r>
            <a:r>
              <a:rPr lang="zh-CN" altLang="en-US" sz="2000"/>
              <a:t>发射且第二条指令有效 </a:t>
            </a:r>
            <a:r>
              <a:rPr lang="zh-CN" altLang="en-US" sz="2000" b="1"/>
              <a:t>→</a:t>
            </a:r>
            <a:r>
              <a:rPr lang="zh-CN" altLang="en-US" sz="2000"/>
              <a:t> 才可发射第二条</a:t>
            </a:r>
            <a:endParaRPr lang="en-US" altLang="zh-CN" sz="2000"/>
          </a:p>
        </p:txBody>
      </p:sp>
      <p:pic>
        <p:nvPicPr>
          <p:cNvPr id="5" name="图形 4">
            <a:extLst>
              <a:ext uri="{FF2B5EF4-FFF2-40B4-BE49-F238E27FC236}">
                <a16:creationId xmlns:a16="http://schemas.microsoft.com/office/drawing/2014/main" id="{BAE970DC-C7E4-5621-DA77-BBA9A11C3A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5400000">
            <a:off x="8536469" y="2088874"/>
            <a:ext cx="2724565" cy="2499601"/>
          </a:xfrm>
          <a:prstGeom prst="rect">
            <a:avLst/>
          </a:prstGeom>
        </p:spPr>
      </p:pic>
      <p:sp>
        <p:nvSpPr>
          <p:cNvPr id="3" name="文本框 2">
            <a:extLst>
              <a:ext uri="{FF2B5EF4-FFF2-40B4-BE49-F238E27FC236}">
                <a16:creationId xmlns:a16="http://schemas.microsoft.com/office/drawing/2014/main" id="{9E503437-20F8-A3D4-23F3-EB8259ECE7A4}"/>
              </a:ext>
            </a:extLst>
          </p:cNvPr>
          <p:cNvSpPr txBox="1"/>
          <p:nvPr/>
        </p:nvSpPr>
        <p:spPr>
          <a:xfrm>
            <a:off x="9468090" y="1915052"/>
            <a:ext cx="2499601" cy="400110"/>
          </a:xfrm>
          <a:prstGeom prst="rect">
            <a:avLst/>
          </a:prstGeom>
          <a:noFill/>
        </p:spPr>
        <p:txBody>
          <a:bodyPr wrap="square" rtlCol="0">
            <a:spAutoFit/>
          </a:bodyPr>
          <a:lstStyle/>
          <a:p>
            <a:r>
              <a:rPr lang="en-US" altLang="zh-CN" sz="2000"/>
              <a:t>Master Path (PC)</a:t>
            </a:r>
            <a:endParaRPr lang="zh-CN" altLang="en-US" sz="2000"/>
          </a:p>
        </p:txBody>
      </p:sp>
      <p:sp>
        <p:nvSpPr>
          <p:cNvPr id="6" name="文本框 5">
            <a:extLst>
              <a:ext uri="{FF2B5EF4-FFF2-40B4-BE49-F238E27FC236}">
                <a16:creationId xmlns:a16="http://schemas.microsoft.com/office/drawing/2014/main" id="{DEE89A32-EED2-64EC-FB1C-699BADAE0950}"/>
              </a:ext>
            </a:extLst>
          </p:cNvPr>
          <p:cNvSpPr txBox="1"/>
          <p:nvPr/>
        </p:nvSpPr>
        <p:spPr>
          <a:xfrm>
            <a:off x="9468090" y="4433799"/>
            <a:ext cx="2499601" cy="400110"/>
          </a:xfrm>
          <a:prstGeom prst="rect">
            <a:avLst/>
          </a:prstGeom>
          <a:noFill/>
        </p:spPr>
        <p:txBody>
          <a:bodyPr wrap="square" rtlCol="0">
            <a:spAutoFit/>
          </a:bodyPr>
          <a:lstStyle/>
          <a:p>
            <a:r>
              <a:rPr lang="en-US" altLang="zh-CN" sz="2000"/>
              <a:t>Slave Path (PC+4)</a:t>
            </a:r>
            <a:endParaRPr lang="zh-CN" altLang="en-US" sz="2000"/>
          </a:p>
        </p:txBody>
      </p:sp>
    </p:spTree>
    <p:extLst>
      <p:ext uri="{BB962C8B-B14F-4D97-AF65-F5344CB8AC3E}">
        <p14:creationId xmlns:p14="http://schemas.microsoft.com/office/powerpoint/2010/main" val="3515389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a:extLst>
              <a:ext uri="{FF2B5EF4-FFF2-40B4-BE49-F238E27FC236}">
                <a16:creationId xmlns:a16="http://schemas.microsoft.com/office/drawing/2014/main" id="{EF8BCCF3-011E-3989-051C-DEAA0BD143FB}"/>
              </a:ext>
            </a:extLst>
          </p:cNvPr>
          <p:cNvPicPr>
            <a:picLocks noChangeAspect="1"/>
          </p:cNvPicPr>
          <p:nvPr/>
        </p:nvPicPr>
        <p:blipFill>
          <a:blip r:embed="rId3"/>
          <a:stretch>
            <a:fillRect/>
          </a:stretch>
        </p:blipFill>
        <p:spPr>
          <a:xfrm>
            <a:off x="6795368" y="1488831"/>
            <a:ext cx="5396632" cy="4135170"/>
          </a:xfrm>
          <a:prstGeom prst="rect">
            <a:avLst/>
          </a:prstGeom>
        </p:spPr>
      </p:pic>
      <p:sp>
        <p:nvSpPr>
          <p:cNvPr id="2" name="文本占位符 1">
            <a:extLst>
              <a:ext uri="{FF2B5EF4-FFF2-40B4-BE49-F238E27FC236}">
                <a16:creationId xmlns:a16="http://schemas.microsoft.com/office/drawing/2014/main" id="{4AAC9812-AC75-D2A3-6948-9641EEE9E7DE}"/>
              </a:ext>
            </a:extLst>
          </p:cNvPr>
          <p:cNvSpPr>
            <a:spLocks noGrp="1"/>
          </p:cNvSpPr>
          <p:nvPr>
            <p:ph type="body" sz="quarter" idx="13"/>
          </p:nvPr>
        </p:nvSpPr>
        <p:spPr/>
        <p:txBody>
          <a:bodyPr/>
          <a:lstStyle/>
          <a:p>
            <a:r>
              <a:rPr lang="zh-CN" altLang="en-US">
                <a:latin typeface="微软雅黑"/>
                <a:ea typeface="微软雅黑"/>
              </a:rPr>
              <a:t>访存单元</a:t>
            </a:r>
          </a:p>
        </p:txBody>
      </p:sp>
      <p:sp>
        <p:nvSpPr>
          <p:cNvPr id="3" name="文本占位符 2">
            <a:extLst>
              <a:ext uri="{FF2B5EF4-FFF2-40B4-BE49-F238E27FC236}">
                <a16:creationId xmlns:a16="http://schemas.microsoft.com/office/drawing/2014/main" id="{98C2443F-157E-5FBD-4327-D5B10E568313}"/>
              </a:ext>
            </a:extLst>
          </p:cNvPr>
          <p:cNvSpPr>
            <a:spLocks noGrp="1"/>
          </p:cNvSpPr>
          <p:nvPr>
            <p:ph type="body" sz="quarter" idx="14"/>
          </p:nvPr>
        </p:nvSpPr>
        <p:spPr>
          <a:xfrm>
            <a:off x="396000" y="1162800"/>
            <a:ext cx="6399368" cy="4741863"/>
          </a:xfrm>
        </p:spPr>
        <p:txBody>
          <a:bodyPr>
            <a:normAutofit fontScale="85000" lnSpcReduction="10000"/>
          </a:bodyPr>
          <a:lstStyle/>
          <a:p>
            <a:r>
              <a:rPr lang="zh-CN" altLang="en-US"/>
              <a:t> 访存逻辑</a:t>
            </a:r>
            <a:endParaRPr lang="en-US" altLang="zh-CN"/>
          </a:p>
          <a:p>
            <a:pPr lvl="1"/>
            <a:r>
              <a:rPr lang="en-US" altLang="zh-CN"/>
              <a:t>EX</a:t>
            </a:r>
            <a:r>
              <a:rPr lang="zh-CN" altLang="en-US"/>
              <a:t>阶段，</a:t>
            </a:r>
            <a:r>
              <a:rPr lang="zh-CN" altLang="en-US">
                <a:solidFill>
                  <a:srgbClr val="FF0000"/>
                </a:solidFill>
              </a:rPr>
              <a:t>提前访存</a:t>
            </a:r>
            <a:r>
              <a:rPr lang="zh-CN" altLang="en-US"/>
              <a:t>和 </a:t>
            </a:r>
            <a:r>
              <a:rPr lang="en-US" altLang="zh-CN">
                <a:solidFill>
                  <a:srgbClr val="FF0000"/>
                </a:solidFill>
              </a:rPr>
              <a:t>L1 TLB</a:t>
            </a:r>
            <a:r>
              <a:rPr lang="en-US" altLang="zh-CN"/>
              <a:t> </a:t>
            </a:r>
            <a:r>
              <a:rPr lang="zh-CN" altLang="en-US"/>
              <a:t>映射地址翻译</a:t>
            </a:r>
            <a:endParaRPr lang="en-US" altLang="zh-CN"/>
          </a:p>
          <a:p>
            <a:pPr lvl="1"/>
            <a:r>
              <a:rPr lang="en-US" altLang="zh-CN"/>
              <a:t>MEM</a:t>
            </a:r>
            <a:r>
              <a:rPr lang="zh-CN" altLang="en-US"/>
              <a:t>阶段，处理访存结果、访存缺失、</a:t>
            </a:r>
            <a:r>
              <a:rPr lang="en-US" altLang="zh-CN"/>
              <a:t>L1 TLB </a:t>
            </a:r>
            <a:r>
              <a:rPr lang="zh-CN" altLang="en-US"/>
              <a:t>缺失并访问 </a:t>
            </a:r>
            <a:r>
              <a:rPr lang="en-US" altLang="zh-CN"/>
              <a:t>L2 TLB</a:t>
            </a:r>
          </a:p>
          <a:p>
            <a:r>
              <a:rPr lang="en-US" altLang="zh-CN"/>
              <a:t> </a:t>
            </a:r>
            <a:r>
              <a:rPr lang="en-US" altLang="zh-CN" b="1">
                <a:solidFill>
                  <a:srgbClr val="FF0000"/>
                </a:solidFill>
              </a:rPr>
              <a:t>MMIO Store Buffer</a:t>
            </a:r>
          </a:p>
          <a:p>
            <a:pPr lvl="1"/>
            <a:r>
              <a:rPr lang="zh-CN" altLang="en-US"/>
              <a:t>避免</a:t>
            </a:r>
            <a:r>
              <a:rPr lang="en-US" altLang="zh-CN" err="1"/>
              <a:t>Uncached</a:t>
            </a:r>
            <a:r>
              <a:rPr lang="zh-CN" altLang="en-US"/>
              <a:t>写阻塞流水线</a:t>
            </a:r>
            <a:endParaRPr lang="en-US" altLang="zh-CN"/>
          </a:p>
          <a:p>
            <a:pPr lvl="1"/>
            <a:r>
              <a:rPr lang="en-US" altLang="zh-CN"/>
              <a:t>Store</a:t>
            </a:r>
            <a:r>
              <a:rPr lang="zh-CN" altLang="en-US"/>
              <a:t> </a:t>
            </a:r>
            <a:r>
              <a:rPr lang="en-US" altLang="zh-CN"/>
              <a:t>Buffer</a:t>
            </a:r>
            <a:r>
              <a:rPr lang="zh-CN" altLang="en-US"/>
              <a:t>非空不允许访问</a:t>
            </a:r>
            <a:r>
              <a:rPr lang="en-US" altLang="zh-CN"/>
              <a:t>AXI</a:t>
            </a:r>
            <a:r>
              <a:rPr lang="zh-CN" altLang="en-US"/>
              <a:t>以</a:t>
            </a:r>
            <a:r>
              <a:rPr lang="zh-CN" altLang="en-US">
                <a:solidFill>
                  <a:srgbClr val="FF0000"/>
                </a:solidFill>
              </a:rPr>
              <a:t>保证顺序一致</a:t>
            </a:r>
            <a:r>
              <a:rPr lang="zh-CN" altLang="en-US"/>
              <a:t>的</a:t>
            </a:r>
            <a:r>
              <a:rPr lang="en-US" altLang="zh-CN"/>
              <a:t>Memory</a:t>
            </a:r>
            <a:r>
              <a:rPr lang="zh-CN" altLang="en-US"/>
              <a:t> </a:t>
            </a:r>
            <a:r>
              <a:rPr lang="en-US" altLang="zh-CN"/>
              <a:t>Ordering</a:t>
            </a:r>
          </a:p>
          <a:p>
            <a:pPr marL="285750" indent="-285750">
              <a:lnSpc>
                <a:spcPct val="150000"/>
              </a:lnSpc>
              <a:buFont typeface="Wingdings" panose="05000000000000000000" pitchFamily="2" charset="2"/>
              <a:buChar char="l"/>
            </a:pPr>
            <a:r>
              <a:rPr lang="zh-CN" altLang="en-US" sz="2400"/>
              <a:t> </a:t>
            </a:r>
            <a:r>
              <a:rPr lang="zh-CN" altLang="en-US" sz="2400" b="1">
                <a:solidFill>
                  <a:srgbClr val="FF0000"/>
                </a:solidFill>
              </a:rPr>
              <a:t>两级</a:t>
            </a:r>
            <a:r>
              <a:rPr lang="en-US" altLang="zh-CN" sz="2400" b="1">
                <a:solidFill>
                  <a:srgbClr val="FF0000"/>
                </a:solidFill>
              </a:rPr>
              <a:t>TLB</a:t>
            </a:r>
          </a:p>
          <a:p>
            <a:pPr marL="800100" lvl="1" indent="-342900">
              <a:lnSpc>
                <a:spcPct val="150000"/>
              </a:lnSpc>
              <a:buFont typeface="Wingdings" panose="05000000000000000000" pitchFamily="2" charset="2"/>
              <a:buChar char="p"/>
            </a:pPr>
            <a:r>
              <a:rPr lang="en-US" altLang="zh-CN" sz="2000"/>
              <a:t>L1-inst: 1</a:t>
            </a:r>
            <a:r>
              <a:rPr lang="zh-CN" altLang="en-US" sz="2000"/>
              <a:t>项，</a:t>
            </a:r>
            <a:r>
              <a:rPr lang="en-US" altLang="zh-CN" sz="2000"/>
              <a:t>L1-data: 1</a:t>
            </a:r>
            <a:r>
              <a:rPr lang="zh-CN" altLang="en-US" sz="2000"/>
              <a:t>项，</a:t>
            </a:r>
            <a:r>
              <a:rPr lang="en-US" altLang="zh-CN" sz="2000"/>
              <a:t>L2:</a:t>
            </a:r>
            <a:r>
              <a:rPr lang="zh-CN" altLang="en-US" sz="2000"/>
              <a:t> </a:t>
            </a:r>
            <a:r>
              <a:rPr lang="en-US" altLang="zh-CN" sz="2000"/>
              <a:t>8</a:t>
            </a:r>
            <a:r>
              <a:rPr lang="zh-CN" altLang="en-US" sz="2000"/>
              <a:t>项</a:t>
            </a:r>
            <a:r>
              <a:rPr lang="en-US" altLang="zh-CN" sz="2000"/>
              <a:t>(</a:t>
            </a:r>
            <a:r>
              <a:rPr lang="zh-CN" altLang="en-US" sz="2000"/>
              <a:t>全相联结构</a:t>
            </a:r>
            <a:r>
              <a:rPr lang="en-US" altLang="zh-CN" sz="2000"/>
              <a:t>)</a:t>
            </a:r>
          </a:p>
          <a:p>
            <a:pPr marL="800100" lvl="1" indent="-342900">
              <a:lnSpc>
                <a:spcPct val="150000"/>
              </a:lnSpc>
              <a:buFont typeface="Wingdings" panose="05000000000000000000" pitchFamily="2" charset="2"/>
              <a:buChar char="p"/>
            </a:pPr>
            <a:r>
              <a:rPr lang="en-US" altLang="zh-CN" sz="2000"/>
              <a:t>L2</a:t>
            </a:r>
            <a:r>
              <a:rPr lang="zh-CN" altLang="en-US" sz="2000"/>
              <a:t>提供</a:t>
            </a:r>
            <a:r>
              <a:rPr lang="en-US" altLang="zh-CN" sz="2000"/>
              <a:t>3</a:t>
            </a:r>
            <a:r>
              <a:rPr lang="zh-CN" altLang="en-US" sz="2000"/>
              <a:t>个查找端口（</a:t>
            </a:r>
            <a:r>
              <a:rPr lang="en-US" altLang="zh-CN" sz="2000"/>
              <a:t>TLBP</a:t>
            </a:r>
            <a:r>
              <a:rPr lang="zh-CN" altLang="en-US" sz="2000"/>
              <a:t>，</a:t>
            </a:r>
            <a:r>
              <a:rPr lang="en-US" altLang="zh-CN" sz="2000"/>
              <a:t>Inst</a:t>
            </a:r>
            <a:r>
              <a:rPr lang="zh-CN" altLang="en-US" sz="2000"/>
              <a:t>，</a:t>
            </a:r>
            <a:r>
              <a:rPr lang="en-US" altLang="zh-CN" sz="2000"/>
              <a:t>Data</a:t>
            </a:r>
            <a:r>
              <a:rPr lang="zh-CN" altLang="en-US" sz="2000"/>
              <a:t>）</a:t>
            </a:r>
            <a:endParaRPr lang="en-US" altLang="zh-CN" sz="2000"/>
          </a:p>
          <a:p>
            <a:pPr marL="800100" lvl="1" indent="-342900">
              <a:lnSpc>
                <a:spcPct val="150000"/>
              </a:lnSpc>
              <a:buFont typeface="Wingdings" panose="05000000000000000000" pitchFamily="2" charset="2"/>
              <a:buChar char="p"/>
            </a:pPr>
            <a:r>
              <a:rPr lang="en-US" altLang="zh-CN" sz="2000"/>
              <a:t>TLB</a:t>
            </a:r>
            <a:r>
              <a:rPr lang="zh-CN" altLang="en-US" sz="2000">
                <a:solidFill>
                  <a:srgbClr val="FF0000"/>
                </a:solidFill>
              </a:rPr>
              <a:t>不影响频率</a:t>
            </a:r>
            <a:endParaRPr lang="en-US" altLang="zh-CN" sz="2000">
              <a:solidFill>
                <a:srgbClr val="FF0000"/>
              </a:solidFill>
            </a:endParaRPr>
          </a:p>
        </p:txBody>
      </p:sp>
    </p:spTree>
    <p:extLst>
      <p:ext uri="{BB962C8B-B14F-4D97-AF65-F5344CB8AC3E}">
        <p14:creationId xmlns:p14="http://schemas.microsoft.com/office/powerpoint/2010/main" val="20731716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FA8A960-939D-9F02-1452-295081FB5E0D}"/>
              </a:ext>
            </a:extLst>
          </p:cNvPr>
          <p:cNvSpPr>
            <a:spLocks noGrp="1"/>
          </p:cNvSpPr>
          <p:nvPr>
            <p:ph type="body" sz="quarter" idx="15"/>
          </p:nvPr>
        </p:nvSpPr>
        <p:spPr>
          <a:xfrm>
            <a:off x="1927860" y="2941359"/>
            <a:ext cx="8336280" cy="975281"/>
          </a:xfrm>
        </p:spPr>
        <p:txBody>
          <a:bodyPr/>
          <a:lstStyle/>
          <a:p>
            <a:r>
              <a:rPr lang="zh-CN" altLang="en-US"/>
              <a:t>优化与调试</a:t>
            </a:r>
          </a:p>
        </p:txBody>
      </p:sp>
    </p:spTree>
    <p:extLst>
      <p:ext uri="{BB962C8B-B14F-4D97-AF65-F5344CB8AC3E}">
        <p14:creationId xmlns:p14="http://schemas.microsoft.com/office/powerpoint/2010/main" val="1747814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图表, 折线图&#10;&#10;描述已自动生成">
            <a:extLst>
              <a:ext uri="{FF2B5EF4-FFF2-40B4-BE49-F238E27FC236}">
                <a16:creationId xmlns:a16="http://schemas.microsoft.com/office/drawing/2014/main" id="{260A1CFD-D4DF-028F-6A55-2A81280B36E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465" t="1703" r="686" b="1287"/>
          <a:stretch/>
        </p:blipFill>
        <p:spPr>
          <a:xfrm>
            <a:off x="5796456" y="1041722"/>
            <a:ext cx="5999544" cy="5083830"/>
          </a:xfrm>
          <a:prstGeom prst="rect">
            <a:avLst/>
          </a:prstGeom>
        </p:spPr>
      </p:pic>
      <p:sp>
        <p:nvSpPr>
          <p:cNvPr id="2" name="文本占位符 1">
            <a:extLst>
              <a:ext uri="{FF2B5EF4-FFF2-40B4-BE49-F238E27FC236}">
                <a16:creationId xmlns:a16="http://schemas.microsoft.com/office/drawing/2014/main" id="{4989249B-D0F3-0F96-FAE8-5C763A56AA65}"/>
              </a:ext>
            </a:extLst>
          </p:cNvPr>
          <p:cNvSpPr>
            <a:spLocks noGrp="1"/>
          </p:cNvSpPr>
          <p:nvPr>
            <p:ph type="body" sz="quarter" idx="13"/>
          </p:nvPr>
        </p:nvSpPr>
        <p:spPr/>
        <p:txBody>
          <a:bodyPr/>
          <a:lstStyle/>
          <a:p>
            <a:r>
              <a:rPr lang="zh-CN" altLang="en-US"/>
              <a:t>优化历程</a:t>
            </a:r>
          </a:p>
        </p:txBody>
      </p:sp>
      <p:graphicFrame>
        <p:nvGraphicFramePr>
          <p:cNvPr id="4" name="表格 4">
            <a:extLst>
              <a:ext uri="{FF2B5EF4-FFF2-40B4-BE49-F238E27FC236}">
                <a16:creationId xmlns:a16="http://schemas.microsoft.com/office/drawing/2014/main" id="{0B4A7029-8B88-994D-4AC1-6BB8C2FD9004}"/>
              </a:ext>
            </a:extLst>
          </p:cNvPr>
          <p:cNvGraphicFramePr>
            <a:graphicFrameLocks noGrp="1"/>
          </p:cNvGraphicFramePr>
          <p:nvPr>
            <p:extLst>
              <p:ext uri="{D42A27DB-BD31-4B8C-83A1-F6EECF244321}">
                <p14:modId xmlns:p14="http://schemas.microsoft.com/office/powerpoint/2010/main" val="2660964939"/>
              </p:ext>
            </p:extLst>
          </p:nvPr>
        </p:nvGraphicFramePr>
        <p:xfrm>
          <a:off x="396000" y="2096445"/>
          <a:ext cx="4871792" cy="3605041"/>
        </p:xfrm>
        <a:graphic>
          <a:graphicData uri="http://schemas.openxmlformats.org/drawingml/2006/table">
            <a:tbl>
              <a:tblPr firstRow="1" bandRow="1">
                <a:tableStyleId>{7DF18680-E054-41AD-8BC1-D1AEF772440D}</a:tableStyleId>
              </a:tblPr>
              <a:tblGrid>
                <a:gridCol w="2988000">
                  <a:extLst>
                    <a:ext uri="{9D8B030D-6E8A-4147-A177-3AD203B41FA5}">
                      <a16:colId xmlns:a16="http://schemas.microsoft.com/office/drawing/2014/main" val="1225876481"/>
                    </a:ext>
                  </a:extLst>
                </a:gridCol>
                <a:gridCol w="999824">
                  <a:extLst>
                    <a:ext uri="{9D8B030D-6E8A-4147-A177-3AD203B41FA5}">
                      <a16:colId xmlns:a16="http://schemas.microsoft.com/office/drawing/2014/main" val="2010541692"/>
                    </a:ext>
                  </a:extLst>
                </a:gridCol>
                <a:gridCol w="883968">
                  <a:extLst>
                    <a:ext uri="{9D8B030D-6E8A-4147-A177-3AD203B41FA5}">
                      <a16:colId xmlns:a16="http://schemas.microsoft.com/office/drawing/2014/main" val="2775917859"/>
                    </a:ext>
                  </a:extLst>
                </a:gridCol>
              </a:tblGrid>
              <a:tr h="396000">
                <a:tc>
                  <a:txBody>
                    <a:bodyPr/>
                    <a:lstStyle/>
                    <a:p>
                      <a:pPr algn="ctr"/>
                      <a:r>
                        <a:rPr lang="zh-CN" altLang="en-US" sz="2000"/>
                        <a:t>说明</a:t>
                      </a:r>
                    </a:p>
                  </a:txBody>
                  <a:tcPr anchor="ctr"/>
                </a:tc>
                <a:tc>
                  <a:txBody>
                    <a:bodyPr/>
                    <a:lstStyle/>
                    <a:p>
                      <a:pPr algn="ctr"/>
                      <a:r>
                        <a:rPr lang="zh-CN" altLang="en-US" sz="2000"/>
                        <a:t>性能分</a:t>
                      </a:r>
                    </a:p>
                  </a:txBody>
                  <a:tcPr anchor="ctr"/>
                </a:tc>
                <a:tc>
                  <a:txBody>
                    <a:bodyPr/>
                    <a:lstStyle/>
                    <a:p>
                      <a:pPr algn="ctr"/>
                      <a:r>
                        <a:rPr lang="zh-CN" altLang="en-US" sz="2000"/>
                        <a:t>频率</a:t>
                      </a:r>
                      <a:endParaRPr lang="en-US" altLang="zh-CN" sz="2000"/>
                    </a:p>
                    <a:p>
                      <a:pPr algn="ctr"/>
                      <a:r>
                        <a:rPr lang="en-US" altLang="zh-CN" sz="2000"/>
                        <a:t>(MHz)</a:t>
                      </a:r>
                      <a:endParaRPr lang="zh-CN" altLang="en-US" sz="2000"/>
                    </a:p>
                  </a:txBody>
                  <a:tcPr anchor="ctr"/>
                </a:tc>
                <a:extLst>
                  <a:ext uri="{0D108BD9-81ED-4DB2-BD59-A6C34878D82A}">
                    <a16:rowId xmlns:a16="http://schemas.microsoft.com/office/drawing/2014/main" val="1821420831"/>
                  </a:ext>
                </a:extLst>
              </a:tr>
              <a:tr h="396000">
                <a:tc>
                  <a:txBody>
                    <a:bodyPr/>
                    <a:lstStyle/>
                    <a:p>
                      <a:pPr algn="l"/>
                      <a:r>
                        <a:rPr lang="zh-CN" altLang="en-US" sz="2000"/>
                        <a:t>非对称双发射五级流水线</a:t>
                      </a:r>
                    </a:p>
                  </a:txBody>
                  <a:tcPr anchor="ctr"/>
                </a:tc>
                <a:tc>
                  <a:txBody>
                    <a:bodyPr/>
                    <a:lstStyle/>
                    <a:p>
                      <a:pPr algn="ctr"/>
                      <a:r>
                        <a:rPr lang="en-US" altLang="zh-CN" sz="2000"/>
                        <a:t>45.164</a:t>
                      </a:r>
                      <a:endParaRPr lang="zh-CN" altLang="en-US" sz="2000"/>
                    </a:p>
                  </a:txBody>
                  <a:tcPr anchor="ctr"/>
                </a:tc>
                <a:tc>
                  <a:txBody>
                    <a:bodyPr/>
                    <a:lstStyle/>
                    <a:p>
                      <a:pPr algn="ctr"/>
                      <a:r>
                        <a:rPr lang="en-US" altLang="zh-CN" sz="2000"/>
                        <a:t>85</a:t>
                      </a:r>
                      <a:endParaRPr lang="zh-CN" altLang="en-US" sz="2000"/>
                    </a:p>
                  </a:txBody>
                  <a:tcPr anchor="ctr"/>
                </a:tc>
                <a:extLst>
                  <a:ext uri="{0D108BD9-81ED-4DB2-BD59-A6C34878D82A}">
                    <a16:rowId xmlns:a16="http://schemas.microsoft.com/office/drawing/2014/main" val="732574582"/>
                  </a:ext>
                </a:extLst>
              </a:tr>
              <a:tr h="396000">
                <a:tc>
                  <a:txBody>
                    <a:bodyPr/>
                    <a:lstStyle/>
                    <a:p>
                      <a:pPr algn="l"/>
                      <a:r>
                        <a:rPr lang="zh-CN" altLang="en-US" sz="2000"/>
                        <a:t>乘法拆分两周期</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2000"/>
                        <a:t>52.925</a:t>
                      </a:r>
                      <a:endParaRPr lang="zh-CN" altLang="en-US" sz="2000"/>
                    </a:p>
                  </a:txBody>
                  <a:tcPr anchor="ctr"/>
                </a:tc>
                <a:tc>
                  <a:txBody>
                    <a:bodyPr/>
                    <a:lstStyle/>
                    <a:p>
                      <a:pPr algn="ctr"/>
                      <a:r>
                        <a:rPr lang="en-US" altLang="zh-CN" sz="2000"/>
                        <a:t>100</a:t>
                      </a:r>
                      <a:endParaRPr lang="zh-CN" altLang="en-US" sz="2000"/>
                    </a:p>
                  </a:txBody>
                  <a:tcPr anchor="ctr"/>
                </a:tc>
                <a:extLst>
                  <a:ext uri="{0D108BD9-81ED-4DB2-BD59-A6C34878D82A}">
                    <a16:rowId xmlns:a16="http://schemas.microsoft.com/office/drawing/2014/main" val="3619318353"/>
                  </a:ext>
                </a:extLst>
              </a:tr>
              <a:tr h="396000">
                <a:tc>
                  <a:txBody>
                    <a:bodyPr/>
                    <a:lstStyle/>
                    <a:p>
                      <a:pPr algn="l"/>
                      <a:r>
                        <a:rPr lang="zh-CN" altLang="en-US" sz="2000"/>
                        <a:t>添加</a:t>
                      </a:r>
                      <a:r>
                        <a:rPr lang="en-US" altLang="zh-CN" sz="2000"/>
                        <a:t>StoreBuffer</a:t>
                      </a:r>
                      <a:endParaRPr lang="zh-CN" altLang="en-US" sz="2000"/>
                    </a:p>
                  </a:txBody>
                  <a:tcPr anchor="ctr"/>
                </a:tc>
                <a:tc>
                  <a:txBody>
                    <a:bodyPr/>
                    <a:lstStyle/>
                    <a:p>
                      <a:pPr algn="ctr"/>
                      <a:r>
                        <a:rPr lang="en-US" altLang="zh-CN" sz="2000"/>
                        <a:t>59.194</a:t>
                      </a:r>
                      <a:endParaRPr lang="zh-CN" altLang="en-US" sz="2000"/>
                    </a:p>
                  </a:txBody>
                  <a:tcPr anchor="ctr"/>
                </a:tc>
                <a:tc>
                  <a:txBody>
                    <a:bodyPr/>
                    <a:lstStyle/>
                    <a:p>
                      <a:pPr algn="ctr"/>
                      <a:r>
                        <a:rPr lang="en-US" altLang="zh-CN" sz="2000"/>
                        <a:t>100</a:t>
                      </a:r>
                      <a:endParaRPr lang="zh-CN" altLang="en-US" sz="2000"/>
                    </a:p>
                  </a:txBody>
                  <a:tcPr anchor="ctr"/>
                </a:tc>
                <a:extLst>
                  <a:ext uri="{0D108BD9-81ED-4DB2-BD59-A6C34878D82A}">
                    <a16:rowId xmlns:a16="http://schemas.microsoft.com/office/drawing/2014/main" val="2513041392"/>
                  </a:ext>
                </a:extLst>
              </a:tr>
              <a:tr h="526561">
                <a:tc>
                  <a:txBody>
                    <a:bodyPr/>
                    <a:lstStyle/>
                    <a:p>
                      <a:pPr algn="l"/>
                      <a:r>
                        <a:rPr lang="zh-CN" altLang="en-US" sz="2000"/>
                        <a:t>减少 </a:t>
                      </a:r>
                      <a:r>
                        <a:rPr lang="en-US" altLang="zh-CN" sz="2000"/>
                        <a:t>load to use </a:t>
                      </a:r>
                      <a:r>
                        <a:rPr lang="zh-CN" altLang="en-US" sz="2000"/>
                        <a:t>停顿</a:t>
                      </a:r>
                    </a:p>
                  </a:txBody>
                  <a:tcPr anchor="ctr"/>
                </a:tc>
                <a:tc>
                  <a:txBody>
                    <a:bodyPr/>
                    <a:lstStyle/>
                    <a:p>
                      <a:pPr algn="ctr"/>
                      <a:r>
                        <a:rPr lang="en-US" altLang="zh-CN" sz="2000"/>
                        <a:t>64.434</a:t>
                      </a:r>
                      <a:endParaRPr lang="zh-CN" altLang="en-US" sz="2000"/>
                    </a:p>
                  </a:txBody>
                  <a:tcPr anchor="ctr"/>
                </a:tc>
                <a:tc>
                  <a:txBody>
                    <a:bodyPr/>
                    <a:lstStyle/>
                    <a:p>
                      <a:pPr algn="ctr"/>
                      <a:r>
                        <a:rPr lang="en-US" altLang="zh-CN" sz="2000"/>
                        <a:t>100</a:t>
                      </a:r>
                      <a:endParaRPr lang="zh-CN" altLang="en-US" sz="2000"/>
                    </a:p>
                  </a:txBody>
                  <a:tcPr anchor="ctr"/>
                </a:tc>
                <a:extLst>
                  <a:ext uri="{0D108BD9-81ED-4DB2-BD59-A6C34878D82A}">
                    <a16:rowId xmlns:a16="http://schemas.microsoft.com/office/drawing/2014/main" val="3318778812"/>
                  </a:ext>
                </a:extLst>
              </a:tr>
              <a:tr h="396000">
                <a:tc>
                  <a:txBody>
                    <a:bodyPr/>
                    <a:lstStyle/>
                    <a:p>
                      <a:pPr algn="l"/>
                      <a:r>
                        <a:rPr lang="zh-CN" altLang="en-US" sz="2000"/>
                        <a:t>非对称双发→对称双发</a:t>
                      </a:r>
                    </a:p>
                  </a:txBody>
                  <a:tcPr anchor="ctr"/>
                </a:tc>
                <a:tc>
                  <a:txBody>
                    <a:bodyPr/>
                    <a:lstStyle/>
                    <a:p>
                      <a:pPr algn="ctr"/>
                      <a:r>
                        <a:rPr lang="en-US" altLang="zh-CN" sz="2000"/>
                        <a:t>66.596</a:t>
                      </a:r>
                      <a:endParaRPr lang="zh-CN" altLang="en-US" sz="2000"/>
                    </a:p>
                  </a:txBody>
                  <a:tcPr anchor="ctr"/>
                </a:tc>
                <a:tc>
                  <a:txBody>
                    <a:bodyPr/>
                    <a:lstStyle/>
                    <a:p>
                      <a:pPr algn="ctr"/>
                      <a:r>
                        <a:rPr lang="en-US" altLang="zh-CN" sz="2000"/>
                        <a:t>100</a:t>
                      </a:r>
                      <a:endParaRPr lang="zh-CN" altLang="en-US" sz="2000"/>
                    </a:p>
                  </a:txBody>
                  <a:tcPr anchor="ctr"/>
                </a:tc>
                <a:extLst>
                  <a:ext uri="{0D108BD9-81ED-4DB2-BD59-A6C34878D82A}">
                    <a16:rowId xmlns:a16="http://schemas.microsoft.com/office/drawing/2014/main" val="4148969331"/>
                  </a:ext>
                </a:extLst>
              </a:tr>
              <a:tr h="0">
                <a:tc>
                  <a:txBody>
                    <a:bodyPr/>
                    <a:lstStyle/>
                    <a:p>
                      <a:pPr algn="l"/>
                      <a:r>
                        <a:rPr lang="zh-CN" altLang="en-US" sz="2000"/>
                        <a:t>添加分支预测</a:t>
                      </a:r>
                    </a:p>
                  </a:txBody>
                  <a:tcPr anchor="ctr"/>
                </a:tc>
                <a:tc>
                  <a:txBody>
                    <a:bodyPr/>
                    <a:lstStyle/>
                    <a:p>
                      <a:pPr algn="ctr"/>
                      <a:r>
                        <a:rPr lang="en-US" altLang="zh-CN" sz="2000"/>
                        <a:t>70.952</a:t>
                      </a:r>
                      <a:endParaRPr lang="zh-CN" altLang="en-US" sz="2000"/>
                    </a:p>
                  </a:txBody>
                  <a:tcPr anchor="ctr"/>
                </a:tc>
                <a:tc>
                  <a:txBody>
                    <a:bodyPr/>
                    <a:lstStyle/>
                    <a:p>
                      <a:pPr algn="ctr"/>
                      <a:r>
                        <a:rPr lang="en-US" altLang="zh-CN" sz="2000"/>
                        <a:t>100</a:t>
                      </a:r>
                      <a:endParaRPr lang="zh-CN" altLang="en-US" sz="2000"/>
                    </a:p>
                  </a:txBody>
                  <a:tcPr anchor="ctr"/>
                </a:tc>
                <a:extLst>
                  <a:ext uri="{0D108BD9-81ED-4DB2-BD59-A6C34878D82A}">
                    <a16:rowId xmlns:a16="http://schemas.microsoft.com/office/drawing/2014/main" val="2719421453"/>
                  </a:ext>
                </a:extLst>
              </a:tr>
              <a:tr h="396000">
                <a:tc>
                  <a:txBody>
                    <a:bodyPr/>
                    <a:lstStyle/>
                    <a:p>
                      <a:pPr algn="l"/>
                      <a:r>
                        <a:rPr lang="zh-CN" altLang="en-US" sz="2000"/>
                        <a:t>用尽</a:t>
                      </a:r>
                      <a:r>
                        <a:rPr lang="en-US" altLang="zh-CN" sz="2000"/>
                        <a:t>AXI3</a:t>
                      </a:r>
                      <a:r>
                        <a:rPr lang="zh-CN" altLang="en-US" sz="2000"/>
                        <a:t>突发传输数量</a:t>
                      </a:r>
                    </a:p>
                  </a:txBody>
                  <a:tcPr anchor="ctr"/>
                </a:tc>
                <a:tc>
                  <a:txBody>
                    <a:bodyPr/>
                    <a:lstStyle/>
                    <a:p>
                      <a:pPr algn="ctr"/>
                      <a:r>
                        <a:rPr lang="en-US" altLang="zh-CN" sz="2000"/>
                        <a:t>72.530</a:t>
                      </a:r>
                      <a:endParaRPr lang="zh-CN" altLang="en-US" sz="2000"/>
                    </a:p>
                  </a:txBody>
                  <a:tcPr anchor="ctr"/>
                </a:tc>
                <a:tc>
                  <a:txBody>
                    <a:bodyPr/>
                    <a:lstStyle/>
                    <a:p>
                      <a:pPr algn="ctr"/>
                      <a:r>
                        <a:rPr lang="en-US" altLang="zh-CN" sz="2000"/>
                        <a:t>100</a:t>
                      </a:r>
                      <a:endParaRPr lang="zh-CN" altLang="en-US" sz="2000"/>
                    </a:p>
                  </a:txBody>
                  <a:tcPr anchor="ctr"/>
                </a:tc>
                <a:extLst>
                  <a:ext uri="{0D108BD9-81ED-4DB2-BD59-A6C34878D82A}">
                    <a16:rowId xmlns:a16="http://schemas.microsoft.com/office/drawing/2014/main" val="2487034246"/>
                  </a:ext>
                </a:extLst>
              </a:tr>
            </a:tbl>
          </a:graphicData>
        </a:graphic>
      </p:graphicFrame>
      <p:sp>
        <p:nvSpPr>
          <p:cNvPr id="33" name="文本占位符 32">
            <a:extLst>
              <a:ext uri="{FF2B5EF4-FFF2-40B4-BE49-F238E27FC236}">
                <a16:creationId xmlns:a16="http://schemas.microsoft.com/office/drawing/2014/main" id="{1A20AE96-4CC1-E064-7E93-99FF43E94C88}"/>
              </a:ext>
            </a:extLst>
          </p:cNvPr>
          <p:cNvSpPr>
            <a:spLocks noGrp="1"/>
          </p:cNvSpPr>
          <p:nvPr>
            <p:ph type="body" sz="quarter" idx="14"/>
          </p:nvPr>
        </p:nvSpPr>
        <p:spPr/>
        <p:txBody>
          <a:bodyPr/>
          <a:lstStyle/>
          <a:p>
            <a:r>
              <a:rPr lang="zh-CN" altLang="en-US"/>
              <a:t>性能优化</a:t>
            </a:r>
          </a:p>
        </p:txBody>
      </p:sp>
    </p:spTree>
    <p:extLst>
      <p:ext uri="{BB962C8B-B14F-4D97-AF65-F5344CB8AC3E}">
        <p14:creationId xmlns:p14="http://schemas.microsoft.com/office/powerpoint/2010/main" val="1753598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2205236-126B-2326-E0EB-94F09E6E132F}"/>
              </a:ext>
            </a:extLst>
          </p:cNvPr>
          <p:cNvSpPr>
            <a:spLocks noGrp="1"/>
          </p:cNvSpPr>
          <p:nvPr>
            <p:ph type="body" sz="quarter" idx="13"/>
          </p:nvPr>
        </p:nvSpPr>
        <p:spPr/>
        <p:txBody>
          <a:bodyPr/>
          <a:lstStyle/>
          <a:p>
            <a:r>
              <a:rPr lang="zh-CN" altLang="en-US"/>
              <a:t>优化历程</a:t>
            </a:r>
          </a:p>
        </p:txBody>
      </p:sp>
      <p:sp>
        <p:nvSpPr>
          <p:cNvPr id="3" name="文本占位符 2">
            <a:extLst>
              <a:ext uri="{FF2B5EF4-FFF2-40B4-BE49-F238E27FC236}">
                <a16:creationId xmlns:a16="http://schemas.microsoft.com/office/drawing/2014/main" id="{1D076200-2FD8-9C1F-2776-9AE218562627}"/>
              </a:ext>
            </a:extLst>
          </p:cNvPr>
          <p:cNvSpPr>
            <a:spLocks noGrp="1"/>
          </p:cNvSpPr>
          <p:nvPr>
            <p:ph type="body" sz="quarter" idx="14"/>
          </p:nvPr>
        </p:nvSpPr>
        <p:spPr/>
        <p:txBody>
          <a:bodyPr/>
          <a:lstStyle/>
          <a:p>
            <a:r>
              <a:rPr lang="zh-CN" altLang="en-US"/>
              <a:t>时序优化</a:t>
            </a:r>
            <a:endParaRPr lang="en-US" altLang="zh-CN"/>
          </a:p>
          <a:p>
            <a:pPr lvl="1"/>
            <a:r>
              <a:rPr lang="en-US" altLang="zh-CN"/>
              <a:t>Logic Delay</a:t>
            </a:r>
          </a:p>
          <a:p>
            <a:pPr lvl="2"/>
            <a:r>
              <a:rPr lang="zh-CN" altLang="en-US"/>
              <a:t>组合逻辑语句简化</a:t>
            </a:r>
            <a:endParaRPr lang="en-US" altLang="zh-CN"/>
          </a:p>
          <a:p>
            <a:pPr lvl="2"/>
            <a:r>
              <a:rPr lang="en-US" altLang="zh-CN"/>
              <a:t>CPU</a:t>
            </a:r>
            <a:r>
              <a:rPr lang="zh-CN" altLang="en-US"/>
              <a:t>参数调整</a:t>
            </a:r>
            <a:endParaRPr lang="en-US" altLang="zh-CN"/>
          </a:p>
          <a:p>
            <a:pPr lvl="2"/>
            <a:r>
              <a:rPr lang="zh-CN" altLang="en-US"/>
              <a:t>重定时（如增加流水级或计算周期数）</a:t>
            </a:r>
            <a:endParaRPr lang="en-US" altLang="zh-CN"/>
          </a:p>
          <a:p>
            <a:pPr lvl="1"/>
            <a:r>
              <a:rPr lang="en-US" altLang="zh-CN"/>
              <a:t>Net Delay</a:t>
            </a:r>
          </a:p>
          <a:p>
            <a:pPr lvl="2"/>
            <a:r>
              <a:rPr lang="zh-CN" altLang="en-US"/>
              <a:t>减少扇出</a:t>
            </a:r>
            <a:endParaRPr lang="en-US" altLang="zh-CN"/>
          </a:p>
          <a:p>
            <a:pPr lvl="2"/>
            <a:r>
              <a:rPr lang="zh-CN" altLang="en-US"/>
              <a:t>简化部件连接关系</a:t>
            </a:r>
            <a:endParaRPr lang="en-US" altLang="zh-CN"/>
          </a:p>
          <a:p>
            <a:pPr marL="0" indent="0">
              <a:buNone/>
            </a:pPr>
            <a:endParaRPr lang="zh-CN" altLang="en-US"/>
          </a:p>
        </p:txBody>
      </p:sp>
    </p:spTree>
    <p:extLst>
      <p:ext uri="{BB962C8B-B14F-4D97-AF65-F5344CB8AC3E}">
        <p14:creationId xmlns:p14="http://schemas.microsoft.com/office/powerpoint/2010/main" val="24605014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a:xfrm>
            <a:off x="536819" y="327061"/>
            <a:ext cx="11270868" cy="625475"/>
          </a:xfrm>
        </p:spPr>
        <p:txBody>
          <a:bodyPr/>
          <a:lstStyle/>
          <a:p>
            <a:r>
              <a:rPr lang="zh-CN" altLang="en-US">
                <a:latin typeface="Times New Roman" panose="02020603050405020304" pitchFamily="18" charset="0"/>
                <a:cs typeface="Times New Roman" panose="02020603050405020304" pitchFamily="18" charset="0"/>
                <a:sym typeface="+mn-lt"/>
              </a:rPr>
              <a:t>差分测试框架</a:t>
            </a:r>
          </a:p>
        </p:txBody>
      </p:sp>
      <p:sp>
        <p:nvSpPr>
          <p:cNvPr id="7" name="Rounded Rectangle 6">
            <a:extLst>
              <a:ext uri="{FF2B5EF4-FFF2-40B4-BE49-F238E27FC236}">
                <a16:creationId xmlns:a16="http://schemas.microsoft.com/office/drawing/2014/main" id="{99D6CD88-4E85-1C21-350F-5F04F8AAEC9C}"/>
              </a:ext>
            </a:extLst>
          </p:cNvPr>
          <p:cNvSpPr/>
          <p:nvPr/>
        </p:nvSpPr>
        <p:spPr>
          <a:xfrm>
            <a:off x="1938528" y="2983992"/>
            <a:ext cx="2304288" cy="91440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SoC</a:t>
            </a:r>
            <a:r>
              <a:rPr kumimoji="0" lang="zh-CN" altLang="en-US"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 </a:t>
            </a: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Simulator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AXI</a:t>
            </a:r>
            <a:r>
              <a:rPr kumimoji="0" lang="zh-CN" altLang="en-US"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 </a:t>
            </a: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Slave</a:t>
            </a:r>
            <a:endParaRPr kumimoji="0" lang="en-CN" b="1" i="0" u="none" strike="noStrike" kern="120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11" name="Rounded Rectangle 10">
            <a:extLst>
              <a:ext uri="{FF2B5EF4-FFF2-40B4-BE49-F238E27FC236}">
                <a16:creationId xmlns:a16="http://schemas.microsoft.com/office/drawing/2014/main" id="{99A287A5-DC42-9350-5F1F-3EB56FF4A48C}"/>
              </a:ext>
            </a:extLst>
          </p:cNvPr>
          <p:cNvSpPr/>
          <p:nvPr/>
        </p:nvSpPr>
        <p:spPr>
          <a:xfrm>
            <a:off x="3989833" y="4767072"/>
            <a:ext cx="1282557"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CONFREG</a:t>
            </a:r>
            <a:endParaRPr kumimoji="0" lang="en-CN" sz="1400" b="1" i="0" u="none" strike="noStrike" kern="120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12" name="Rounded Rectangle 11">
            <a:extLst>
              <a:ext uri="{FF2B5EF4-FFF2-40B4-BE49-F238E27FC236}">
                <a16:creationId xmlns:a16="http://schemas.microsoft.com/office/drawing/2014/main" id="{A7AFEBFA-D9D6-ED06-24AA-2F2F746579AB}"/>
              </a:ext>
            </a:extLst>
          </p:cNvPr>
          <p:cNvSpPr/>
          <p:nvPr/>
        </p:nvSpPr>
        <p:spPr>
          <a:xfrm>
            <a:off x="2453642" y="4767072"/>
            <a:ext cx="127406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UART</a:t>
            </a:r>
            <a:endParaRPr kumimoji="0" lang="en-CN" b="1" i="0" u="none" strike="noStrike" kern="120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13" name="Rounded Rectangle 12">
            <a:extLst>
              <a:ext uri="{FF2B5EF4-FFF2-40B4-BE49-F238E27FC236}">
                <a16:creationId xmlns:a16="http://schemas.microsoft.com/office/drawing/2014/main" id="{8199C848-9057-CA5E-0506-A2C2EEE7C8A1}"/>
              </a:ext>
            </a:extLst>
          </p:cNvPr>
          <p:cNvSpPr/>
          <p:nvPr/>
        </p:nvSpPr>
        <p:spPr>
          <a:xfrm>
            <a:off x="923545" y="4767072"/>
            <a:ext cx="127406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Memory</a:t>
            </a:r>
            <a:endParaRPr kumimoji="0" lang="en-CN" b="1" i="0" u="none" strike="noStrike" kern="120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14" name="Rounded Rectangle 13">
            <a:extLst>
              <a:ext uri="{FF2B5EF4-FFF2-40B4-BE49-F238E27FC236}">
                <a16:creationId xmlns:a16="http://schemas.microsoft.com/office/drawing/2014/main" id="{E2B1B210-7125-2896-DFB2-7DA070E0CD4B}"/>
              </a:ext>
            </a:extLst>
          </p:cNvPr>
          <p:cNvSpPr/>
          <p:nvPr/>
        </p:nvSpPr>
        <p:spPr>
          <a:xfrm>
            <a:off x="7949184" y="2983992"/>
            <a:ext cx="2304288" cy="914400"/>
          </a:xfrm>
          <a:prstGeom prst="roundRect">
            <a:avLst/>
          </a:prstGeom>
          <a:solidFill>
            <a:schemeClr val="accent6"/>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CQU</a:t>
            </a:r>
            <a:r>
              <a:rPr kumimoji="0" lang="zh-CN" altLang="en-US"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 </a:t>
            </a: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Emulator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MIPS32</a:t>
            </a:r>
            <a:r>
              <a:rPr kumimoji="0" lang="zh-CN" altLang="en-US"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 </a:t>
            </a: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R1+TLB</a:t>
            </a:r>
          </a:p>
        </p:txBody>
      </p:sp>
      <p:pic>
        <p:nvPicPr>
          <p:cNvPr id="2050" name="Picture 2" descr="Logo">
            <a:extLst>
              <a:ext uri="{FF2B5EF4-FFF2-40B4-BE49-F238E27FC236}">
                <a16:creationId xmlns:a16="http://schemas.microsoft.com/office/drawing/2014/main" id="{9AD7498E-C685-0518-AAA1-AF37CDF11A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8328" y="2971799"/>
            <a:ext cx="1170433" cy="914401"/>
          </a:xfrm>
          <a:prstGeom prst="rect">
            <a:avLst/>
          </a:prstGeom>
          <a:noFill/>
          <a:extLst>
            <a:ext uri="{909E8E84-426E-40DD-AFC4-6F175D3DCCD1}">
              <a14:hiddenFill xmlns:a14="http://schemas.microsoft.com/office/drawing/2010/main">
                <a:solidFill>
                  <a:srgbClr val="FFFFFF"/>
                </a:solidFill>
              </a14:hiddenFill>
            </a:ext>
          </a:extLst>
        </p:spPr>
      </p:pic>
      <p:cxnSp>
        <p:nvCxnSpPr>
          <p:cNvPr id="19" name="Elbow Connector 18">
            <a:extLst>
              <a:ext uri="{FF2B5EF4-FFF2-40B4-BE49-F238E27FC236}">
                <a16:creationId xmlns:a16="http://schemas.microsoft.com/office/drawing/2014/main" id="{B249AA68-290D-300E-7EBE-29A83E02F3DD}"/>
              </a:ext>
            </a:extLst>
          </p:cNvPr>
          <p:cNvCxnSpPr>
            <a:cxnSpLocks/>
            <a:stCxn id="7" idx="2"/>
            <a:endCxn id="12" idx="0"/>
          </p:cNvCxnSpPr>
          <p:nvPr/>
        </p:nvCxnSpPr>
        <p:spPr>
          <a:xfrm rot="16200000" flipH="1">
            <a:off x="2656332" y="4332731"/>
            <a:ext cx="868680" cy="1"/>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7D79997C-4A94-076D-6C32-944BF8416F5C}"/>
              </a:ext>
            </a:extLst>
          </p:cNvPr>
          <p:cNvSpPr/>
          <p:nvPr/>
        </p:nvSpPr>
        <p:spPr>
          <a:xfrm>
            <a:off x="9994393" y="4788409"/>
            <a:ext cx="127406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400"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CONFREG</a:t>
            </a:r>
            <a:endParaRPr kumimoji="0" lang="en-CN" sz="1600" b="1" i="0" u="none" strike="noStrike" kern="120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24" name="Rounded Rectangle 23">
            <a:extLst>
              <a:ext uri="{FF2B5EF4-FFF2-40B4-BE49-F238E27FC236}">
                <a16:creationId xmlns:a16="http://schemas.microsoft.com/office/drawing/2014/main" id="{FEDC7E69-54D2-E4B2-AF48-23AD53BE6A4C}"/>
              </a:ext>
            </a:extLst>
          </p:cNvPr>
          <p:cNvSpPr/>
          <p:nvPr/>
        </p:nvSpPr>
        <p:spPr>
          <a:xfrm>
            <a:off x="8458201" y="4788409"/>
            <a:ext cx="127406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UART</a:t>
            </a:r>
            <a:endParaRPr kumimoji="0" lang="en-CN" b="1" i="0" u="none" strike="noStrike" kern="120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25" name="Rounded Rectangle 24">
            <a:extLst>
              <a:ext uri="{FF2B5EF4-FFF2-40B4-BE49-F238E27FC236}">
                <a16:creationId xmlns:a16="http://schemas.microsoft.com/office/drawing/2014/main" id="{8DDC901E-A51E-B97A-3902-BA02F145449A}"/>
              </a:ext>
            </a:extLst>
          </p:cNvPr>
          <p:cNvSpPr/>
          <p:nvPr/>
        </p:nvSpPr>
        <p:spPr>
          <a:xfrm>
            <a:off x="6928104" y="4788409"/>
            <a:ext cx="1274062"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Memory</a:t>
            </a:r>
            <a:endParaRPr kumimoji="0" lang="en-CN" b="1" i="0" u="none" strike="noStrike" kern="120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endParaRPr>
          </a:p>
        </p:txBody>
      </p:sp>
      <p:cxnSp>
        <p:nvCxnSpPr>
          <p:cNvPr id="26" name="Elbow Connector 25">
            <a:extLst>
              <a:ext uri="{FF2B5EF4-FFF2-40B4-BE49-F238E27FC236}">
                <a16:creationId xmlns:a16="http://schemas.microsoft.com/office/drawing/2014/main" id="{8CBE1F5A-0BBF-4B18-9EEA-332B190EE5D1}"/>
              </a:ext>
            </a:extLst>
          </p:cNvPr>
          <p:cNvCxnSpPr>
            <a:cxnSpLocks/>
            <a:stCxn id="7" idx="2"/>
            <a:endCxn id="13" idx="0"/>
          </p:cNvCxnSpPr>
          <p:nvPr/>
        </p:nvCxnSpPr>
        <p:spPr>
          <a:xfrm rot="5400000">
            <a:off x="1891284" y="3567684"/>
            <a:ext cx="868680" cy="1530096"/>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EAF2C382-EA56-0C3F-BFC3-741E0C91C7E3}"/>
              </a:ext>
            </a:extLst>
          </p:cNvPr>
          <p:cNvCxnSpPr>
            <a:cxnSpLocks/>
            <a:stCxn id="7" idx="2"/>
            <a:endCxn id="11" idx="0"/>
          </p:cNvCxnSpPr>
          <p:nvPr/>
        </p:nvCxnSpPr>
        <p:spPr>
          <a:xfrm rot="16200000" flipH="1">
            <a:off x="3426552" y="3562512"/>
            <a:ext cx="868680" cy="1540440"/>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6" name="Rounded Rectangle 35">
            <a:extLst>
              <a:ext uri="{FF2B5EF4-FFF2-40B4-BE49-F238E27FC236}">
                <a16:creationId xmlns:a16="http://schemas.microsoft.com/office/drawing/2014/main" id="{505CC2E8-8F07-CB2F-A19E-F647CD1ACB9A}"/>
              </a:ext>
            </a:extLst>
          </p:cNvPr>
          <p:cNvSpPr/>
          <p:nvPr/>
        </p:nvSpPr>
        <p:spPr>
          <a:xfrm>
            <a:off x="1932178" y="1382557"/>
            <a:ext cx="2304288" cy="9144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m</a:t>
            </a:r>
            <a:r>
              <a:rPr kumimoji="0" lang="en-CN" b="1" i="0" u="none" strike="noStrike" kern="120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rPr>
              <a:t>y</a:t>
            </a: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cpu_top</a:t>
            </a:r>
            <a:endParaRPr lang="en-US" altLang="zh-CN" b="1">
              <a:solidFill>
                <a:prstClr val="white"/>
              </a:solidFill>
              <a:latin typeface="Times New Roman" panose="02020603050405020304" pitchFamily="18" charset="0"/>
              <a:ea typeface="等线" panose="02010600030101010101" pitchFamily="2"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b="1" i="0" u="none" strike="noStrike" kern="1200" cap="none" spc="0" normalizeH="0" baseline="0" noProof="0">
                <a:ln>
                  <a:noFill/>
                </a:ln>
                <a:solidFill>
                  <a:prstClr val="white"/>
                </a:solidFill>
                <a:effectLst/>
                <a:uLnTx/>
                <a:uFillTx/>
                <a:latin typeface="Times New Roman" panose="02020603050405020304" pitchFamily="18" charset="0"/>
                <a:ea typeface="等线" panose="02010600030101010101" pitchFamily="2" charset="-122"/>
                <a:cs typeface="Times New Roman" panose="02020603050405020304" pitchFamily="18" charset="0"/>
              </a:rPr>
              <a:t>RTL</a:t>
            </a:r>
            <a:endParaRPr kumimoji="0" lang="en-CN" b="1" i="0" u="none" strike="noStrike" kern="1200" cap="none" spc="0" normalizeH="0" baseline="0" noProof="0">
              <a:ln>
                <a:noFill/>
              </a:ln>
              <a:solidFill>
                <a:prstClr val="white"/>
              </a:solidFill>
              <a:effectLst/>
              <a:uLnTx/>
              <a:uFillTx/>
              <a:latin typeface="Times New Roman" panose="02020603050405020304" pitchFamily="18" charset="0"/>
              <a:cs typeface="Times New Roman" panose="02020603050405020304" pitchFamily="18" charset="0"/>
            </a:endParaRPr>
          </a:p>
        </p:txBody>
      </p:sp>
      <p:cxnSp>
        <p:nvCxnSpPr>
          <p:cNvPr id="40" name="Straight Arrow Connector 39">
            <a:extLst>
              <a:ext uri="{FF2B5EF4-FFF2-40B4-BE49-F238E27FC236}">
                <a16:creationId xmlns:a16="http://schemas.microsoft.com/office/drawing/2014/main" id="{60176997-2789-A204-820A-E32CC28D4FD1}"/>
              </a:ext>
            </a:extLst>
          </p:cNvPr>
          <p:cNvCxnSpPr>
            <a:cxnSpLocks/>
          </p:cNvCxnSpPr>
          <p:nvPr/>
        </p:nvCxnSpPr>
        <p:spPr>
          <a:xfrm>
            <a:off x="2540127" y="2309150"/>
            <a:ext cx="6350" cy="68703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a:extLst>
              <a:ext uri="{FF2B5EF4-FFF2-40B4-BE49-F238E27FC236}">
                <a16:creationId xmlns:a16="http://schemas.microsoft.com/office/drawing/2014/main" id="{3C2CC340-F72E-4C09-53E9-9A094567823F}"/>
              </a:ext>
            </a:extLst>
          </p:cNvPr>
          <p:cNvCxnSpPr>
            <a:cxnSpLocks/>
            <a:stCxn id="14" idx="2"/>
            <a:endCxn id="25" idx="0"/>
          </p:cNvCxnSpPr>
          <p:nvPr/>
        </p:nvCxnSpPr>
        <p:spPr>
          <a:xfrm rot="5400000">
            <a:off x="7888224" y="3575304"/>
            <a:ext cx="890017" cy="1536193"/>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a:extLst>
              <a:ext uri="{FF2B5EF4-FFF2-40B4-BE49-F238E27FC236}">
                <a16:creationId xmlns:a16="http://schemas.microsoft.com/office/drawing/2014/main" id="{9EB628DA-29B7-C795-80A6-3740DB293975}"/>
              </a:ext>
            </a:extLst>
          </p:cNvPr>
          <p:cNvCxnSpPr>
            <a:cxnSpLocks/>
            <a:stCxn id="14" idx="2"/>
            <a:endCxn id="24" idx="0"/>
          </p:cNvCxnSpPr>
          <p:nvPr/>
        </p:nvCxnSpPr>
        <p:spPr>
          <a:xfrm rot="5400000">
            <a:off x="8653272" y="4340352"/>
            <a:ext cx="890017" cy="6096"/>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a:extLst>
              <a:ext uri="{FF2B5EF4-FFF2-40B4-BE49-F238E27FC236}">
                <a16:creationId xmlns:a16="http://schemas.microsoft.com/office/drawing/2014/main" id="{CB195945-CECA-F47B-64FE-D647EF546E38}"/>
              </a:ext>
            </a:extLst>
          </p:cNvPr>
          <p:cNvCxnSpPr>
            <a:cxnSpLocks/>
            <a:stCxn id="14" idx="2"/>
            <a:endCxn id="23" idx="0"/>
          </p:cNvCxnSpPr>
          <p:nvPr/>
        </p:nvCxnSpPr>
        <p:spPr>
          <a:xfrm rot="16200000" flipH="1">
            <a:off x="9421368" y="3578352"/>
            <a:ext cx="890017" cy="1530096"/>
          </a:xfrm>
          <a:prstGeom prst="bent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0DB399B-E7FB-FF70-5D57-623A1719B7A0}"/>
              </a:ext>
            </a:extLst>
          </p:cNvPr>
          <p:cNvCxnSpPr>
            <a:cxnSpLocks/>
            <a:stCxn id="7" idx="3"/>
            <a:endCxn id="14" idx="1"/>
          </p:cNvCxnSpPr>
          <p:nvPr/>
        </p:nvCxnSpPr>
        <p:spPr>
          <a:xfrm>
            <a:off x="4242816" y="3441192"/>
            <a:ext cx="3706368" cy="0"/>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C93964A1-6188-4D71-C432-1967A8D7C226}"/>
              </a:ext>
            </a:extLst>
          </p:cNvPr>
          <p:cNvSpPr txBox="1"/>
          <p:nvPr/>
        </p:nvSpPr>
        <p:spPr>
          <a:xfrm>
            <a:off x="179715" y="5745182"/>
            <a:ext cx="735810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Times New Roman" panose="02020603050405020304" pitchFamily="18" charset="0"/>
                <a:cs typeface="Times New Roman" panose="02020603050405020304" pitchFamily="18" charset="0"/>
                <a:hlinkClick r:id="rId4"/>
              </a:rPr>
              <a:t>https://github.com/cyyself/soc-simulator</a:t>
            </a:r>
            <a:r>
              <a:rPr kumimoji="0" lang="zh-CN" altLang="en-US" sz="1800" b="0" i="0" u="none" strike="noStrike" kern="1200" cap="none" spc="0" normalizeH="0" baseline="0" noProof="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    </a:t>
            </a:r>
            <a:r>
              <a:rPr kumimoji="0" lang="en-US" altLang="zh-CN" sz="1800" b="0" i="0" u="none" strike="noStrike" kern="1200" cap="none" spc="0" normalizeH="0" baseline="0" noProof="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hlinkClick r:id="rId5"/>
              </a:rPr>
              <a:t>https://github.com/cyyself/cemu</a:t>
            </a:r>
            <a:endParaRPr kumimoji="0" lang="en-US" altLang="zh-CN" sz="1800" b="0" i="0" u="none" strike="noStrike" kern="1200" cap="none" spc="0" normalizeH="0" baseline="0" noProof="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p:txBody>
      </p:sp>
      <p:cxnSp>
        <p:nvCxnSpPr>
          <p:cNvPr id="4" name="直接箭头连接符 3">
            <a:extLst>
              <a:ext uri="{FF2B5EF4-FFF2-40B4-BE49-F238E27FC236}">
                <a16:creationId xmlns:a16="http://schemas.microsoft.com/office/drawing/2014/main" id="{F9A4C5BF-9241-D568-E956-89F1375C5528}"/>
              </a:ext>
            </a:extLst>
          </p:cNvPr>
          <p:cNvCxnSpPr/>
          <p:nvPr/>
        </p:nvCxnSpPr>
        <p:spPr>
          <a:xfrm flipV="1">
            <a:off x="3493008" y="2296957"/>
            <a:ext cx="0" cy="6748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06A7AE04-1D12-B523-1A66-924EE2337A13}"/>
              </a:ext>
            </a:extLst>
          </p:cNvPr>
          <p:cNvSpPr txBox="1"/>
          <p:nvPr/>
        </p:nvSpPr>
        <p:spPr>
          <a:xfrm>
            <a:off x="1985202" y="2448709"/>
            <a:ext cx="1031366" cy="369332"/>
          </a:xfrm>
          <a:prstGeom prst="rect">
            <a:avLst/>
          </a:prstGeom>
          <a:noFill/>
        </p:spPr>
        <p:txBody>
          <a:bodyPr wrap="square" rtlCol="0">
            <a:spAutoFit/>
          </a:bodyPr>
          <a:lstStyle/>
          <a:p>
            <a:r>
              <a:rPr lang="en-US" altLang="zh-CN">
                <a:latin typeface="Times New Roman" panose="02020603050405020304" pitchFamily="18" charset="0"/>
                <a:ea typeface="微软雅黑" panose="020B0503020204020204" pitchFamily="34" charset="-122"/>
                <a:cs typeface="Times New Roman" panose="02020603050405020304" pitchFamily="18" charset="0"/>
              </a:rPr>
              <a:t>AXI</a:t>
            </a: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 name="文本框 7">
            <a:extLst>
              <a:ext uri="{FF2B5EF4-FFF2-40B4-BE49-F238E27FC236}">
                <a16:creationId xmlns:a16="http://schemas.microsoft.com/office/drawing/2014/main" id="{C7578C4C-3DF5-F798-0319-23E92AB9050B}"/>
              </a:ext>
            </a:extLst>
          </p:cNvPr>
          <p:cNvSpPr txBox="1"/>
          <p:nvPr/>
        </p:nvSpPr>
        <p:spPr>
          <a:xfrm>
            <a:off x="3474150" y="2490472"/>
            <a:ext cx="1192082" cy="369332"/>
          </a:xfrm>
          <a:prstGeom prst="rect">
            <a:avLst/>
          </a:prstGeom>
          <a:noFill/>
        </p:spPr>
        <p:txBody>
          <a:bodyPr wrap="square" rtlCol="0">
            <a:spAutoFit/>
          </a:bodyPr>
          <a:lstStyle/>
          <a:p>
            <a:r>
              <a:rPr lang="zh-CN" altLang="en-US">
                <a:latin typeface="Times New Roman" panose="02020603050405020304" pitchFamily="18" charset="0"/>
                <a:ea typeface="微软雅黑" panose="020B0503020204020204" pitchFamily="34" charset="-122"/>
                <a:cs typeface="Times New Roman" panose="02020603050405020304" pitchFamily="18" charset="0"/>
              </a:rPr>
              <a:t>外设中断</a:t>
            </a:r>
          </a:p>
        </p:txBody>
      </p:sp>
      <p:cxnSp>
        <p:nvCxnSpPr>
          <p:cNvPr id="10" name="Elbow Connector 9">
            <a:extLst>
              <a:ext uri="{FF2B5EF4-FFF2-40B4-BE49-F238E27FC236}">
                <a16:creationId xmlns:a16="http://schemas.microsoft.com/office/drawing/2014/main" id="{560AEE10-E155-96A5-1229-9AEE5EF1C06A}"/>
              </a:ext>
            </a:extLst>
          </p:cNvPr>
          <p:cNvCxnSpPr>
            <a:stCxn id="36" idx="3"/>
            <a:endCxn id="14" idx="0"/>
          </p:cNvCxnSpPr>
          <p:nvPr/>
        </p:nvCxnSpPr>
        <p:spPr>
          <a:xfrm>
            <a:off x="4236466" y="1839757"/>
            <a:ext cx="4864862" cy="1144235"/>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FFCCEB6-4CC9-A320-32B9-703BDEE420D7}"/>
              </a:ext>
            </a:extLst>
          </p:cNvPr>
          <p:cNvSpPr txBox="1"/>
          <p:nvPr/>
        </p:nvSpPr>
        <p:spPr>
          <a:xfrm>
            <a:off x="4894085" y="1421859"/>
            <a:ext cx="3307316" cy="369332"/>
          </a:xfrm>
          <a:prstGeom prst="rect">
            <a:avLst/>
          </a:prstGeom>
          <a:noFill/>
        </p:spPr>
        <p:txBody>
          <a:bodyPr wrap="none" rtlCol="0">
            <a:spAutoFit/>
          </a:bodyPr>
          <a:lstStyle/>
          <a:p>
            <a:r>
              <a:rPr lang="en-US" altLang="zh-CN"/>
              <a:t>CP0.Cause,Count,Random</a:t>
            </a:r>
            <a:r>
              <a:rPr lang="zh-CN" altLang="en-US"/>
              <a:t> </a:t>
            </a:r>
            <a:r>
              <a:rPr lang="en-US" altLang="zh-CN"/>
              <a:t>/</a:t>
            </a:r>
            <a:r>
              <a:rPr lang="zh-CN" altLang="en-US"/>
              <a:t> 中断</a:t>
            </a:r>
            <a:endParaRPr lang="en-CN"/>
          </a:p>
        </p:txBody>
      </p:sp>
    </p:spTree>
    <p:extLst>
      <p:ext uri="{BB962C8B-B14F-4D97-AF65-F5344CB8AC3E}">
        <p14:creationId xmlns:p14="http://schemas.microsoft.com/office/powerpoint/2010/main" val="38575338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a:xfrm>
            <a:off x="536819" y="327061"/>
            <a:ext cx="11270868" cy="625475"/>
          </a:xfrm>
        </p:spPr>
        <p:txBody>
          <a:bodyPr/>
          <a:lstStyle/>
          <a:p>
            <a:r>
              <a:rPr lang="en-US" altLang="zh-CN">
                <a:sym typeface="+mn-lt"/>
              </a:rPr>
              <a:t>SoC</a:t>
            </a:r>
            <a:r>
              <a:rPr lang="zh-CN" altLang="en-US">
                <a:sym typeface="+mn-lt"/>
              </a:rPr>
              <a:t> </a:t>
            </a:r>
            <a:r>
              <a:rPr lang="en-US" altLang="zh-CN">
                <a:sym typeface="+mn-lt"/>
              </a:rPr>
              <a:t>Simulator</a:t>
            </a:r>
            <a:r>
              <a:rPr lang="zh-CN" altLang="en-US">
                <a:sym typeface="+mn-lt"/>
              </a:rPr>
              <a:t> 介绍</a:t>
            </a:r>
          </a:p>
        </p:txBody>
      </p:sp>
      <p:sp>
        <p:nvSpPr>
          <p:cNvPr id="5" name="TextBox 4">
            <a:extLst>
              <a:ext uri="{FF2B5EF4-FFF2-40B4-BE49-F238E27FC236}">
                <a16:creationId xmlns:a16="http://schemas.microsoft.com/office/drawing/2014/main" id="{5472236F-42E1-0173-7B2F-7C0151FCA994}"/>
              </a:ext>
            </a:extLst>
          </p:cNvPr>
          <p:cNvSpPr txBox="1"/>
          <p:nvPr/>
        </p:nvSpPr>
        <p:spPr>
          <a:xfrm>
            <a:off x="4611862" y="1198202"/>
            <a:ext cx="3581622"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支持 </a:t>
            </a:r>
            <a:r>
              <a:rPr lang="en-US" altLang="zh-CN" sz="2000">
                <a:solidFill>
                  <a:prstClr val="black"/>
                </a:solidFill>
                <a:latin typeface="Times New Roman" panose="02020603050405020304" pitchFamily="18" charset="0"/>
                <a:ea typeface="微软雅黑" panose="020B0503020204020204" pitchFamily="34" charset="-122"/>
                <a:cs typeface="Times New Roman" panose="02020603050405020304" pitchFamily="18" charset="0"/>
              </a:rPr>
              <a:t>difftest </a:t>
            </a:r>
            <a:r>
              <a:rPr kumimoji="0" lang="zh-CN" altLang="en-US"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的 </a:t>
            </a:r>
            <a:r>
              <a:rPr kumimoji="0" lang="en-US" altLang="zh-CN"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debug </a:t>
            </a:r>
            <a:r>
              <a:rPr kumimoji="0" lang="zh-CN" altLang="en-US"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信号集：</a:t>
            </a:r>
            <a:endParaRPr kumimoji="0" lang="en-CN"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graphicFrame>
        <p:nvGraphicFramePr>
          <p:cNvPr id="6" name="Diagram 5">
            <a:extLst>
              <a:ext uri="{FF2B5EF4-FFF2-40B4-BE49-F238E27FC236}">
                <a16:creationId xmlns:a16="http://schemas.microsoft.com/office/drawing/2014/main" id="{0794ABC0-B49C-D986-CC7A-5BDF5BAAD405}"/>
              </a:ext>
            </a:extLst>
          </p:cNvPr>
          <p:cNvGraphicFramePr/>
          <p:nvPr>
            <p:extLst>
              <p:ext uri="{D42A27DB-BD31-4B8C-83A1-F6EECF244321}">
                <p14:modId xmlns:p14="http://schemas.microsoft.com/office/powerpoint/2010/main" val="2037516874"/>
              </p:ext>
            </p:extLst>
          </p:nvPr>
        </p:nvGraphicFramePr>
        <p:xfrm>
          <a:off x="211416" y="1252062"/>
          <a:ext cx="4612841" cy="46524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A798E367-7D93-FF3D-1BAA-E404CFA2B55E}"/>
              </a:ext>
            </a:extLst>
          </p:cNvPr>
          <p:cNvSpPr txBox="1"/>
          <p:nvPr/>
        </p:nvSpPr>
        <p:spPr>
          <a:xfrm>
            <a:off x="4611862" y="4619465"/>
            <a:ext cx="3233578"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N"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调试</a:t>
            </a:r>
            <a:r>
              <a:rPr kumimoji="0" lang="en-US"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 </a:t>
            </a:r>
            <a:r>
              <a:rPr kumimoji="0" lang="en-CN"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L</a:t>
            </a:r>
            <a:r>
              <a:rPr kumimoji="0" lang="en-US" altLang="zh-CN"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inux </a:t>
            </a:r>
            <a:r>
              <a:rPr kumimoji="0" lang="zh-CN" altLang="en-US"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期间新增功能：</a:t>
            </a:r>
            <a:endParaRPr kumimoji="0" lang="en-CN" sz="2000" b="0" i="0" u="none" strike="noStrike" kern="1200" cap="none" spc="0" normalizeH="0" baseline="0" noProof="0">
              <a:ln>
                <a:noFill/>
              </a:ln>
              <a:solidFill>
                <a:prstClr val="black"/>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p:txBody>
      </p:sp>
      <p:graphicFrame>
        <p:nvGraphicFramePr>
          <p:cNvPr id="9" name="Diagram 8">
            <a:extLst>
              <a:ext uri="{FF2B5EF4-FFF2-40B4-BE49-F238E27FC236}">
                <a16:creationId xmlns:a16="http://schemas.microsoft.com/office/drawing/2014/main" id="{A0F1877E-862F-16F2-0814-471EE983F61B}"/>
              </a:ext>
            </a:extLst>
          </p:cNvPr>
          <p:cNvGraphicFramePr/>
          <p:nvPr>
            <p:extLst>
              <p:ext uri="{D42A27DB-BD31-4B8C-83A1-F6EECF244321}">
                <p14:modId xmlns:p14="http://schemas.microsoft.com/office/powerpoint/2010/main" val="3337397706"/>
              </p:ext>
            </p:extLst>
          </p:nvPr>
        </p:nvGraphicFramePr>
        <p:xfrm>
          <a:off x="4611862" y="5091691"/>
          <a:ext cx="7405099" cy="99268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10" name="Picture 9">
            <a:extLst>
              <a:ext uri="{FF2B5EF4-FFF2-40B4-BE49-F238E27FC236}">
                <a16:creationId xmlns:a16="http://schemas.microsoft.com/office/drawing/2014/main" id="{FF0BAE0A-4601-84C6-5162-85FF389A0CBB}"/>
              </a:ext>
            </a:extLst>
          </p:cNvPr>
          <p:cNvPicPr>
            <a:picLocks noChangeAspect="1"/>
          </p:cNvPicPr>
          <p:nvPr/>
        </p:nvPicPr>
        <p:blipFill rotWithShape="1">
          <a:blip r:embed="rId13"/>
          <a:srcRect l="893" r="-1"/>
          <a:stretch/>
        </p:blipFill>
        <p:spPr>
          <a:xfrm>
            <a:off x="4697506" y="1650415"/>
            <a:ext cx="4417886" cy="2667000"/>
          </a:xfrm>
          <a:prstGeom prst="rect">
            <a:avLst/>
          </a:prstGeom>
        </p:spPr>
      </p:pic>
    </p:spTree>
    <p:extLst>
      <p:ext uri="{BB962C8B-B14F-4D97-AF65-F5344CB8AC3E}">
        <p14:creationId xmlns:p14="http://schemas.microsoft.com/office/powerpoint/2010/main" val="1101120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a:xfrm>
            <a:off x="536819" y="327061"/>
            <a:ext cx="11270868" cy="625475"/>
          </a:xfrm>
        </p:spPr>
        <p:txBody>
          <a:bodyPr/>
          <a:lstStyle/>
          <a:p>
            <a:r>
              <a:rPr lang="en-US" altLang="zh-CN">
                <a:sym typeface="+mn-lt"/>
              </a:rPr>
              <a:t>SoC</a:t>
            </a:r>
            <a:r>
              <a:rPr lang="zh-CN" altLang="en-US">
                <a:sym typeface="+mn-lt"/>
              </a:rPr>
              <a:t> </a:t>
            </a:r>
            <a:r>
              <a:rPr lang="en-US" altLang="zh-CN">
                <a:sym typeface="+mn-lt"/>
              </a:rPr>
              <a:t>Simulator</a:t>
            </a:r>
            <a:r>
              <a:rPr lang="zh-CN" altLang="en-US">
                <a:sym typeface="+mn-lt"/>
              </a:rPr>
              <a:t> 介绍</a:t>
            </a:r>
          </a:p>
        </p:txBody>
      </p:sp>
      <p:sp>
        <p:nvSpPr>
          <p:cNvPr id="4" name="TextBox 3">
            <a:extLst>
              <a:ext uri="{FF2B5EF4-FFF2-40B4-BE49-F238E27FC236}">
                <a16:creationId xmlns:a16="http://schemas.microsoft.com/office/drawing/2014/main" id="{D3F6EF1D-2B0E-DD77-5033-944634B7E163}"/>
              </a:ext>
            </a:extLst>
          </p:cNvPr>
          <p:cNvSpPr txBox="1"/>
          <p:nvPr/>
        </p:nvSpPr>
        <p:spPr>
          <a:xfrm>
            <a:off x="1042790" y="5633411"/>
            <a:ext cx="10106421" cy="461665"/>
          </a:xfrm>
          <a:prstGeom prst="rect">
            <a:avLst/>
          </a:prstGeom>
          <a:noFill/>
        </p:spPr>
        <p:txBody>
          <a:bodyPr wrap="none" rtlCol="0">
            <a:spAutoFit/>
          </a:bodyPr>
          <a:lstStyle/>
          <a:p>
            <a:r>
              <a:rPr lang="en-CN" sz="2400"/>
              <a:t>用我们的SoC</a:t>
            </a:r>
            <a:r>
              <a:rPr lang="zh-CN" altLang="en-US" sz="2400"/>
              <a:t> </a:t>
            </a:r>
            <a:r>
              <a:rPr lang="en-US" altLang="zh-CN" sz="2400"/>
              <a:t>Simulator</a:t>
            </a:r>
            <a:r>
              <a:rPr lang="zh-CN" altLang="en-US" sz="2400"/>
              <a:t>搭一个仿真</a:t>
            </a:r>
            <a:r>
              <a:rPr lang="en-US" altLang="zh-CN" sz="2400"/>
              <a:t>SoC</a:t>
            </a:r>
            <a:r>
              <a:rPr lang="zh-CN" altLang="en-US" sz="2400"/>
              <a:t>就像</a:t>
            </a:r>
            <a:r>
              <a:rPr lang="en-US" altLang="zh-CN" sz="2400"/>
              <a:t>Vivado</a:t>
            </a:r>
            <a:r>
              <a:rPr lang="zh-CN" altLang="en-US" sz="2400"/>
              <a:t> </a:t>
            </a:r>
            <a:r>
              <a:rPr lang="en-US" altLang="zh-CN" sz="2400"/>
              <a:t>Block</a:t>
            </a:r>
            <a:r>
              <a:rPr lang="zh-CN" altLang="en-US" sz="2400"/>
              <a:t> </a:t>
            </a:r>
            <a:r>
              <a:rPr lang="en-US" altLang="zh-CN" sz="2400"/>
              <a:t>Design</a:t>
            </a:r>
            <a:r>
              <a:rPr lang="zh-CN" altLang="en-US" sz="2400"/>
              <a:t>一样简单！</a:t>
            </a:r>
            <a:endParaRPr lang="en-CN" sz="2400"/>
          </a:p>
        </p:txBody>
      </p:sp>
      <p:pic>
        <p:nvPicPr>
          <p:cNvPr id="11" name="Picture 10">
            <a:extLst>
              <a:ext uri="{FF2B5EF4-FFF2-40B4-BE49-F238E27FC236}">
                <a16:creationId xmlns:a16="http://schemas.microsoft.com/office/drawing/2014/main" id="{F7AE90DB-B4B4-B468-A687-0DFB521085FF}"/>
              </a:ext>
            </a:extLst>
          </p:cNvPr>
          <p:cNvPicPr>
            <a:picLocks noChangeAspect="1"/>
          </p:cNvPicPr>
          <p:nvPr/>
        </p:nvPicPr>
        <p:blipFill>
          <a:blip r:embed="rId3"/>
          <a:stretch>
            <a:fillRect/>
          </a:stretch>
        </p:blipFill>
        <p:spPr>
          <a:xfrm>
            <a:off x="2453054" y="4030944"/>
            <a:ext cx="6559550" cy="1602467"/>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pic>
        <p:nvPicPr>
          <p:cNvPr id="7" name="Picture 6">
            <a:extLst>
              <a:ext uri="{FF2B5EF4-FFF2-40B4-BE49-F238E27FC236}">
                <a16:creationId xmlns:a16="http://schemas.microsoft.com/office/drawing/2014/main" id="{9F96AFE5-6797-A6D1-3471-F38F6B125E0B}"/>
              </a:ext>
            </a:extLst>
          </p:cNvPr>
          <p:cNvPicPr>
            <a:picLocks noChangeAspect="1"/>
          </p:cNvPicPr>
          <p:nvPr/>
        </p:nvPicPr>
        <p:blipFill>
          <a:blip r:embed="rId4"/>
          <a:stretch>
            <a:fillRect/>
          </a:stretch>
        </p:blipFill>
        <p:spPr>
          <a:xfrm>
            <a:off x="171371" y="1113350"/>
            <a:ext cx="6038947" cy="2702512"/>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pic>
        <p:nvPicPr>
          <p:cNvPr id="13" name="Picture 12">
            <a:extLst>
              <a:ext uri="{FF2B5EF4-FFF2-40B4-BE49-F238E27FC236}">
                <a16:creationId xmlns:a16="http://schemas.microsoft.com/office/drawing/2014/main" id="{F8427E9F-FEE5-22E3-EB1D-F36E55C26172}"/>
              </a:ext>
            </a:extLst>
          </p:cNvPr>
          <p:cNvPicPr>
            <a:picLocks noChangeAspect="1"/>
          </p:cNvPicPr>
          <p:nvPr/>
        </p:nvPicPr>
        <p:blipFill>
          <a:blip r:embed="rId5"/>
          <a:stretch>
            <a:fillRect/>
          </a:stretch>
        </p:blipFill>
        <p:spPr>
          <a:xfrm>
            <a:off x="6430721" y="265515"/>
            <a:ext cx="5589908" cy="3550347"/>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2" name="箭头: 右弧形 1">
            <a:extLst>
              <a:ext uri="{FF2B5EF4-FFF2-40B4-BE49-F238E27FC236}">
                <a16:creationId xmlns:a16="http://schemas.microsoft.com/office/drawing/2014/main" id="{9C001E8B-EE5C-795A-693E-56D0ED21C604}"/>
              </a:ext>
            </a:extLst>
          </p:cNvPr>
          <p:cNvSpPr/>
          <p:nvPr/>
        </p:nvSpPr>
        <p:spPr>
          <a:xfrm rot="8778550">
            <a:off x="1486517" y="3949551"/>
            <a:ext cx="529555" cy="1339081"/>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文本框 5">
            <a:extLst>
              <a:ext uri="{FF2B5EF4-FFF2-40B4-BE49-F238E27FC236}">
                <a16:creationId xmlns:a16="http://schemas.microsoft.com/office/drawing/2014/main" id="{095DF714-5B4B-39BD-3316-79579741512A}"/>
              </a:ext>
            </a:extLst>
          </p:cNvPr>
          <p:cNvSpPr txBox="1"/>
          <p:nvPr/>
        </p:nvSpPr>
        <p:spPr>
          <a:xfrm>
            <a:off x="241430" y="4265148"/>
            <a:ext cx="1183418" cy="707886"/>
          </a:xfrm>
          <a:prstGeom prst="rect">
            <a:avLst/>
          </a:prstGeom>
          <a:noFill/>
        </p:spPr>
        <p:txBody>
          <a:bodyPr wrap="square" rtlCol="0">
            <a:spAutoFit/>
          </a:bodyPr>
          <a:lstStyle/>
          <a:p>
            <a:pPr algn="r"/>
            <a:r>
              <a:rPr lang="zh-CN" altLang="en-US" sz="2000"/>
              <a:t>从</a:t>
            </a:r>
            <a:r>
              <a:rPr lang="en-US" altLang="zh-CN" sz="2000"/>
              <a:t>Vivado</a:t>
            </a:r>
          </a:p>
          <a:p>
            <a:pPr algn="r"/>
            <a:r>
              <a:rPr lang="zh-CN" altLang="en-US" sz="2000"/>
              <a:t>到仿真</a:t>
            </a:r>
          </a:p>
        </p:txBody>
      </p:sp>
    </p:spTree>
    <p:extLst>
      <p:ext uri="{BB962C8B-B14F-4D97-AF65-F5344CB8AC3E}">
        <p14:creationId xmlns:p14="http://schemas.microsoft.com/office/powerpoint/2010/main" val="1723872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a:xfrm>
            <a:off x="536819" y="327061"/>
            <a:ext cx="11270868" cy="625475"/>
          </a:xfrm>
        </p:spPr>
        <p:txBody>
          <a:bodyPr/>
          <a:lstStyle/>
          <a:p>
            <a:r>
              <a:rPr lang="zh-CN" altLang="en-US">
                <a:sym typeface="+mn-lt"/>
              </a:rPr>
              <a:t>好用的工具是第一生产力</a:t>
            </a:r>
          </a:p>
        </p:txBody>
      </p:sp>
      <p:pic>
        <p:nvPicPr>
          <p:cNvPr id="11" name="Picture 10">
            <a:extLst>
              <a:ext uri="{FF2B5EF4-FFF2-40B4-BE49-F238E27FC236}">
                <a16:creationId xmlns:a16="http://schemas.microsoft.com/office/drawing/2014/main" id="{2C4A58BF-95F6-F3B3-0F64-491FA8AE1D4E}"/>
              </a:ext>
            </a:extLst>
          </p:cNvPr>
          <p:cNvPicPr>
            <a:picLocks noChangeAspect="1"/>
          </p:cNvPicPr>
          <p:nvPr/>
        </p:nvPicPr>
        <p:blipFill>
          <a:blip r:embed="rId3"/>
          <a:stretch>
            <a:fillRect/>
          </a:stretch>
        </p:blipFill>
        <p:spPr>
          <a:xfrm>
            <a:off x="2209800" y="3854208"/>
            <a:ext cx="7772400" cy="2948396"/>
          </a:xfrm>
          <a:prstGeom prst="rect">
            <a:avLst/>
          </a:prstGeom>
        </p:spPr>
      </p:pic>
      <p:graphicFrame>
        <p:nvGraphicFramePr>
          <p:cNvPr id="7" name="Table 9">
            <a:extLst>
              <a:ext uri="{FF2B5EF4-FFF2-40B4-BE49-F238E27FC236}">
                <a16:creationId xmlns:a16="http://schemas.microsoft.com/office/drawing/2014/main" id="{865813E9-355F-A6FB-3725-F772EC4C3E56}"/>
              </a:ext>
            </a:extLst>
          </p:cNvPr>
          <p:cNvGraphicFramePr>
            <a:graphicFrameLocks noGrp="1"/>
          </p:cNvGraphicFramePr>
          <p:nvPr>
            <p:extLst>
              <p:ext uri="{D42A27DB-BD31-4B8C-83A1-F6EECF244321}">
                <p14:modId xmlns:p14="http://schemas.microsoft.com/office/powerpoint/2010/main" val="327159451"/>
              </p:ext>
            </p:extLst>
          </p:nvPr>
        </p:nvGraphicFramePr>
        <p:xfrm>
          <a:off x="2286052" y="1359928"/>
          <a:ext cx="8127999" cy="2494280"/>
        </p:xfrm>
        <a:graphic>
          <a:graphicData uri="http://schemas.openxmlformats.org/drawingml/2006/table">
            <a:tbl>
              <a:tblPr firstRow="1" bandRow="1">
                <a:tableStyleId>{7DF18680-E054-41AD-8BC1-D1AEF772440D}</a:tableStyleId>
              </a:tblPr>
              <a:tblGrid>
                <a:gridCol w="3033160">
                  <a:extLst>
                    <a:ext uri="{9D8B030D-6E8A-4147-A177-3AD203B41FA5}">
                      <a16:colId xmlns:a16="http://schemas.microsoft.com/office/drawing/2014/main" val="2396633276"/>
                    </a:ext>
                  </a:extLst>
                </a:gridCol>
                <a:gridCol w="2772736">
                  <a:extLst>
                    <a:ext uri="{9D8B030D-6E8A-4147-A177-3AD203B41FA5}">
                      <a16:colId xmlns:a16="http://schemas.microsoft.com/office/drawing/2014/main" val="1380642037"/>
                    </a:ext>
                  </a:extLst>
                </a:gridCol>
                <a:gridCol w="2322103">
                  <a:extLst>
                    <a:ext uri="{9D8B030D-6E8A-4147-A177-3AD203B41FA5}">
                      <a16:colId xmlns:a16="http://schemas.microsoft.com/office/drawing/2014/main" val="602354082"/>
                    </a:ext>
                  </a:extLst>
                </a:gridCol>
              </a:tblGrid>
              <a:tr h="370840">
                <a:tc>
                  <a:txBody>
                    <a:bodyPr/>
                    <a:lstStyle/>
                    <a:p>
                      <a:pPr algn="ctr"/>
                      <a:r>
                        <a:rPr lang="en-CN" baseline="0">
                          <a:latin typeface="Times New Roman" panose="02020603050405020304" pitchFamily="18" charset="0"/>
                          <a:ea typeface="微软雅黑" panose="020B0503020204020204" pitchFamily="34" charset="-122"/>
                        </a:rPr>
                        <a:t>项目</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CN" baseline="0">
                          <a:latin typeface="Times New Roman" panose="02020603050405020304" pitchFamily="18" charset="0"/>
                          <a:ea typeface="微软雅黑" panose="020B0503020204020204" pitchFamily="34" charset="-122"/>
                        </a:rPr>
                        <a:t>So</a:t>
                      </a:r>
                      <a:r>
                        <a:rPr lang="en-US" altLang="zh-CN" baseline="0">
                          <a:latin typeface="Times New Roman" panose="02020603050405020304" pitchFamily="18" charset="0"/>
                          <a:ea typeface="微软雅黑" panose="020B0503020204020204" pitchFamily="34" charset="-122"/>
                        </a:rPr>
                        <a:t>C</a:t>
                      </a:r>
                      <a:r>
                        <a:rPr lang="zh-CN" altLang="en-US" baseline="0">
                          <a:latin typeface="Times New Roman" panose="02020603050405020304" pitchFamily="18" charset="0"/>
                          <a:ea typeface="微软雅黑" panose="020B0503020204020204" pitchFamily="34" charset="-122"/>
                        </a:rPr>
                        <a:t> </a:t>
                      </a:r>
                      <a:r>
                        <a:rPr lang="en-US" altLang="zh-CN" baseline="0">
                          <a:latin typeface="Times New Roman" panose="02020603050405020304" pitchFamily="18" charset="0"/>
                          <a:ea typeface="微软雅黑" panose="020B0503020204020204" pitchFamily="34" charset="-122"/>
                        </a:rPr>
                        <a:t>Simulator</a:t>
                      </a:r>
                      <a:r>
                        <a:rPr lang="en-CN" baseline="0">
                          <a:latin typeface="Times New Roman" panose="02020603050405020304" pitchFamily="18" charset="0"/>
                          <a:ea typeface="微软雅黑" panose="020B0503020204020204" pitchFamily="34" charset="-122"/>
                        </a:rPr>
                        <a:t>运行时间</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CN" baseline="0">
                          <a:latin typeface="Times New Roman" panose="02020603050405020304" pitchFamily="18" charset="0"/>
                          <a:ea typeface="微软雅黑" panose="020B0503020204020204" pitchFamily="34" charset="-122"/>
                        </a:rPr>
                        <a:t>Vi</a:t>
                      </a:r>
                      <a:r>
                        <a:rPr lang="en-US" altLang="zh-CN" baseline="0" err="1">
                          <a:latin typeface="Times New Roman" panose="02020603050405020304" pitchFamily="18" charset="0"/>
                          <a:ea typeface="微软雅黑" panose="020B0503020204020204" pitchFamily="34" charset="-122"/>
                        </a:rPr>
                        <a:t>vado</a:t>
                      </a:r>
                      <a:r>
                        <a:rPr lang="zh-CN" altLang="en-US" baseline="0">
                          <a:latin typeface="Times New Roman" panose="02020603050405020304" pitchFamily="18" charset="0"/>
                          <a:ea typeface="微软雅黑" panose="020B0503020204020204" pitchFamily="34" charset="-122"/>
                        </a:rPr>
                        <a:t>仿真运行时间</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extLst>
                  <a:ext uri="{0D108BD9-81ED-4DB2-BD59-A6C34878D82A}">
                    <a16:rowId xmlns:a16="http://schemas.microsoft.com/office/drawing/2014/main" val="76064704"/>
                  </a:ext>
                </a:extLst>
              </a:tr>
              <a:tr h="370840">
                <a:tc>
                  <a:txBody>
                    <a:bodyPr/>
                    <a:lstStyle/>
                    <a:p>
                      <a:pPr algn="l"/>
                      <a:r>
                        <a:rPr lang="en-CN" baseline="0">
                          <a:latin typeface="Times New Roman" panose="02020603050405020304" pitchFamily="18" charset="0"/>
                          <a:ea typeface="微软雅黑" panose="020B0503020204020204" pitchFamily="34" charset="-122"/>
                        </a:rPr>
                        <a:t>编译CQU</a:t>
                      </a:r>
                      <a:r>
                        <a:rPr lang="zh-CN" altLang="en-US" baseline="0">
                          <a:latin typeface="Times New Roman" panose="02020603050405020304" pitchFamily="18" charset="0"/>
                          <a:ea typeface="微软雅黑" panose="020B0503020204020204" pitchFamily="34" charset="-122"/>
                        </a:rPr>
                        <a:t> </a:t>
                      </a:r>
                      <a:r>
                        <a:rPr lang="en-US" altLang="zh-CN" baseline="0">
                          <a:latin typeface="Times New Roman" panose="02020603050405020304" pitchFamily="18" charset="0"/>
                          <a:ea typeface="微软雅黑" panose="020B0503020204020204" pitchFamily="34" charset="-122"/>
                        </a:rPr>
                        <a:t>Dual</a:t>
                      </a:r>
                      <a:r>
                        <a:rPr lang="zh-CN" altLang="en-US" baseline="0">
                          <a:latin typeface="Times New Roman" panose="02020603050405020304" pitchFamily="18" charset="0"/>
                          <a:ea typeface="微软雅黑" panose="020B0503020204020204" pitchFamily="34" charset="-122"/>
                        </a:rPr>
                        <a:t> </a:t>
                      </a:r>
                      <a:r>
                        <a:rPr lang="en-US" altLang="zh-CN" baseline="0">
                          <a:latin typeface="Times New Roman" panose="02020603050405020304" pitchFamily="18" charset="0"/>
                          <a:ea typeface="微软雅黑" panose="020B0503020204020204" pitchFamily="34" charset="-122"/>
                        </a:rPr>
                        <a:t>Issue</a:t>
                      </a:r>
                      <a:r>
                        <a:rPr lang="zh-CN" altLang="en-US" baseline="0">
                          <a:latin typeface="Times New Roman" panose="02020603050405020304" pitchFamily="18" charset="0"/>
                          <a:ea typeface="微软雅黑" panose="020B0503020204020204" pitchFamily="34" charset="-122"/>
                        </a:rPr>
                        <a:t> </a:t>
                      </a:r>
                      <a:r>
                        <a:rPr lang="en-US" altLang="zh-CN" baseline="0">
                          <a:latin typeface="Times New Roman" panose="02020603050405020304" pitchFamily="18" charset="0"/>
                          <a:ea typeface="微软雅黑" panose="020B0503020204020204" pitchFamily="34" charset="-122"/>
                        </a:rPr>
                        <a:t>Machine</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US" altLang="zh-CN" baseline="0">
                          <a:latin typeface="Times New Roman" panose="02020603050405020304" pitchFamily="18" charset="0"/>
                          <a:ea typeface="微软雅黑" panose="020B0503020204020204" pitchFamily="34" charset="-122"/>
                        </a:rPr>
                        <a:t>3.881s</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US" altLang="zh-CN" baseline="0">
                          <a:latin typeface="Times New Roman" panose="02020603050405020304" pitchFamily="18" charset="0"/>
                          <a:ea typeface="微软雅黑" panose="020B0503020204020204" pitchFamily="34" charset="-122"/>
                        </a:rPr>
                        <a:t>~15s</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extLst>
                  <a:ext uri="{0D108BD9-81ED-4DB2-BD59-A6C34878D82A}">
                    <a16:rowId xmlns:a16="http://schemas.microsoft.com/office/drawing/2014/main" val="1445986553"/>
                  </a:ext>
                </a:extLst>
              </a:tr>
              <a:tr h="370840">
                <a:tc>
                  <a:txBody>
                    <a:bodyPr/>
                    <a:lstStyle/>
                    <a:p>
                      <a:pPr algn="l"/>
                      <a:r>
                        <a:rPr lang="en-CN" baseline="0">
                          <a:latin typeface="Times New Roman" panose="02020603050405020304" pitchFamily="18" charset="0"/>
                          <a:ea typeface="微软雅黑" panose="020B0503020204020204" pitchFamily="34" charset="-122"/>
                        </a:rPr>
                        <a:t>功能测试</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US" altLang="zh-CN" baseline="0">
                          <a:latin typeface="Times New Roman" panose="02020603050405020304" pitchFamily="18" charset="0"/>
                          <a:ea typeface="微软雅黑" panose="020B0503020204020204" pitchFamily="34" charset="-122"/>
                        </a:rPr>
                        <a:t>1.657s</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US" altLang="zh-CN" baseline="0">
                          <a:latin typeface="Times New Roman" panose="02020603050405020304" pitchFamily="18" charset="0"/>
                          <a:ea typeface="微软雅黑" panose="020B0503020204020204" pitchFamily="34" charset="-122"/>
                        </a:rPr>
                        <a:t>~1min</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extLst>
                  <a:ext uri="{0D108BD9-81ED-4DB2-BD59-A6C34878D82A}">
                    <a16:rowId xmlns:a16="http://schemas.microsoft.com/office/drawing/2014/main" val="2586081231"/>
                  </a:ext>
                </a:extLst>
              </a:tr>
              <a:tr h="370840">
                <a:tc>
                  <a:txBody>
                    <a:bodyPr/>
                    <a:lstStyle/>
                    <a:p>
                      <a:pPr algn="l"/>
                      <a:r>
                        <a:rPr lang="en-CN" baseline="0">
                          <a:latin typeface="Times New Roman" panose="02020603050405020304" pitchFamily="18" charset="0"/>
                          <a:ea typeface="微软雅黑" panose="020B0503020204020204" pitchFamily="34" charset="-122"/>
                        </a:rPr>
                        <a:t>性能测试</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CN" baseline="0">
                          <a:latin typeface="Times New Roman" panose="02020603050405020304" pitchFamily="18" charset="0"/>
                          <a:ea typeface="微软雅黑" panose="020B0503020204020204" pitchFamily="34" charset="-122"/>
                        </a:rPr>
                        <a:t>6.447s</a:t>
                      </a:r>
                    </a:p>
                    <a:p>
                      <a:pPr algn="ctr"/>
                      <a:r>
                        <a:rPr lang="zh-CN" altLang="en-US" baseline="0">
                          <a:latin typeface="Times New Roman" panose="02020603050405020304" pitchFamily="18" charset="0"/>
                          <a:ea typeface="微软雅黑" panose="020B0503020204020204" pitchFamily="34" charset="-122"/>
                        </a:rPr>
                        <a:t>（可同时得到统计数据）</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US" altLang="zh-CN" baseline="0">
                          <a:latin typeface="Times New Roman" panose="02020603050405020304" pitchFamily="18" charset="0"/>
                          <a:ea typeface="微软雅黑" panose="020B0503020204020204" pitchFamily="34" charset="-122"/>
                        </a:rPr>
                        <a:t>&gt;10min</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extLst>
                  <a:ext uri="{0D108BD9-81ED-4DB2-BD59-A6C34878D82A}">
                    <a16:rowId xmlns:a16="http://schemas.microsoft.com/office/drawing/2014/main" val="2156800989"/>
                  </a:ext>
                </a:extLst>
              </a:tr>
              <a:tr h="370840">
                <a:tc>
                  <a:txBody>
                    <a:bodyPr/>
                    <a:lstStyle/>
                    <a:p>
                      <a:pPr algn="l"/>
                      <a:r>
                        <a:rPr lang="en-CN" baseline="0">
                          <a:latin typeface="Times New Roman" panose="02020603050405020304" pitchFamily="18" charset="0"/>
                          <a:ea typeface="微软雅黑" panose="020B0503020204020204" pitchFamily="34" charset="-122"/>
                        </a:rPr>
                        <a:t>uCore进入</a:t>
                      </a:r>
                      <a:r>
                        <a:rPr lang="en-US" altLang="zh-CN" baseline="0">
                          <a:latin typeface="Times New Roman" panose="02020603050405020304" pitchFamily="18" charset="0"/>
                          <a:ea typeface="微软雅黑" panose="020B0503020204020204" pitchFamily="34" charset="-122"/>
                        </a:rPr>
                        <a:t>shell</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US" altLang="zh-CN" baseline="0">
                          <a:latin typeface="Times New Roman" panose="02020603050405020304" pitchFamily="18" charset="0"/>
                          <a:ea typeface="微软雅黑" panose="020B0503020204020204" pitchFamily="34" charset="-122"/>
                        </a:rPr>
                        <a:t>~6s</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zh-CN" altLang="en-US" baseline="0">
                          <a:latin typeface="Times New Roman" panose="02020603050405020304" pitchFamily="18" charset="0"/>
                          <a:ea typeface="微软雅黑" panose="020B0503020204020204" pitchFamily="34" charset="-122"/>
                        </a:rPr>
                        <a:t>（仿真较困难）</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extLst>
                  <a:ext uri="{0D108BD9-81ED-4DB2-BD59-A6C34878D82A}">
                    <a16:rowId xmlns:a16="http://schemas.microsoft.com/office/drawing/2014/main" val="3191171412"/>
                  </a:ext>
                </a:extLst>
              </a:tr>
              <a:tr h="370840">
                <a:tc>
                  <a:txBody>
                    <a:bodyPr/>
                    <a:lstStyle/>
                    <a:p>
                      <a:pPr algn="l"/>
                      <a:r>
                        <a:rPr lang="en-CN" baseline="0">
                          <a:latin typeface="Times New Roman" panose="02020603050405020304" pitchFamily="18" charset="0"/>
                          <a:ea typeface="微软雅黑" panose="020B0503020204020204" pitchFamily="34" charset="-122"/>
                        </a:rPr>
                        <a:t>L</a:t>
                      </a:r>
                      <a:r>
                        <a:rPr lang="en-US" altLang="zh-CN" baseline="0" err="1">
                          <a:latin typeface="Times New Roman" panose="02020603050405020304" pitchFamily="18" charset="0"/>
                          <a:ea typeface="微软雅黑" panose="020B0503020204020204" pitchFamily="34" charset="-122"/>
                        </a:rPr>
                        <a:t>inux</a:t>
                      </a:r>
                      <a:r>
                        <a:rPr lang="zh-CN" altLang="en-US" baseline="0">
                          <a:latin typeface="Times New Roman" panose="02020603050405020304" pitchFamily="18" charset="0"/>
                          <a:ea typeface="微软雅黑" panose="020B0503020204020204" pitchFamily="34" charset="-122"/>
                        </a:rPr>
                        <a:t>开始执行</a:t>
                      </a:r>
                      <a:r>
                        <a:rPr lang="en-US" altLang="zh-CN" baseline="0">
                          <a:latin typeface="Times New Roman" panose="02020603050405020304" pitchFamily="18" charset="0"/>
                          <a:ea typeface="微软雅黑" panose="020B0503020204020204" pitchFamily="34" charset="-122"/>
                        </a:rPr>
                        <a:t>/</a:t>
                      </a:r>
                      <a:r>
                        <a:rPr lang="en-US" altLang="zh-CN" baseline="0" err="1">
                          <a:latin typeface="Times New Roman" panose="02020603050405020304" pitchFamily="18" charset="0"/>
                          <a:ea typeface="微软雅黑" panose="020B0503020204020204" pitchFamily="34" charset="-122"/>
                        </a:rPr>
                        <a:t>sbin</a:t>
                      </a:r>
                      <a:r>
                        <a:rPr lang="en-US" altLang="zh-CN" baseline="0">
                          <a:latin typeface="Times New Roman" panose="02020603050405020304" pitchFamily="18" charset="0"/>
                          <a:ea typeface="微软雅黑" panose="020B0503020204020204" pitchFamily="34" charset="-122"/>
                        </a:rPr>
                        <a:t>/</a:t>
                      </a:r>
                      <a:r>
                        <a:rPr lang="en-US" altLang="zh-CN" baseline="0" err="1">
                          <a:latin typeface="Times New Roman" panose="02020603050405020304" pitchFamily="18" charset="0"/>
                          <a:ea typeface="微软雅黑" panose="020B0503020204020204" pitchFamily="34" charset="-122"/>
                        </a:rPr>
                        <a:t>init</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algn="ctr"/>
                      <a:r>
                        <a:rPr lang="en-US" altLang="zh-CN" baseline="0">
                          <a:latin typeface="Times New Roman" panose="02020603050405020304" pitchFamily="18" charset="0"/>
                          <a:ea typeface="微软雅黑" panose="020B0503020204020204" pitchFamily="34" charset="-122"/>
                        </a:rPr>
                        <a:t>~4min</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aseline="0">
                          <a:latin typeface="Times New Roman" panose="02020603050405020304" pitchFamily="18" charset="0"/>
                          <a:ea typeface="微软雅黑" panose="020B0503020204020204" pitchFamily="34" charset="-122"/>
                        </a:rPr>
                        <a:t>（仿真较困难）</a:t>
                      </a:r>
                      <a:endParaRPr lang="en-CN" baseline="0">
                        <a:latin typeface="Times New Roman" panose="02020603050405020304" pitchFamily="18" charset="0"/>
                        <a:ea typeface="微软雅黑" panose="020B0503020204020204" pitchFamily="34" charset="-122"/>
                        <a:cs typeface="Times New Roman" panose="02020603050405020304" pitchFamily="18" charset="0"/>
                      </a:endParaRPr>
                    </a:p>
                  </a:txBody>
                  <a:tcPr anchor="ctr"/>
                </a:tc>
                <a:extLst>
                  <a:ext uri="{0D108BD9-81ED-4DB2-BD59-A6C34878D82A}">
                    <a16:rowId xmlns:a16="http://schemas.microsoft.com/office/drawing/2014/main" val="3007478435"/>
                  </a:ext>
                </a:extLst>
              </a:tr>
            </a:tbl>
          </a:graphicData>
        </a:graphic>
      </p:graphicFrame>
      <p:sp>
        <p:nvSpPr>
          <p:cNvPr id="2" name="TextBox 1">
            <a:extLst>
              <a:ext uri="{FF2B5EF4-FFF2-40B4-BE49-F238E27FC236}">
                <a16:creationId xmlns:a16="http://schemas.microsoft.com/office/drawing/2014/main" id="{FF4AFF90-44B1-18B5-9239-84F1ACC6095E}"/>
              </a:ext>
            </a:extLst>
          </p:cNvPr>
          <p:cNvSpPr txBox="1"/>
          <p:nvPr/>
        </p:nvSpPr>
        <p:spPr>
          <a:xfrm>
            <a:off x="2286052" y="3854208"/>
            <a:ext cx="4705134" cy="253916"/>
          </a:xfrm>
          <a:prstGeom prst="rect">
            <a:avLst/>
          </a:prstGeom>
          <a:noFill/>
        </p:spPr>
        <p:txBody>
          <a:bodyPr wrap="none" rtlCol="0">
            <a:spAutoFit/>
          </a:bodyPr>
          <a:lstStyle/>
          <a:p>
            <a:r>
              <a:rPr lang="en-CN" sz="1050"/>
              <a:t>备注</a:t>
            </a:r>
            <a:r>
              <a:rPr lang="zh-CN" altLang="en-US" sz="1050"/>
              <a:t>：该成绩基于</a:t>
            </a:r>
            <a:r>
              <a:rPr lang="en-US" altLang="zh-CN" sz="1050"/>
              <a:t>AMD</a:t>
            </a:r>
            <a:r>
              <a:rPr lang="zh-CN" altLang="en-US" sz="1050"/>
              <a:t> </a:t>
            </a:r>
            <a:r>
              <a:rPr lang="en-US" altLang="zh-CN" sz="1050"/>
              <a:t>Ryzen</a:t>
            </a:r>
            <a:r>
              <a:rPr lang="zh-CN" altLang="en-US" sz="1050"/>
              <a:t> </a:t>
            </a:r>
            <a:r>
              <a:rPr lang="en-US" altLang="zh-CN" sz="1050"/>
              <a:t>7</a:t>
            </a:r>
            <a:r>
              <a:rPr lang="zh-CN" altLang="en-US" sz="1050"/>
              <a:t> </a:t>
            </a:r>
            <a:r>
              <a:rPr lang="en-US" altLang="zh-CN" sz="1050"/>
              <a:t>5800X</a:t>
            </a:r>
            <a:r>
              <a:rPr lang="zh-CN" altLang="en-US" sz="1050"/>
              <a:t>，</a:t>
            </a:r>
            <a:r>
              <a:rPr lang="en-US" altLang="zh-CN" sz="1050"/>
              <a:t>CPU</a:t>
            </a:r>
            <a:r>
              <a:rPr lang="zh-CN" altLang="en-US" sz="1050"/>
              <a:t> </a:t>
            </a:r>
            <a:r>
              <a:rPr lang="en-US" altLang="zh-CN" sz="1050"/>
              <a:t>RTL</a:t>
            </a:r>
            <a:r>
              <a:rPr lang="zh-CN" altLang="en-US" sz="1050"/>
              <a:t>使用</a:t>
            </a:r>
            <a:r>
              <a:rPr lang="en-US" altLang="zh-CN" sz="1050"/>
              <a:t>CDIM</a:t>
            </a:r>
            <a:r>
              <a:rPr lang="zh-CN" altLang="en-US" sz="1050"/>
              <a:t>决赛提交版本。</a:t>
            </a:r>
            <a:endParaRPr lang="en-CN" sz="1050"/>
          </a:p>
        </p:txBody>
      </p:sp>
    </p:spTree>
    <p:extLst>
      <p:ext uri="{BB962C8B-B14F-4D97-AF65-F5344CB8AC3E}">
        <p14:creationId xmlns:p14="http://schemas.microsoft.com/office/powerpoint/2010/main" val="10517197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2205236-126B-2326-E0EB-94F09E6E132F}"/>
              </a:ext>
            </a:extLst>
          </p:cNvPr>
          <p:cNvSpPr>
            <a:spLocks noGrp="1"/>
          </p:cNvSpPr>
          <p:nvPr>
            <p:ph type="body" sz="quarter" idx="13"/>
          </p:nvPr>
        </p:nvSpPr>
        <p:spPr/>
        <p:txBody>
          <a:bodyPr/>
          <a:lstStyle/>
          <a:p>
            <a:r>
              <a:rPr lang="zh-CN" altLang="en-US"/>
              <a:t>好用的工具是第一生产力</a:t>
            </a:r>
          </a:p>
        </p:txBody>
      </p:sp>
      <p:sp>
        <p:nvSpPr>
          <p:cNvPr id="3" name="文本占位符 2">
            <a:extLst>
              <a:ext uri="{FF2B5EF4-FFF2-40B4-BE49-F238E27FC236}">
                <a16:creationId xmlns:a16="http://schemas.microsoft.com/office/drawing/2014/main" id="{1D076200-2FD8-9C1F-2776-9AE218562627}"/>
              </a:ext>
            </a:extLst>
          </p:cNvPr>
          <p:cNvSpPr>
            <a:spLocks noGrp="1"/>
          </p:cNvSpPr>
          <p:nvPr>
            <p:ph type="body" sz="quarter" idx="14"/>
          </p:nvPr>
        </p:nvSpPr>
        <p:spPr/>
        <p:txBody>
          <a:bodyPr>
            <a:normAutofit fontScale="92500" lnSpcReduction="20000"/>
          </a:bodyPr>
          <a:lstStyle/>
          <a:p>
            <a:r>
              <a:rPr lang="en-US" altLang="zh-CN">
                <a:latin typeface="Times New Roman" panose="02020603050405020304" pitchFamily="18" charset="0"/>
                <a:ea typeface="微软雅黑" panose="020B0503020204020204" pitchFamily="34" charset="-122"/>
                <a:cs typeface="Times New Roman" panose="02020603050405020304" pitchFamily="18" charset="0"/>
              </a:rPr>
              <a:t>Dhrystone</a:t>
            </a:r>
            <a:r>
              <a:rPr lang="zh-CN" altLang="en-US">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a:latin typeface="Times New Roman" panose="02020603050405020304" pitchFamily="18" charset="0"/>
                <a:ea typeface="微软雅黑" panose="020B0503020204020204" pitchFamily="34" charset="-122"/>
                <a:cs typeface="Times New Roman" panose="02020603050405020304" pitchFamily="18" charset="0"/>
              </a:rPr>
              <a:t>string search</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IPC</a:t>
            </a:r>
            <a:r>
              <a:rPr lang="zh-CN" altLang="en-US">
                <a:latin typeface="Times New Roman" panose="02020603050405020304" pitchFamily="18" charset="0"/>
                <a:ea typeface="微软雅黑" panose="020B0503020204020204" pitchFamily="34" charset="-122"/>
                <a:cs typeface="Times New Roman" panose="02020603050405020304" pitchFamily="18" charset="0"/>
              </a:rPr>
              <a:t>优化 </a:t>
            </a:r>
            <a:r>
              <a:rPr lang="en-US" altLang="zh-CN" b="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+6.27</a:t>
            </a:r>
          </a:p>
          <a:p>
            <a:pPr lvl="1"/>
            <a:r>
              <a:rPr lang="zh-CN" altLang="en-US">
                <a:latin typeface="Times New Roman" panose="02020603050405020304" pitchFamily="18" charset="0"/>
                <a:ea typeface="微软雅黑" panose="020B0503020204020204" pitchFamily="34" charset="-122"/>
                <a:cs typeface="Times New Roman" panose="02020603050405020304" pitchFamily="18" charset="0"/>
              </a:rPr>
              <a:t>通过</a:t>
            </a:r>
            <a:r>
              <a:rPr lang="en-US" altLang="zh-CN">
                <a:latin typeface="Times New Roman" panose="02020603050405020304" pitchFamily="18" charset="0"/>
                <a:ea typeface="微软雅黑" panose="020B0503020204020204" pitchFamily="34" charset="-122"/>
                <a:cs typeface="Times New Roman" panose="02020603050405020304" pitchFamily="18" charset="0"/>
              </a:rPr>
              <a:t>SoC-Simulator</a:t>
            </a:r>
            <a:r>
              <a:rPr lang="zh-CN" altLang="en-US">
                <a:latin typeface="Times New Roman" panose="02020603050405020304" pitchFamily="18" charset="0"/>
                <a:ea typeface="微软雅黑" panose="020B0503020204020204" pitchFamily="34" charset="-122"/>
                <a:cs typeface="Times New Roman" panose="02020603050405020304" pitchFamily="18" charset="0"/>
              </a:rPr>
              <a:t>发现这两个测试向</a:t>
            </a:r>
            <a:r>
              <a:rPr lang="en-US" altLang="zh-CN" err="1">
                <a:latin typeface="Times New Roman" panose="02020603050405020304" pitchFamily="18" charset="0"/>
                <a:ea typeface="微软雅黑" panose="020B0503020204020204" pitchFamily="34" charset="-122"/>
                <a:cs typeface="Times New Roman" panose="02020603050405020304" pitchFamily="18" charset="0"/>
              </a:rPr>
              <a:t>confreg</a:t>
            </a:r>
            <a:r>
              <a:rPr lang="zh-CN" altLang="en-US">
                <a:latin typeface="Times New Roman" panose="02020603050405020304" pitchFamily="18" charset="0"/>
                <a:ea typeface="微软雅黑" panose="020B0503020204020204" pitchFamily="34" charset="-122"/>
                <a:cs typeface="Times New Roman" panose="02020603050405020304" pitchFamily="18" charset="0"/>
              </a:rPr>
              <a:t>串口</a:t>
            </a:r>
            <a:r>
              <a:rPr lang="zh-CN" altLang="en-US">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写了数十</a:t>
            </a:r>
            <a:r>
              <a:rPr lang="en-US" altLang="zh-CN">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KB</a:t>
            </a:r>
            <a:r>
              <a:rPr lang="zh-CN" altLang="en-US">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的数据</a:t>
            </a:r>
            <a:r>
              <a:rPr lang="zh-CN" altLang="en-US">
                <a:latin typeface="Times New Roman" panose="02020603050405020304" pitchFamily="18" charset="0"/>
                <a:ea typeface="微软雅黑" panose="020B0503020204020204" pitchFamily="34" charset="-122"/>
                <a:cs typeface="Times New Roman" panose="02020603050405020304" pitchFamily="18" charset="0"/>
              </a:rPr>
              <a:t>，每次</a:t>
            </a:r>
            <a:r>
              <a:rPr lang="en-US" altLang="zh-CN">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AXI</a:t>
            </a:r>
            <a:r>
              <a:rPr lang="zh-CN" altLang="en-US">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访问时间</a:t>
            </a:r>
            <a:r>
              <a:rPr lang="en-US" altLang="zh-CN">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20+</a:t>
            </a:r>
            <a:r>
              <a:rPr lang="zh-CN" altLang="en-US">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周期</a:t>
            </a:r>
            <a:r>
              <a:rPr lang="zh-CN" altLang="en-US">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a:latin typeface="Times New Roman" panose="02020603050405020304" pitchFamily="18" charset="0"/>
              <a:ea typeface="微软雅黑" panose="020B0503020204020204" pitchFamily="34" charset="-122"/>
              <a:cs typeface="Times New Roman" panose="02020603050405020304" pitchFamily="18" charset="0"/>
            </a:endParaRPr>
          </a:p>
          <a:p>
            <a:pPr lvl="1"/>
            <a:r>
              <a:rPr lang="zh-CN" altLang="en-US">
                <a:latin typeface="Times New Roman" panose="02020603050405020304" pitchFamily="18" charset="0"/>
                <a:ea typeface="微软雅黑" panose="020B0503020204020204" pitchFamily="34" charset="-122"/>
                <a:cs typeface="Times New Roman" panose="02020603050405020304" pitchFamily="18" charset="0"/>
              </a:rPr>
              <a:t>设计了</a:t>
            </a:r>
            <a:r>
              <a:rPr lang="en-US" altLang="zh-CN">
                <a:latin typeface="Times New Roman" panose="02020603050405020304" pitchFamily="18" charset="0"/>
                <a:ea typeface="微软雅黑" panose="020B0503020204020204" pitchFamily="34" charset="-122"/>
                <a:cs typeface="Times New Roman" panose="02020603050405020304" pitchFamily="18" charset="0"/>
              </a:rPr>
              <a:t>MMIO</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Store</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Buffer</a:t>
            </a:r>
            <a:r>
              <a:rPr lang="zh-CN" altLang="en-US">
                <a:latin typeface="Times New Roman" panose="02020603050405020304" pitchFamily="18" charset="0"/>
                <a:ea typeface="微软雅黑" panose="020B0503020204020204" pitchFamily="34" charset="-122"/>
                <a:cs typeface="Times New Roman" panose="02020603050405020304" pitchFamily="18" charset="0"/>
              </a:rPr>
              <a:t>，通过仿真优化</a:t>
            </a:r>
            <a:r>
              <a:rPr lang="en-US" altLang="zh-CN">
                <a:latin typeface="Times New Roman" panose="02020603050405020304" pitchFamily="18" charset="0"/>
                <a:ea typeface="微软雅黑" panose="020B0503020204020204" pitchFamily="34" charset="-122"/>
                <a:cs typeface="Times New Roman" panose="02020603050405020304" pitchFamily="18" charset="0"/>
              </a:rPr>
              <a:t>Store</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Buffer</a:t>
            </a:r>
            <a:r>
              <a:rPr lang="zh-CN" altLang="en-US">
                <a:latin typeface="Times New Roman" panose="02020603050405020304" pitchFamily="18" charset="0"/>
                <a:ea typeface="微软雅黑" panose="020B0503020204020204" pitchFamily="34" charset="-122"/>
                <a:cs typeface="Times New Roman" panose="02020603050405020304" pitchFamily="18" charset="0"/>
              </a:rPr>
              <a:t>项数保证时序与</a:t>
            </a:r>
            <a:r>
              <a:rPr lang="en-US" altLang="zh-CN">
                <a:latin typeface="Times New Roman" panose="02020603050405020304" pitchFamily="18" charset="0"/>
                <a:ea typeface="微软雅黑" panose="020B0503020204020204" pitchFamily="34" charset="-122"/>
                <a:cs typeface="Times New Roman" panose="02020603050405020304" pitchFamily="18" charset="0"/>
              </a:rPr>
              <a:t>IPC</a:t>
            </a:r>
            <a:r>
              <a:rPr lang="zh-CN" altLang="en-US">
                <a:latin typeface="Times New Roman" panose="02020603050405020304" pitchFamily="18" charset="0"/>
                <a:ea typeface="微软雅黑" panose="020B0503020204020204" pitchFamily="34" charset="-122"/>
                <a:cs typeface="Times New Roman" panose="02020603050405020304" pitchFamily="18" charset="0"/>
              </a:rPr>
              <a:t>的平衡。</a:t>
            </a:r>
            <a:endParaRPr lang="en-US" altLang="zh-CN">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a:latin typeface="Times New Roman" panose="02020603050405020304" pitchFamily="18" charset="0"/>
                <a:ea typeface="微软雅黑" panose="020B0503020204020204" pitchFamily="34" charset="-122"/>
                <a:cs typeface="Times New Roman" panose="02020603050405020304" pitchFamily="18" charset="0"/>
              </a:rPr>
              <a:t>Load</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to</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use</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Latency</a:t>
            </a:r>
            <a:r>
              <a:rPr lang="zh-CN" altLang="en-US">
                <a:latin typeface="Times New Roman" panose="02020603050405020304" pitchFamily="18" charset="0"/>
                <a:ea typeface="微软雅黑" panose="020B0503020204020204" pitchFamily="34" charset="-122"/>
                <a:cs typeface="Times New Roman" panose="02020603050405020304" pitchFamily="18" charset="0"/>
              </a:rPr>
              <a:t>优化 </a:t>
            </a:r>
            <a:r>
              <a:rPr lang="en-US" altLang="zh-CN" b="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+5.24</a:t>
            </a:r>
          </a:p>
          <a:p>
            <a:pPr lvl="1"/>
            <a:r>
              <a:rPr lang="zh-CN" altLang="en-US">
                <a:latin typeface="Times New Roman" panose="02020603050405020304" pitchFamily="18" charset="0"/>
                <a:ea typeface="微软雅黑" panose="020B0503020204020204" pitchFamily="34" charset="-122"/>
                <a:cs typeface="Times New Roman" panose="02020603050405020304" pitchFamily="18" charset="0"/>
              </a:rPr>
              <a:t>使用</a:t>
            </a:r>
            <a:r>
              <a:rPr lang="en-US" altLang="zh-CN">
                <a:latin typeface="Times New Roman" panose="02020603050405020304" pitchFamily="18" charset="0"/>
                <a:ea typeface="微软雅黑" panose="020B0503020204020204" pitchFamily="34" charset="-122"/>
                <a:cs typeface="Times New Roman" panose="02020603050405020304" pitchFamily="18" charset="0"/>
              </a:rPr>
              <a:t>SoC</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Simulator</a:t>
            </a:r>
            <a:r>
              <a:rPr lang="zh-CN" altLang="en-US">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a:latin typeface="Times New Roman" panose="02020603050405020304" pitchFamily="18" charset="0"/>
                <a:ea typeface="微软雅黑" panose="020B0503020204020204" pitchFamily="34" charset="-122"/>
                <a:cs typeface="Times New Roman" panose="02020603050405020304" pitchFamily="18" charset="0"/>
              </a:rPr>
              <a:t>CEMU</a:t>
            </a:r>
            <a:r>
              <a:rPr lang="zh-CN" altLang="en-US">
                <a:latin typeface="Times New Roman" panose="02020603050405020304" pitchFamily="18" charset="0"/>
                <a:ea typeface="微软雅黑" panose="020B0503020204020204" pitchFamily="34" charset="-122"/>
                <a:cs typeface="Times New Roman" panose="02020603050405020304" pitchFamily="18" charset="0"/>
              </a:rPr>
              <a:t>的统计结果发现我们的核</a:t>
            </a:r>
            <a:r>
              <a:rPr lang="en-US" altLang="zh-CN">
                <a:latin typeface="Times New Roman" panose="02020603050405020304" pitchFamily="18" charset="0"/>
                <a:ea typeface="微软雅黑" panose="020B0503020204020204" pitchFamily="34" charset="-122"/>
                <a:cs typeface="Times New Roman" panose="02020603050405020304" pitchFamily="18" charset="0"/>
              </a:rPr>
              <a:t>Load</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to</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use</a:t>
            </a:r>
            <a:r>
              <a:rPr lang="zh-CN" altLang="en-US">
                <a:latin typeface="Times New Roman" panose="02020603050405020304" pitchFamily="18" charset="0"/>
                <a:ea typeface="微软雅黑" panose="020B0503020204020204" pitchFamily="34" charset="-122"/>
                <a:cs typeface="Times New Roman" panose="02020603050405020304" pitchFamily="18" charset="0"/>
              </a:rPr>
              <a:t>停顿严重。</a:t>
            </a:r>
            <a:endParaRPr lang="en-US" altLang="zh-CN">
              <a:latin typeface="Times New Roman" panose="02020603050405020304" pitchFamily="18" charset="0"/>
              <a:ea typeface="微软雅黑" panose="020B0503020204020204" pitchFamily="34" charset="-122"/>
              <a:cs typeface="Times New Roman" panose="02020603050405020304" pitchFamily="18" charset="0"/>
            </a:endParaRPr>
          </a:p>
          <a:p>
            <a:pPr lvl="1"/>
            <a:r>
              <a:rPr lang="zh-CN" altLang="en-US">
                <a:latin typeface="Times New Roman" panose="02020603050405020304" pitchFamily="18" charset="0"/>
                <a:ea typeface="微软雅黑" panose="020B0503020204020204" pitchFamily="34" charset="-122"/>
                <a:cs typeface="Times New Roman" panose="02020603050405020304" pitchFamily="18" charset="0"/>
              </a:rPr>
              <a:t>直接转发访存结果、前推逻辑放在</a:t>
            </a:r>
            <a:r>
              <a:rPr lang="en-US" altLang="zh-CN">
                <a:latin typeface="Times New Roman" panose="02020603050405020304" pitchFamily="18" charset="0"/>
                <a:ea typeface="微软雅黑" panose="020B0503020204020204" pitchFamily="34" charset="-122"/>
                <a:cs typeface="Times New Roman" panose="02020603050405020304" pitchFamily="18" charset="0"/>
              </a:rPr>
              <a:t>EX</a:t>
            </a:r>
            <a:r>
              <a:rPr lang="zh-CN" altLang="en-US">
                <a:latin typeface="Times New Roman" panose="02020603050405020304" pitchFamily="18" charset="0"/>
                <a:ea typeface="微软雅黑" panose="020B0503020204020204" pitchFamily="34" charset="-122"/>
                <a:cs typeface="Times New Roman" panose="02020603050405020304" pitchFamily="18" charset="0"/>
              </a:rPr>
              <a:t>前以减少停顿周期。</a:t>
            </a:r>
            <a:endParaRPr lang="en-US" altLang="zh-CN">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a:latin typeface="Times New Roman" panose="02020603050405020304" pitchFamily="18" charset="0"/>
                <a:ea typeface="微软雅黑" panose="020B0503020204020204" pitchFamily="34" charset="-122"/>
                <a:cs typeface="Times New Roman" panose="02020603050405020304" pitchFamily="18" charset="0"/>
              </a:rPr>
              <a:t>启动仅用 </a:t>
            </a:r>
            <a:r>
              <a:rPr lang="en-US" altLang="zh-CN" b="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b="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天</a:t>
            </a:r>
            <a:endParaRPr lang="en-US" altLang="zh-CN" b="1">
              <a:solidFill>
                <a:srgbClr val="FF0000"/>
              </a:solidFill>
              <a:latin typeface="Times New Roman" panose="02020603050405020304" pitchFamily="18" charset="0"/>
              <a:ea typeface="微软雅黑" panose="020B0503020204020204" pitchFamily="34" charset="-122"/>
              <a:cs typeface="Times New Roman" panose="02020603050405020304" pitchFamily="18" charset="0"/>
            </a:endParaRPr>
          </a:p>
          <a:p>
            <a:pPr lvl="1"/>
            <a:r>
              <a:rPr lang="zh-CN" altLang="en-US">
                <a:latin typeface="Times New Roman" panose="02020603050405020304" pitchFamily="18" charset="0"/>
                <a:ea typeface="微软雅黑" panose="020B0503020204020204" pitchFamily="34" charset="-122"/>
                <a:cs typeface="Times New Roman" panose="02020603050405020304" pitchFamily="18" charset="0"/>
              </a:rPr>
              <a:t>一个白天用</a:t>
            </a:r>
            <a:r>
              <a:rPr lang="en-US" altLang="zh-CN" err="1">
                <a:latin typeface="Times New Roman" panose="02020603050405020304" pitchFamily="18" charset="0"/>
                <a:ea typeface="微软雅黑" panose="020B0503020204020204" pitchFamily="34" charset="-122"/>
                <a:cs typeface="Times New Roman" panose="02020603050405020304" pitchFamily="18" charset="0"/>
              </a:rPr>
              <a:t>printk</a:t>
            </a:r>
            <a:r>
              <a:rPr lang="zh-CN" altLang="en-US">
                <a:latin typeface="Times New Roman" panose="02020603050405020304" pitchFamily="18" charset="0"/>
                <a:ea typeface="微软雅黑" panose="020B0503020204020204" pitchFamily="34" charset="-122"/>
                <a:cs typeface="Times New Roman" panose="02020603050405020304" pitchFamily="18" charset="0"/>
              </a:rPr>
              <a:t>调到自闭，一个晚上写</a:t>
            </a:r>
            <a:r>
              <a:rPr lang="en-US" altLang="zh-CN">
                <a:latin typeface="Times New Roman" panose="02020603050405020304" pitchFamily="18" charset="0"/>
                <a:ea typeface="微软雅黑" panose="020B0503020204020204" pitchFamily="34" charset="-122"/>
                <a:cs typeface="Times New Roman" panose="02020603050405020304" pitchFamily="18" charset="0"/>
              </a:rPr>
              <a:t>Linux</a:t>
            </a:r>
            <a:r>
              <a:rPr lang="zh-CN" altLang="en-US">
                <a:latin typeface="Times New Roman" panose="02020603050405020304" pitchFamily="18" charset="0"/>
                <a:ea typeface="微软雅黑" panose="020B0503020204020204" pitchFamily="34" charset="-122"/>
                <a:cs typeface="Times New Roman" panose="02020603050405020304" pitchFamily="18" charset="0"/>
              </a:rPr>
              <a:t>启动的</a:t>
            </a:r>
            <a:r>
              <a:rPr lang="en-US" altLang="zh-CN" err="1">
                <a:latin typeface="Times New Roman" panose="02020603050405020304" pitchFamily="18" charset="0"/>
                <a:ea typeface="微软雅黑" panose="020B0503020204020204" pitchFamily="34" charset="-122"/>
                <a:cs typeface="Times New Roman" panose="02020603050405020304" pitchFamily="18" charset="0"/>
              </a:rPr>
              <a:t>difftest</a:t>
            </a:r>
            <a:r>
              <a:rPr lang="zh-CN" altLang="en-US">
                <a:latin typeface="Times New Roman" panose="02020603050405020304" pitchFamily="18" charset="0"/>
                <a:ea typeface="微软雅黑" panose="020B0503020204020204" pitchFamily="34" charset="-122"/>
                <a:cs typeface="Times New Roman" panose="02020603050405020304" pitchFamily="18" charset="0"/>
              </a:rPr>
              <a:t>，第二天调通并进入</a:t>
            </a:r>
            <a:r>
              <a:rPr lang="en-US" altLang="zh-CN" err="1">
                <a:latin typeface="Times New Roman" panose="02020603050405020304" pitchFamily="18" charset="0"/>
                <a:ea typeface="微软雅黑" panose="020B0503020204020204" pitchFamily="34" charset="-122"/>
                <a:cs typeface="Times New Roman" panose="02020603050405020304" pitchFamily="18" charset="0"/>
              </a:rPr>
              <a:t>Busybox</a:t>
            </a:r>
            <a:r>
              <a:rPr lang="zh-CN" altLang="en-US">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a:latin typeface="Times New Roman" panose="02020603050405020304" pitchFamily="18" charset="0"/>
              <a:ea typeface="微软雅黑" panose="020B0503020204020204" pitchFamily="34" charset="-122"/>
              <a:cs typeface="Times New Roman" panose="02020603050405020304" pitchFamily="18" charset="0"/>
            </a:endParaRPr>
          </a:p>
          <a:p>
            <a:pPr lvl="1"/>
            <a:r>
              <a:rPr lang="zh-CN" altLang="en-US">
                <a:latin typeface="Times New Roman" panose="02020603050405020304" pitchFamily="18" charset="0"/>
                <a:ea typeface="微软雅黑" panose="020B0503020204020204" pitchFamily="34" charset="-122"/>
                <a:cs typeface="Times New Roman" panose="02020603050405020304" pitchFamily="18" charset="0"/>
              </a:rPr>
              <a:t>新增功能可迅速定位错误点、输出</a:t>
            </a:r>
            <a:r>
              <a:rPr lang="zh-CN" altLang="en-US">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错误点附近波形图</a:t>
            </a:r>
            <a:r>
              <a:rPr lang="zh-CN" altLang="en-US">
                <a:latin typeface="Times New Roman" panose="02020603050405020304" pitchFamily="18" charset="0"/>
                <a:ea typeface="微软雅黑" panose="020B0503020204020204" pitchFamily="34" charset="-122"/>
                <a:cs typeface="Times New Roman" panose="02020603050405020304" pitchFamily="18" charset="0"/>
              </a:rPr>
              <a:t>并</a:t>
            </a:r>
            <a:r>
              <a:rPr lang="zh-CN" altLang="en-US">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保留写入指令后的内存状态</a:t>
            </a:r>
            <a:r>
              <a:rPr lang="zh-CN" altLang="en-US">
                <a:latin typeface="Times New Roman" panose="02020603050405020304" pitchFamily="18" charset="0"/>
                <a:ea typeface="微软雅黑" panose="020B0503020204020204" pitchFamily="34" charset="-122"/>
                <a:cs typeface="Times New Roman" panose="02020603050405020304" pitchFamily="18" charset="0"/>
              </a:rPr>
              <a:t>用于反汇编。</a:t>
            </a:r>
            <a:endParaRPr lang="en-US" altLang="zh-CN">
              <a:latin typeface="Times New Roman" panose="02020603050405020304" pitchFamily="18" charset="0"/>
              <a:ea typeface="微软雅黑" panose="020B0503020204020204" pitchFamily="34" charset="-122"/>
              <a:cs typeface="Times New Roman" panose="02020603050405020304" pitchFamily="18" charset="0"/>
            </a:endParaRPr>
          </a:p>
          <a:p>
            <a:r>
              <a:rPr lang="zh-CN" altLang="en-US">
                <a:latin typeface="Times New Roman" panose="02020603050405020304" pitchFamily="18" charset="0"/>
                <a:ea typeface="微软雅黑" panose="020B0503020204020204" pitchFamily="34" charset="-122"/>
                <a:cs typeface="Times New Roman" panose="02020603050405020304" pitchFamily="18" charset="0"/>
              </a:rPr>
              <a:t>参数优化</a:t>
            </a:r>
            <a:endParaRPr lang="en-US" altLang="zh-CN">
              <a:latin typeface="Times New Roman" panose="02020603050405020304" pitchFamily="18" charset="0"/>
              <a:ea typeface="微软雅黑" panose="020B0503020204020204" pitchFamily="34" charset="-122"/>
              <a:cs typeface="Times New Roman" panose="02020603050405020304" pitchFamily="18" charset="0"/>
            </a:endParaRPr>
          </a:p>
          <a:p>
            <a:pPr lvl="1"/>
            <a:r>
              <a:rPr lang="zh-CN" altLang="en-US">
                <a:latin typeface="Times New Roman" panose="02020603050405020304" pitchFamily="18" charset="0"/>
                <a:ea typeface="微软雅黑" panose="020B0503020204020204" pitchFamily="34" charset="-122"/>
                <a:cs typeface="Times New Roman" panose="02020603050405020304" pitchFamily="18" charset="0"/>
              </a:rPr>
              <a:t>不需要等待综合实现即可评估</a:t>
            </a:r>
            <a:r>
              <a:rPr lang="en-US" altLang="zh-CN">
                <a:latin typeface="Times New Roman" panose="02020603050405020304" pitchFamily="18" charset="0"/>
                <a:ea typeface="微软雅黑" panose="020B0503020204020204" pitchFamily="34" charset="-122"/>
                <a:cs typeface="Times New Roman" panose="02020603050405020304" pitchFamily="18" charset="0"/>
              </a:rPr>
              <a:t>IPC</a:t>
            </a:r>
            <a:r>
              <a:rPr lang="zh-CN" altLang="en-US">
                <a:latin typeface="Times New Roman" panose="02020603050405020304" pitchFamily="18" charset="0"/>
                <a:ea typeface="微软雅黑" panose="020B0503020204020204" pitchFamily="34" charset="-122"/>
                <a:cs typeface="Times New Roman" panose="02020603050405020304" pitchFamily="18" charset="0"/>
              </a:rPr>
              <a:t>，有助于我们快速</a:t>
            </a:r>
            <a:r>
              <a:rPr lang="en-US" altLang="zh-CN">
                <a:latin typeface="Times New Roman" panose="02020603050405020304" pitchFamily="18" charset="0"/>
                <a:ea typeface="微软雅黑" panose="020B0503020204020204" pitchFamily="34" charset="-122"/>
                <a:cs typeface="Times New Roman" panose="02020603050405020304" pitchFamily="18" charset="0"/>
              </a:rPr>
              <a:t>trade</a:t>
            </a:r>
            <a:r>
              <a:rPr lang="zh-CN" altLang="en-US">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a:latin typeface="Times New Roman" panose="02020603050405020304" pitchFamily="18" charset="0"/>
                <a:ea typeface="微软雅黑" panose="020B0503020204020204" pitchFamily="34" charset="-122"/>
                <a:cs typeface="Times New Roman" panose="02020603050405020304" pitchFamily="18" charset="0"/>
              </a:rPr>
              <a:t>off</a:t>
            </a:r>
            <a:r>
              <a:rPr lang="zh-CN" altLang="en-US">
                <a:latin typeface="Times New Roman" panose="02020603050405020304" pitchFamily="18" charset="0"/>
                <a:ea typeface="微软雅黑" panose="020B0503020204020204" pitchFamily="34" charset="-122"/>
                <a:cs typeface="Times New Roman" panose="02020603050405020304" pitchFamily="18" charset="0"/>
              </a:rPr>
              <a:t>各模块参数配置以平衡</a:t>
            </a:r>
            <a:r>
              <a:rPr lang="en-US" altLang="zh-CN">
                <a:latin typeface="Times New Roman" panose="02020603050405020304" pitchFamily="18" charset="0"/>
                <a:ea typeface="微软雅黑" panose="020B0503020204020204" pitchFamily="34" charset="-122"/>
                <a:cs typeface="Times New Roman" panose="02020603050405020304" pitchFamily="18" charset="0"/>
              </a:rPr>
              <a:t>IPC</a:t>
            </a:r>
            <a:r>
              <a:rPr lang="zh-CN" altLang="en-US">
                <a:latin typeface="Times New Roman" panose="02020603050405020304" pitchFamily="18" charset="0"/>
                <a:ea typeface="微软雅黑" panose="020B0503020204020204" pitchFamily="34" charset="-122"/>
                <a:cs typeface="Times New Roman" panose="02020603050405020304" pitchFamily="18" charset="0"/>
              </a:rPr>
              <a:t>和时序。</a:t>
            </a:r>
            <a:endParaRPr lang="en-US" altLang="zh-CN">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539535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0F492C3-0CC0-4930-0865-6976CB4C4895}"/>
              </a:ext>
            </a:extLst>
          </p:cNvPr>
          <p:cNvSpPr>
            <a:spLocks noGrp="1"/>
          </p:cNvSpPr>
          <p:nvPr>
            <p:ph type="body" sz="quarter" idx="13"/>
          </p:nvPr>
        </p:nvSpPr>
        <p:spPr/>
        <p:txBody>
          <a:bodyPr/>
          <a:lstStyle/>
          <a:p>
            <a:r>
              <a:rPr lang="zh-CN" altLang="en-US"/>
              <a:t>目录</a:t>
            </a:r>
          </a:p>
        </p:txBody>
      </p:sp>
      <p:sp>
        <p:nvSpPr>
          <p:cNvPr id="3" name="文本占位符 2">
            <a:extLst>
              <a:ext uri="{FF2B5EF4-FFF2-40B4-BE49-F238E27FC236}">
                <a16:creationId xmlns:a16="http://schemas.microsoft.com/office/drawing/2014/main" id="{B482E798-29A4-0CC2-2789-8FA57C492904}"/>
              </a:ext>
            </a:extLst>
          </p:cNvPr>
          <p:cNvSpPr>
            <a:spLocks noGrp="1"/>
          </p:cNvSpPr>
          <p:nvPr>
            <p:ph type="body" sz="quarter" idx="14"/>
          </p:nvPr>
        </p:nvSpPr>
        <p:spPr/>
        <p:txBody>
          <a:bodyPr>
            <a:normAutofit lnSpcReduction="10000"/>
          </a:bodyPr>
          <a:lstStyle/>
          <a:p>
            <a:r>
              <a:rPr lang="en-US" altLang="zh-CN"/>
              <a:t>CONTENTS</a:t>
            </a:r>
            <a:endParaRPr lang="zh-CN" altLang="en-US"/>
          </a:p>
        </p:txBody>
      </p:sp>
      <p:sp>
        <p:nvSpPr>
          <p:cNvPr id="4" name="文本占位符 3">
            <a:extLst>
              <a:ext uri="{FF2B5EF4-FFF2-40B4-BE49-F238E27FC236}">
                <a16:creationId xmlns:a16="http://schemas.microsoft.com/office/drawing/2014/main" id="{BC28D33A-AF4D-1738-C030-FC6A2816FF9C}"/>
              </a:ext>
            </a:extLst>
          </p:cNvPr>
          <p:cNvSpPr>
            <a:spLocks noGrp="1"/>
          </p:cNvSpPr>
          <p:nvPr>
            <p:ph type="body" sz="quarter" idx="15"/>
          </p:nvPr>
        </p:nvSpPr>
        <p:spPr/>
        <p:txBody>
          <a:bodyPr/>
          <a:lstStyle/>
          <a:p>
            <a:r>
              <a:rPr lang="en-US" altLang="zh-CN"/>
              <a:t>CPU</a:t>
            </a:r>
            <a:r>
              <a:rPr lang="zh-CN" altLang="en-US"/>
              <a:t>架构设计</a:t>
            </a:r>
          </a:p>
        </p:txBody>
      </p:sp>
      <p:sp>
        <p:nvSpPr>
          <p:cNvPr id="5" name="文本占位符 4">
            <a:extLst>
              <a:ext uri="{FF2B5EF4-FFF2-40B4-BE49-F238E27FC236}">
                <a16:creationId xmlns:a16="http://schemas.microsoft.com/office/drawing/2014/main" id="{829F4319-12A2-D67C-695D-B9B4363878BB}"/>
              </a:ext>
            </a:extLst>
          </p:cNvPr>
          <p:cNvSpPr>
            <a:spLocks noGrp="1"/>
          </p:cNvSpPr>
          <p:nvPr>
            <p:ph type="body" sz="quarter" idx="16"/>
          </p:nvPr>
        </p:nvSpPr>
        <p:spPr/>
        <p:txBody>
          <a:bodyPr/>
          <a:lstStyle/>
          <a:p>
            <a:r>
              <a:rPr lang="zh-CN" altLang="en-US"/>
              <a:t>优化与调试</a:t>
            </a:r>
          </a:p>
        </p:txBody>
      </p:sp>
      <p:sp>
        <p:nvSpPr>
          <p:cNvPr id="6" name="文本占位符 5">
            <a:extLst>
              <a:ext uri="{FF2B5EF4-FFF2-40B4-BE49-F238E27FC236}">
                <a16:creationId xmlns:a16="http://schemas.microsoft.com/office/drawing/2014/main" id="{C6F0F6D3-1A29-77D1-891F-5BBC1BE32BC1}"/>
              </a:ext>
            </a:extLst>
          </p:cNvPr>
          <p:cNvSpPr>
            <a:spLocks noGrp="1"/>
          </p:cNvSpPr>
          <p:nvPr>
            <p:ph type="body" sz="quarter" idx="17"/>
          </p:nvPr>
        </p:nvSpPr>
        <p:spPr/>
        <p:txBody>
          <a:bodyPr/>
          <a:lstStyle/>
          <a:p>
            <a:r>
              <a:rPr lang="zh-CN" altLang="en-US"/>
              <a:t>系统软件</a:t>
            </a:r>
          </a:p>
        </p:txBody>
      </p:sp>
      <p:sp>
        <p:nvSpPr>
          <p:cNvPr id="7" name="文本占位符 6">
            <a:extLst>
              <a:ext uri="{FF2B5EF4-FFF2-40B4-BE49-F238E27FC236}">
                <a16:creationId xmlns:a16="http://schemas.microsoft.com/office/drawing/2014/main" id="{9B6A63DD-86E5-D61B-F733-6922044CDAD1}"/>
              </a:ext>
            </a:extLst>
          </p:cNvPr>
          <p:cNvSpPr>
            <a:spLocks noGrp="1"/>
          </p:cNvSpPr>
          <p:nvPr>
            <p:ph type="body" sz="quarter" idx="18"/>
          </p:nvPr>
        </p:nvSpPr>
        <p:spPr/>
        <p:txBody>
          <a:bodyPr/>
          <a:lstStyle/>
          <a:p>
            <a:r>
              <a:rPr lang="zh-CN" altLang="en-US"/>
              <a:t>总结</a:t>
            </a:r>
          </a:p>
        </p:txBody>
      </p:sp>
    </p:spTree>
    <p:extLst>
      <p:ext uri="{BB962C8B-B14F-4D97-AF65-F5344CB8AC3E}">
        <p14:creationId xmlns:p14="http://schemas.microsoft.com/office/powerpoint/2010/main" val="4095405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a:xfrm>
            <a:off x="1927860" y="2941359"/>
            <a:ext cx="8336280" cy="975281"/>
          </a:xfrm>
        </p:spPr>
        <p:txBody>
          <a:bodyPr/>
          <a:lstStyle/>
          <a:p>
            <a:r>
              <a:rPr lang="zh-CN" altLang="en-US">
                <a:sym typeface="+mn-lt"/>
              </a:rPr>
              <a:t>系统软件</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6A4AE81-0A92-C440-0886-28C5320CB2A4}"/>
              </a:ext>
            </a:extLst>
          </p:cNvPr>
          <p:cNvSpPr>
            <a:spLocks noGrp="1"/>
          </p:cNvSpPr>
          <p:nvPr>
            <p:ph type="body" sz="quarter" idx="13"/>
          </p:nvPr>
        </p:nvSpPr>
        <p:spPr/>
        <p:txBody>
          <a:bodyPr/>
          <a:lstStyle/>
          <a:p>
            <a:r>
              <a:rPr lang="zh-CN" altLang="en-US"/>
              <a:t>引导程序</a:t>
            </a:r>
          </a:p>
        </p:txBody>
      </p:sp>
      <p:sp>
        <p:nvSpPr>
          <p:cNvPr id="3" name="文本占位符 2">
            <a:extLst>
              <a:ext uri="{FF2B5EF4-FFF2-40B4-BE49-F238E27FC236}">
                <a16:creationId xmlns:a16="http://schemas.microsoft.com/office/drawing/2014/main" id="{F48491EF-19F9-403E-D16E-1730EE7C5BE2}"/>
              </a:ext>
            </a:extLst>
          </p:cNvPr>
          <p:cNvSpPr>
            <a:spLocks noGrp="1"/>
          </p:cNvSpPr>
          <p:nvPr>
            <p:ph type="body" sz="quarter" idx="14"/>
          </p:nvPr>
        </p:nvSpPr>
        <p:spPr/>
        <p:txBody>
          <a:bodyPr/>
          <a:lstStyle/>
          <a:p>
            <a:r>
              <a:rPr lang="en-US" altLang="zh-CN"/>
              <a:t>U-Boot</a:t>
            </a:r>
          </a:p>
          <a:p>
            <a:r>
              <a:rPr lang="zh-CN" altLang="en-US"/>
              <a:t>移植处理</a:t>
            </a:r>
            <a:endParaRPr lang="en-US" altLang="zh-CN"/>
          </a:p>
          <a:p>
            <a:pPr lvl="1"/>
            <a:r>
              <a:rPr lang="zh-CN" altLang="en-US"/>
              <a:t>去除</a:t>
            </a:r>
            <a:r>
              <a:rPr lang="en-US" altLang="zh-CN"/>
              <a:t>Branch-Likely</a:t>
            </a:r>
            <a:r>
              <a:rPr lang="zh-CN" altLang="en-US"/>
              <a:t>指令</a:t>
            </a:r>
            <a:endParaRPr lang="en-US" altLang="zh-CN"/>
          </a:p>
          <a:p>
            <a:pPr lvl="1"/>
            <a:r>
              <a:rPr lang="zh-CN" altLang="en-US"/>
              <a:t>编写设备树并配置相关参数</a:t>
            </a:r>
            <a:endParaRPr lang="en-US" altLang="zh-CN"/>
          </a:p>
          <a:p>
            <a:pPr lvl="1"/>
            <a:r>
              <a:rPr lang="zh-CN" altLang="en-US"/>
              <a:t>配置</a:t>
            </a:r>
            <a:r>
              <a:rPr lang="en-US" altLang="zh-CN"/>
              <a:t>Cache</a:t>
            </a:r>
            <a:r>
              <a:rPr lang="zh-CN" altLang="en-US"/>
              <a:t> </a:t>
            </a:r>
            <a:r>
              <a:rPr lang="en-US" altLang="zh-CN"/>
              <a:t>Line</a:t>
            </a:r>
            <a:r>
              <a:rPr lang="zh-CN" altLang="en-US"/>
              <a:t>大小参数用于正确刷新</a:t>
            </a:r>
            <a:r>
              <a:rPr lang="en-US" altLang="zh-CN"/>
              <a:t>Cache</a:t>
            </a:r>
          </a:p>
          <a:p>
            <a:r>
              <a:rPr lang="en-US" altLang="zh-CN"/>
              <a:t>SoC-Simulator</a:t>
            </a:r>
            <a:r>
              <a:rPr lang="zh-CN" altLang="en-US"/>
              <a:t>支持仿真运行</a:t>
            </a:r>
            <a:r>
              <a:rPr lang="en-US" altLang="zh-CN"/>
              <a:t>U-Boot</a:t>
            </a:r>
          </a:p>
        </p:txBody>
      </p:sp>
      <p:pic>
        <p:nvPicPr>
          <p:cNvPr id="5" name="Graphic 4">
            <a:extLst>
              <a:ext uri="{FF2B5EF4-FFF2-40B4-BE49-F238E27FC236}">
                <a16:creationId xmlns:a16="http://schemas.microsoft.com/office/drawing/2014/main" id="{1B70A597-62AB-4179-0B9B-67C9741DDF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06702" y="800886"/>
            <a:ext cx="1749110" cy="2302786"/>
          </a:xfrm>
          <a:prstGeom prst="rect">
            <a:avLst/>
          </a:prstGeom>
        </p:spPr>
      </p:pic>
      <p:pic>
        <p:nvPicPr>
          <p:cNvPr id="4" name="Picture 3">
            <a:extLst>
              <a:ext uri="{FF2B5EF4-FFF2-40B4-BE49-F238E27FC236}">
                <a16:creationId xmlns:a16="http://schemas.microsoft.com/office/drawing/2014/main" id="{0312240E-1112-DA1F-5100-3C30F963878A}"/>
              </a:ext>
            </a:extLst>
          </p:cNvPr>
          <p:cNvPicPr>
            <a:picLocks noChangeAspect="1"/>
          </p:cNvPicPr>
          <p:nvPr/>
        </p:nvPicPr>
        <p:blipFill>
          <a:blip r:embed="rId5"/>
          <a:stretch>
            <a:fillRect/>
          </a:stretch>
        </p:blipFill>
        <p:spPr>
          <a:xfrm>
            <a:off x="6594230" y="3200011"/>
            <a:ext cx="5174053" cy="2981275"/>
          </a:xfrm>
          <a:prstGeom prst="rect">
            <a:avLst/>
          </a:prstGeom>
        </p:spPr>
      </p:pic>
    </p:spTree>
    <p:extLst>
      <p:ext uri="{BB962C8B-B14F-4D97-AF65-F5344CB8AC3E}">
        <p14:creationId xmlns:p14="http://schemas.microsoft.com/office/powerpoint/2010/main" val="30810814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FC7BD8D-B032-DBAC-6486-48DED60F9179}"/>
              </a:ext>
            </a:extLst>
          </p:cNvPr>
          <p:cNvSpPr>
            <a:spLocks noGrp="1"/>
          </p:cNvSpPr>
          <p:nvPr>
            <p:ph type="body" sz="quarter" idx="13"/>
          </p:nvPr>
        </p:nvSpPr>
        <p:spPr/>
        <p:txBody>
          <a:bodyPr/>
          <a:lstStyle/>
          <a:p>
            <a:r>
              <a:rPr lang="en-US" altLang="zh-CN"/>
              <a:t>Linux</a:t>
            </a:r>
            <a:r>
              <a:rPr lang="zh-CN" altLang="en-US"/>
              <a:t>移植</a:t>
            </a:r>
          </a:p>
        </p:txBody>
      </p:sp>
      <p:sp>
        <p:nvSpPr>
          <p:cNvPr id="3" name="文本占位符 2">
            <a:extLst>
              <a:ext uri="{FF2B5EF4-FFF2-40B4-BE49-F238E27FC236}">
                <a16:creationId xmlns:a16="http://schemas.microsoft.com/office/drawing/2014/main" id="{5B344C8B-4977-A31C-7E9F-330B31893BC8}"/>
              </a:ext>
            </a:extLst>
          </p:cNvPr>
          <p:cNvSpPr>
            <a:spLocks noGrp="1"/>
          </p:cNvSpPr>
          <p:nvPr>
            <p:ph type="body" sz="quarter" idx="14"/>
          </p:nvPr>
        </p:nvSpPr>
        <p:spPr/>
        <p:txBody>
          <a:bodyPr/>
          <a:lstStyle/>
          <a:p>
            <a:r>
              <a:rPr lang="en-US" altLang="zh-CN"/>
              <a:t>Linux v5.19</a:t>
            </a:r>
            <a:r>
              <a:rPr lang="zh-CN" altLang="en-US"/>
              <a:t>（于</a:t>
            </a:r>
            <a:r>
              <a:rPr lang="en-US" altLang="zh-CN"/>
              <a:t>2022</a:t>
            </a:r>
            <a:r>
              <a:rPr lang="zh-CN" altLang="en-US"/>
              <a:t>年</a:t>
            </a:r>
            <a:r>
              <a:rPr lang="en-US" altLang="zh-CN"/>
              <a:t>7</a:t>
            </a:r>
            <a:r>
              <a:rPr lang="zh-CN" altLang="en-US"/>
              <a:t>月</a:t>
            </a:r>
            <a:r>
              <a:rPr lang="en-US" altLang="zh-CN"/>
              <a:t>31</a:t>
            </a:r>
            <a:r>
              <a:rPr lang="zh-CN" altLang="en-US"/>
              <a:t>日发布）</a:t>
            </a:r>
            <a:endParaRPr lang="en-US" altLang="zh-CN"/>
          </a:p>
          <a:p>
            <a:r>
              <a:rPr lang="zh-CN" altLang="en-US"/>
              <a:t>移植处理</a:t>
            </a:r>
            <a:endParaRPr lang="en-US" altLang="zh-CN"/>
          </a:p>
          <a:p>
            <a:pPr lvl="1"/>
            <a:r>
              <a:rPr lang="zh-CN" altLang="en-US"/>
              <a:t>编写设备树并配置相关参数</a:t>
            </a:r>
            <a:endParaRPr lang="en-US" altLang="zh-CN"/>
          </a:p>
          <a:p>
            <a:pPr lvl="1"/>
            <a:r>
              <a:rPr lang="zh-CN" altLang="en-US"/>
              <a:t>去除</a:t>
            </a:r>
            <a:r>
              <a:rPr lang="en-US" altLang="zh-CN"/>
              <a:t>Branch-Likely</a:t>
            </a:r>
            <a:r>
              <a:rPr lang="zh-CN" altLang="en-US"/>
              <a:t>指令</a:t>
            </a:r>
            <a:endParaRPr lang="en-US" altLang="zh-CN"/>
          </a:p>
          <a:p>
            <a:pPr lvl="1"/>
            <a:r>
              <a:rPr lang="zh-CN" altLang="en-US"/>
              <a:t>关闭浮点支持</a:t>
            </a:r>
            <a:endParaRPr lang="en-US" altLang="zh-CN"/>
          </a:p>
          <a:p>
            <a:r>
              <a:rPr lang="zh-CN" altLang="en-US"/>
              <a:t>指令集处理</a:t>
            </a:r>
            <a:endParaRPr lang="en-US" altLang="zh-CN"/>
          </a:p>
          <a:p>
            <a:pPr lvl="1"/>
            <a:r>
              <a:rPr lang="en-US" altLang="zh-CN"/>
              <a:t>PERF</a:t>
            </a:r>
            <a:r>
              <a:rPr lang="zh-CN" altLang="en-US"/>
              <a:t>、</a:t>
            </a:r>
            <a:r>
              <a:rPr lang="en-US" altLang="zh-CN"/>
              <a:t>SYNC</a:t>
            </a:r>
            <a:r>
              <a:rPr lang="zh-CN" altLang="en-US"/>
              <a:t>、</a:t>
            </a:r>
            <a:r>
              <a:rPr lang="en-US" altLang="zh-CN"/>
              <a:t>WAIT</a:t>
            </a:r>
            <a:r>
              <a:rPr lang="zh-CN" altLang="en-US"/>
              <a:t>等指令实现为</a:t>
            </a:r>
            <a:r>
              <a:rPr lang="en-US" altLang="zh-CN"/>
              <a:t>NOP</a:t>
            </a:r>
          </a:p>
          <a:p>
            <a:r>
              <a:rPr lang="en-US" altLang="zh-CN"/>
              <a:t>SoC-Simulator</a:t>
            </a:r>
            <a:r>
              <a:rPr lang="zh-CN" altLang="en-US"/>
              <a:t>支持仿真运行</a:t>
            </a:r>
            <a:r>
              <a:rPr lang="en-US" altLang="zh-CN"/>
              <a:t>Linux</a:t>
            </a:r>
          </a:p>
          <a:p>
            <a:pPr lvl="1"/>
            <a:r>
              <a:rPr lang="zh-CN" altLang="en-US"/>
              <a:t>仿真到执行</a:t>
            </a:r>
            <a:r>
              <a:rPr lang="en-US" altLang="zh-CN">
                <a:latin typeface="Consolas" panose="020B0609020204030204" pitchFamily="49" charset="0"/>
                <a:cs typeface="Consolas" panose="020B0609020204030204" pitchFamily="49" charset="0"/>
              </a:rPr>
              <a:t>/</a:t>
            </a:r>
            <a:r>
              <a:rPr lang="en-US" altLang="zh-CN" err="1">
                <a:latin typeface="Consolas" panose="020B0609020204030204" pitchFamily="49" charset="0"/>
                <a:cs typeface="Consolas" panose="020B0609020204030204" pitchFamily="49" charset="0"/>
              </a:rPr>
              <a:t>sbin</a:t>
            </a:r>
            <a:r>
              <a:rPr lang="en-US" altLang="zh-CN">
                <a:latin typeface="Consolas" panose="020B0609020204030204" pitchFamily="49" charset="0"/>
                <a:cs typeface="Consolas" panose="020B0609020204030204" pitchFamily="49" charset="0"/>
              </a:rPr>
              <a:t>/</a:t>
            </a:r>
            <a:r>
              <a:rPr lang="en-US" altLang="zh-CN" err="1">
                <a:latin typeface="Consolas" panose="020B0609020204030204" pitchFamily="49" charset="0"/>
                <a:cs typeface="Consolas" panose="020B0609020204030204" pitchFamily="49" charset="0"/>
              </a:rPr>
              <a:t>init</a:t>
            </a:r>
            <a:r>
              <a:rPr lang="zh-CN" altLang="en-US">
                <a:solidFill>
                  <a:srgbClr val="FF0000"/>
                </a:solidFill>
              </a:rPr>
              <a:t>仅需</a:t>
            </a:r>
            <a:r>
              <a:rPr lang="en-US" altLang="zh-CN">
                <a:solidFill>
                  <a:srgbClr val="FF0000"/>
                </a:solidFill>
              </a:rPr>
              <a:t>4</a:t>
            </a:r>
            <a:r>
              <a:rPr lang="zh-CN" altLang="en-US">
                <a:solidFill>
                  <a:srgbClr val="FF0000"/>
                </a:solidFill>
              </a:rPr>
              <a:t>分钟</a:t>
            </a:r>
            <a:r>
              <a:rPr lang="zh-CN" altLang="en-US"/>
              <a:t>。</a:t>
            </a:r>
            <a:endParaRPr lang="en-US" altLang="zh-CN"/>
          </a:p>
        </p:txBody>
      </p:sp>
      <p:pic>
        <p:nvPicPr>
          <p:cNvPr id="4" name="图片 3" descr="图形用户界面&#10;&#10;描述已自动生成">
            <a:extLst>
              <a:ext uri="{FF2B5EF4-FFF2-40B4-BE49-F238E27FC236}">
                <a16:creationId xmlns:a16="http://schemas.microsoft.com/office/drawing/2014/main" id="{2ED560AB-4D45-2257-6453-4105E9817F5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306" t="15832" r="9924" b="13383"/>
          <a:stretch/>
        </p:blipFill>
        <p:spPr>
          <a:xfrm>
            <a:off x="7787959" y="1237798"/>
            <a:ext cx="3136738" cy="1605945"/>
          </a:xfrm>
          <a:prstGeom prst="rect">
            <a:avLst/>
          </a:prstGeom>
        </p:spPr>
      </p:pic>
      <p:pic>
        <p:nvPicPr>
          <p:cNvPr id="5" name="Picture 4">
            <a:extLst>
              <a:ext uri="{FF2B5EF4-FFF2-40B4-BE49-F238E27FC236}">
                <a16:creationId xmlns:a16="http://schemas.microsoft.com/office/drawing/2014/main" id="{3466D07A-E9FE-EBCD-04F0-16AE10F8226F}"/>
              </a:ext>
            </a:extLst>
          </p:cNvPr>
          <p:cNvPicPr>
            <a:picLocks noChangeAspect="1"/>
          </p:cNvPicPr>
          <p:nvPr/>
        </p:nvPicPr>
        <p:blipFill>
          <a:blip r:embed="rId4"/>
          <a:stretch>
            <a:fillRect/>
          </a:stretch>
        </p:blipFill>
        <p:spPr>
          <a:xfrm>
            <a:off x="5782751" y="2895601"/>
            <a:ext cx="6304746" cy="3219326"/>
          </a:xfrm>
          <a:prstGeom prst="rect">
            <a:avLst/>
          </a:prstGeom>
        </p:spPr>
      </p:pic>
    </p:spTree>
    <p:extLst>
      <p:ext uri="{BB962C8B-B14F-4D97-AF65-F5344CB8AC3E}">
        <p14:creationId xmlns:p14="http://schemas.microsoft.com/office/powerpoint/2010/main" val="22206675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D52C019-C912-E9DC-0B45-1355ACED1804}"/>
              </a:ext>
            </a:extLst>
          </p:cNvPr>
          <p:cNvPicPr>
            <a:picLocks noChangeAspect="1"/>
          </p:cNvPicPr>
          <p:nvPr/>
        </p:nvPicPr>
        <p:blipFill>
          <a:blip r:embed="rId3"/>
          <a:stretch>
            <a:fillRect/>
          </a:stretch>
        </p:blipFill>
        <p:spPr>
          <a:xfrm>
            <a:off x="6308492" y="2403738"/>
            <a:ext cx="5991435" cy="4233854"/>
          </a:xfrm>
          <a:prstGeom prst="rect">
            <a:avLst/>
          </a:prstGeom>
        </p:spPr>
      </p:pic>
      <p:sp>
        <p:nvSpPr>
          <p:cNvPr id="2" name="文本占位符 1">
            <a:extLst>
              <a:ext uri="{FF2B5EF4-FFF2-40B4-BE49-F238E27FC236}">
                <a16:creationId xmlns:a16="http://schemas.microsoft.com/office/drawing/2014/main" id="{AFA902A9-1B1E-6E87-C48B-43470EE057A6}"/>
              </a:ext>
            </a:extLst>
          </p:cNvPr>
          <p:cNvSpPr>
            <a:spLocks noGrp="1"/>
          </p:cNvSpPr>
          <p:nvPr>
            <p:ph type="body" sz="quarter" idx="13"/>
          </p:nvPr>
        </p:nvSpPr>
        <p:spPr>
          <a:xfrm>
            <a:off x="536819" y="327061"/>
            <a:ext cx="9729925" cy="625475"/>
          </a:xfrm>
        </p:spPr>
        <p:txBody>
          <a:bodyPr/>
          <a:lstStyle/>
          <a:p>
            <a:r>
              <a:rPr lang="zh-CN" altLang="en-US"/>
              <a:t>在自己的</a:t>
            </a:r>
            <a:r>
              <a:rPr lang="en-US" altLang="zh-CN"/>
              <a:t>CPU</a:t>
            </a:r>
            <a:r>
              <a:rPr lang="zh-CN" altLang="en-US"/>
              <a:t>上运行自己</a:t>
            </a:r>
            <a:r>
              <a:rPr lang="en-US" altLang="zh-CN"/>
              <a:t>CPU</a:t>
            </a:r>
            <a:r>
              <a:rPr lang="zh-CN" altLang="en-US"/>
              <a:t>的</a:t>
            </a:r>
            <a:r>
              <a:rPr lang="en-US" altLang="zh-CN"/>
              <a:t>Verilator</a:t>
            </a:r>
            <a:r>
              <a:rPr lang="zh-CN" altLang="en-US"/>
              <a:t>仿真</a:t>
            </a:r>
          </a:p>
        </p:txBody>
      </p:sp>
      <p:sp>
        <p:nvSpPr>
          <p:cNvPr id="3" name="文本占位符 2">
            <a:extLst>
              <a:ext uri="{FF2B5EF4-FFF2-40B4-BE49-F238E27FC236}">
                <a16:creationId xmlns:a16="http://schemas.microsoft.com/office/drawing/2014/main" id="{2A4D9C4B-5977-7DBA-4A3E-59AE349274C8}"/>
              </a:ext>
            </a:extLst>
          </p:cNvPr>
          <p:cNvSpPr>
            <a:spLocks noGrp="1"/>
          </p:cNvSpPr>
          <p:nvPr>
            <p:ph type="body" sz="quarter" idx="14"/>
          </p:nvPr>
        </p:nvSpPr>
        <p:spPr/>
        <p:txBody>
          <a:bodyPr/>
          <a:lstStyle/>
          <a:p>
            <a:r>
              <a:rPr lang="en-US" altLang="zh-CN"/>
              <a:t>Verilator</a:t>
            </a:r>
            <a:r>
              <a:rPr lang="zh-CN" altLang="en-US"/>
              <a:t> </a:t>
            </a:r>
            <a:r>
              <a:rPr lang="en-US" altLang="zh-CN"/>
              <a:t>with</a:t>
            </a:r>
            <a:r>
              <a:rPr lang="zh-CN" altLang="en-US"/>
              <a:t> </a:t>
            </a:r>
            <a:r>
              <a:rPr lang="en-US" altLang="zh-CN"/>
              <a:t>CDIM</a:t>
            </a:r>
            <a:r>
              <a:rPr lang="zh-CN" altLang="en-US"/>
              <a:t> </a:t>
            </a:r>
            <a:r>
              <a:rPr lang="en-US" altLang="zh-CN"/>
              <a:t>RTL</a:t>
            </a:r>
            <a:r>
              <a:rPr lang="zh-CN" altLang="en-US"/>
              <a:t> </a:t>
            </a:r>
            <a:r>
              <a:rPr lang="en-US" altLang="zh-CN"/>
              <a:t>+</a:t>
            </a:r>
            <a:r>
              <a:rPr lang="zh-CN" altLang="en-US"/>
              <a:t> </a:t>
            </a:r>
            <a:r>
              <a:rPr lang="en-US" altLang="zh-CN"/>
              <a:t>SoC-Simulator</a:t>
            </a:r>
            <a:r>
              <a:rPr lang="zh-CN" altLang="en-US"/>
              <a:t> </a:t>
            </a:r>
            <a:r>
              <a:rPr lang="en-US" altLang="zh-CN"/>
              <a:t>+</a:t>
            </a:r>
            <a:r>
              <a:rPr lang="zh-CN" altLang="en-US"/>
              <a:t> </a:t>
            </a:r>
            <a:r>
              <a:rPr lang="en-US" altLang="zh-CN"/>
              <a:t>CQU</a:t>
            </a:r>
            <a:r>
              <a:rPr lang="zh-CN" altLang="en-US"/>
              <a:t> </a:t>
            </a:r>
            <a:r>
              <a:rPr lang="en-US" altLang="zh-CN"/>
              <a:t>Emulator</a:t>
            </a:r>
          </a:p>
          <a:p>
            <a:pPr lvl="1"/>
            <a:r>
              <a:rPr lang="zh-CN" altLang="en-US"/>
              <a:t>修改</a:t>
            </a:r>
            <a:r>
              <a:rPr lang="en-US" altLang="zh-CN"/>
              <a:t>Verilator</a:t>
            </a:r>
            <a:r>
              <a:rPr lang="zh-CN" altLang="en-US"/>
              <a:t>的</a:t>
            </a:r>
            <a:r>
              <a:rPr lang="en-US" altLang="zh-CN"/>
              <a:t>Makefile</a:t>
            </a:r>
            <a:r>
              <a:rPr lang="zh-CN" altLang="en-US"/>
              <a:t>，使用</a:t>
            </a:r>
            <a:r>
              <a:rPr lang="en-US" altLang="zh-CN"/>
              <a:t>mipsel</a:t>
            </a:r>
            <a:r>
              <a:rPr lang="zh-CN" altLang="en-US"/>
              <a:t>交叉编译工具链</a:t>
            </a:r>
            <a:endParaRPr lang="en-US" altLang="zh-CN"/>
          </a:p>
        </p:txBody>
      </p:sp>
      <p:pic>
        <p:nvPicPr>
          <p:cNvPr id="5" name="Picture 2" descr="Logo">
            <a:extLst>
              <a:ext uri="{FF2B5EF4-FFF2-40B4-BE49-F238E27FC236}">
                <a16:creationId xmlns:a16="http://schemas.microsoft.com/office/drawing/2014/main" id="{4F783138-D840-609F-1653-7BD7E679A3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17971" y="1283396"/>
            <a:ext cx="1572475" cy="122849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14033EDA-5CB0-85BC-798A-F89948DBCBDB}"/>
              </a:ext>
            </a:extLst>
          </p:cNvPr>
          <p:cNvPicPr>
            <a:picLocks noChangeAspect="1"/>
          </p:cNvPicPr>
          <p:nvPr/>
        </p:nvPicPr>
        <p:blipFill rotWithShape="1">
          <a:blip r:embed="rId5"/>
          <a:srcRect t="535" r="9323" b="30428"/>
          <a:stretch/>
        </p:blipFill>
        <p:spPr>
          <a:xfrm>
            <a:off x="266199" y="2819482"/>
            <a:ext cx="6172094" cy="3085181"/>
          </a:xfrm>
          <a:prstGeom prst="rect">
            <a:avLst/>
          </a:prstGeom>
        </p:spPr>
      </p:pic>
    </p:spTree>
    <p:extLst>
      <p:ext uri="{BB962C8B-B14F-4D97-AF65-F5344CB8AC3E}">
        <p14:creationId xmlns:p14="http://schemas.microsoft.com/office/powerpoint/2010/main" val="2839129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3D9533E2-45CB-6585-1FDF-9CF4217CB7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896764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854F8D2-1DA2-18F7-C22B-756BFC45F552}"/>
              </a:ext>
            </a:extLst>
          </p:cNvPr>
          <p:cNvSpPr>
            <a:spLocks noGrp="1"/>
          </p:cNvSpPr>
          <p:nvPr>
            <p:ph type="body" sz="quarter" idx="13"/>
          </p:nvPr>
        </p:nvSpPr>
        <p:spPr/>
        <p:txBody>
          <a:bodyPr/>
          <a:lstStyle/>
          <a:p>
            <a:r>
              <a:rPr lang="zh-CN" altLang="en-US"/>
              <a:t>附录 </a:t>
            </a:r>
            <a:r>
              <a:rPr lang="en-US" altLang="zh-CN"/>
              <a:t>- IPC</a:t>
            </a:r>
            <a:r>
              <a:rPr lang="zh-CN" altLang="en-US"/>
              <a:t>计算方式</a:t>
            </a:r>
          </a:p>
        </p:txBody>
      </p:sp>
      <p:graphicFrame>
        <p:nvGraphicFramePr>
          <p:cNvPr id="5" name="表格 5">
            <a:extLst>
              <a:ext uri="{FF2B5EF4-FFF2-40B4-BE49-F238E27FC236}">
                <a16:creationId xmlns:a16="http://schemas.microsoft.com/office/drawing/2014/main" id="{6AD6217D-D725-A353-9127-D85DAAFC4DF4}"/>
              </a:ext>
            </a:extLst>
          </p:cNvPr>
          <p:cNvGraphicFramePr>
            <a:graphicFrameLocks noGrp="1"/>
          </p:cNvGraphicFramePr>
          <p:nvPr>
            <p:extLst>
              <p:ext uri="{D42A27DB-BD31-4B8C-83A1-F6EECF244321}">
                <p14:modId xmlns:p14="http://schemas.microsoft.com/office/powerpoint/2010/main" val="3926964788"/>
              </p:ext>
            </p:extLst>
          </p:nvPr>
        </p:nvGraphicFramePr>
        <p:xfrm>
          <a:off x="2032000" y="1203960"/>
          <a:ext cx="8128000" cy="4799240"/>
        </p:xfrm>
        <a:graphic>
          <a:graphicData uri="http://schemas.openxmlformats.org/drawingml/2006/table">
            <a:tbl>
              <a:tblPr firstRow="1" bandRow="1">
                <a:tableStyleId>{7DF18680-E054-41AD-8BC1-D1AEF772440D}</a:tableStyleId>
              </a:tblPr>
              <a:tblGrid>
                <a:gridCol w="2032000">
                  <a:extLst>
                    <a:ext uri="{9D8B030D-6E8A-4147-A177-3AD203B41FA5}">
                      <a16:colId xmlns:a16="http://schemas.microsoft.com/office/drawing/2014/main" val="269176802"/>
                    </a:ext>
                  </a:extLst>
                </a:gridCol>
                <a:gridCol w="2032000">
                  <a:extLst>
                    <a:ext uri="{9D8B030D-6E8A-4147-A177-3AD203B41FA5}">
                      <a16:colId xmlns:a16="http://schemas.microsoft.com/office/drawing/2014/main" val="3056294359"/>
                    </a:ext>
                  </a:extLst>
                </a:gridCol>
                <a:gridCol w="2032000">
                  <a:extLst>
                    <a:ext uri="{9D8B030D-6E8A-4147-A177-3AD203B41FA5}">
                      <a16:colId xmlns:a16="http://schemas.microsoft.com/office/drawing/2014/main" val="3357323739"/>
                    </a:ext>
                  </a:extLst>
                </a:gridCol>
                <a:gridCol w="2032000">
                  <a:extLst>
                    <a:ext uri="{9D8B030D-6E8A-4147-A177-3AD203B41FA5}">
                      <a16:colId xmlns:a16="http://schemas.microsoft.com/office/drawing/2014/main" val="1587335267"/>
                    </a:ext>
                  </a:extLst>
                </a:gridCol>
              </a:tblGrid>
              <a:tr h="720000">
                <a:tc>
                  <a:txBody>
                    <a:bodyPr/>
                    <a:lstStyle/>
                    <a:p>
                      <a:pPr algn="ctr" fontAlgn="ctr"/>
                      <a:r>
                        <a:rPr lang="zh-CN" altLang="en-US" sz="2000" b="1" u="none" strike="noStrike">
                          <a:solidFill>
                            <a:schemeClr val="bg1"/>
                          </a:solidFill>
                          <a:effectLst/>
                        </a:rPr>
                        <a:t>测试程序</a:t>
                      </a:r>
                      <a:endParaRPr lang="zh-CN" altLang="en-US" sz="2000" b="1" i="0" u="none" strike="noStrike">
                        <a:solidFill>
                          <a:schemeClr val="bg1"/>
                        </a:solidFill>
                        <a:effectLst/>
                        <a:latin typeface="+mj-lt"/>
                        <a:ea typeface="+mj-ea"/>
                      </a:endParaRPr>
                    </a:p>
                  </a:txBody>
                  <a:tcPr marL="7620" marR="7620" marT="7620" marB="0" anchor="ctr"/>
                </a:tc>
                <a:tc>
                  <a:txBody>
                    <a:bodyPr/>
                    <a:lstStyle/>
                    <a:p>
                      <a:pPr algn="ctr" fontAlgn="ctr"/>
                      <a:r>
                        <a:rPr lang="en-US" sz="2000" b="1" u="none" strike="noStrike">
                          <a:solidFill>
                            <a:schemeClr val="bg1"/>
                          </a:solidFill>
                          <a:effectLst/>
                        </a:rPr>
                        <a:t>CEMU</a:t>
                      </a:r>
                      <a:r>
                        <a:rPr lang="zh-CN" altLang="en-US" sz="2000" b="1" u="none" strike="noStrike">
                          <a:solidFill>
                            <a:schemeClr val="bg1"/>
                          </a:solidFill>
                          <a:effectLst/>
                        </a:rPr>
                        <a:t>模拟</a:t>
                      </a:r>
                      <a:r>
                        <a:rPr lang="en-US" sz="2000" b="1" u="none" strike="noStrike">
                          <a:solidFill>
                            <a:schemeClr val="bg1"/>
                          </a:solidFill>
                          <a:effectLst/>
                        </a:rPr>
                        <a:t>IPC=1</a:t>
                      </a:r>
                    </a:p>
                    <a:p>
                      <a:pPr algn="ctr" fontAlgn="ctr"/>
                      <a:r>
                        <a:rPr lang="en-US" sz="2000" b="1" u="none" strike="noStrike">
                          <a:solidFill>
                            <a:schemeClr val="bg1"/>
                          </a:solidFill>
                          <a:effectLst/>
                        </a:rPr>
                        <a:t>(cp0_count)</a:t>
                      </a:r>
                      <a:endParaRPr lang="en-US" sz="2000" b="1" i="0" u="none" strike="noStrike">
                        <a:solidFill>
                          <a:schemeClr val="bg1"/>
                        </a:solidFill>
                        <a:effectLst/>
                        <a:latin typeface="+mj-lt"/>
                        <a:ea typeface="+mj-ea"/>
                      </a:endParaRPr>
                    </a:p>
                  </a:txBody>
                  <a:tcPr marL="7620" marR="7620" marT="7620" marB="0" anchor="ctr"/>
                </a:tc>
                <a:tc>
                  <a:txBody>
                    <a:bodyPr/>
                    <a:lstStyle/>
                    <a:p>
                      <a:pPr algn="ctr" fontAlgn="ctr"/>
                      <a:r>
                        <a:rPr lang="en-US" sz="2000" b="1" u="none" strike="noStrike">
                          <a:solidFill>
                            <a:schemeClr val="bg1"/>
                          </a:solidFill>
                          <a:effectLst/>
                        </a:rPr>
                        <a:t>CDIM</a:t>
                      </a:r>
                    </a:p>
                    <a:p>
                      <a:pPr algn="ctr" fontAlgn="ctr"/>
                      <a:r>
                        <a:rPr lang="en-US" sz="2000" b="1" u="none" strike="noStrike">
                          <a:solidFill>
                            <a:schemeClr val="bg1"/>
                          </a:solidFill>
                          <a:effectLst/>
                        </a:rPr>
                        <a:t>(cp0_count)</a:t>
                      </a:r>
                      <a:endParaRPr lang="en-US" sz="2000" b="1" i="0" u="none" strike="noStrike">
                        <a:solidFill>
                          <a:schemeClr val="bg1"/>
                        </a:solidFill>
                        <a:effectLst/>
                        <a:latin typeface="+mj-lt"/>
                        <a:ea typeface="+mj-ea"/>
                      </a:endParaRPr>
                    </a:p>
                  </a:txBody>
                  <a:tcPr marL="7620" marR="7620" marT="7620" marB="0" anchor="ctr"/>
                </a:tc>
                <a:tc>
                  <a:txBody>
                    <a:bodyPr/>
                    <a:lstStyle/>
                    <a:p>
                      <a:pPr algn="ctr" fontAlgn="ctr"/>
                      <a:r>
                        <a:rPr lang="en-US" sz="2000" b="1" u="none" strike="noStrike">
                          <a:solidFill>
                            <a:schemeClr val="bg1"/>
                          </a:solidFill>
                          <a:effectLst/>
                        </a:rPr>
                        <a:t>IPC</a:t>
                      </a:r>
                      <a:r>
                        <a:rPr lang="zh-CN" altLang="en-US" sz="2000" b="1" u="none" strike="noStrike">
                          <a:solidFill>
                            <a:schemeClr val="bg1"/>
                          </a:solidFill>
                          <a:effectLst/>
                        </a:rPr>
                        <a:t>绝对值</a:t>
                      </a:r>
                      <a:endParaRPr lang="zh-CN" altLang="en-US" sz="2000" b="1" i="0" u="none" strike="noStrike">
                        <a:solidFill>
                          <a:schemeClr val="bg1"/>
                        </a:solidFill>
                        <a:effectLst/>
                        <a:latin typeface="+mj-lt"/>
                        <a:ea typeface="+mj-ea"/>
                      </a:endParaRPr>
                    </a:p>
                  </a:txBody>
                  <a:tcPr marL="7620" marR="7620" marT="7620" marB="0" anchor="ctr"/>
                </a:tc>
                <a:extLst>
                  <a:ext uri="{0D108BD9-81ED-4DB2-BD59-A6C34878D82A}">
                    <a16:rowId xmlns:a16="http://schemas.microsoft.com/office/drawing/2014/main" val="2841863835"/>
                  </a:ext>
                </a:extLst>
              </a:tr>
              <a:tr h="370840">
                <a:tc>
                  <a:txBody>
                    <a:bodyPr/>
                    <a:lstStyle/>
                    <a:p>
                      <a:pPr algn="ctr" fontAlgn="ctr"/>
                      <a:r>
                        <a:rPr lang="en-US" sz="2000" b="1" u="none" strike="noStrike">
                          <a:solidFill>
                            <a:srgbClr val="000000"/>
                          </a:solidFill>
                          <a:effectLst/>
                        </a:rPr>
                        <a:t>bitcount</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27d6f</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1b668</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1.454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3207278999"/>
                  </a:ext>
                </a:extLst>
              </a:tr>
              <a:tr h="370840">
                <a:tc>
                  <a:txBody>
                    <a:bodyPr/>
                    <a:lstStyle/>
                    <a:p>
                      <a:pPr algn="ctr" fontAlgn="ctr"/>
                      <a:r>
                        <a:rPr lang="en-US" sz="2000" b="1" u="none" strike="noStrike">
                          <a:solidFill>
                            <a:srgbClr val="000000"/>
                          </a:solidFill>
                          <a:effectLst/>
                        </a:rPr>
                        <a:t>bubble_sort</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d033f</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bf26a</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1.089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3144263040"/>
                  </a:ext>
                </a:extLst>
              </a:tr>
              <a:tr h="370840">
                <a:tc>
                  <a:txBody>
                    <a:bodyPr/>
                    <a:lstStyle/>
                    <a:p>
                      <a:pPr algn="ctr" fontAlgn="ctr"/>
                      <a:r>
                        <a:rPr lang="en-US" sz="2000" b="1" u="none" strike="noStrike">
                          <a:solidFill>
                            <a:srgbClr val="000000"/>
                          </a:solidFill>
                          <a:effectLst/>
                        </a:rPr>
                        <a:t>coremark</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1f3529</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1ec1fc</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1.015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3129252199"/>
                  </a:ext>
                </a:extLst>
              </a:tr>
              <a:tr h="370840">
                <a:tc>
                  <a:txBody>
                    <a:bodyPr/>
                    <a:lstStyle/>
                    <a:p>
                      <a:pPr algn="ctr" fontAlgn="ctr"/>
                      <a:r>
                        <a:rPr lang="en-US" sz="2000" b="1" u="none" strike="noStrike">
                          <a:solidFill>
                            <a:srgbClr val="000000"/>
                          </a:solidFill>
                          <a:effectLst/>
                        </a:rPr>
                        <a:t>crc32</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138751</a:t>
                      </a:r>
                      <a:endParaRPr lang="en-US" altLang="zh-CN"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1512ea</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0.927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3948672091"/>
                  </a:ext>
                </a:extLst>
              </a:tr>
              <a:tr h="370840">
                <a:tc>
                  <a:txBody>
                    <a:bodyPr/>
                    <a:lstStyle/>
                    <a:p>
                      <a:pPr algn="ctr" fontAlgn="ctr"/>
                      <a:r>
                        <a:rPr lang="en-US" sz="2000" b="1" u="none" strike="noStrike">
                          <a:solidFill>
                            <a:srgbClr val="000000"/>
                          </a:solidFill>
                          <a:effectLst/>
                        </a:rPr>
                        <a:t>dhrystone</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3b3b2</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42a1b</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0.889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2245159897"/>
                  </a:ext>
                </a:extLst>
              </a:tr>
              <a:tr h="370840">
                <a:tc>
                  <a:txBody>
                    <a:bodyPr/>
                    <a:lstStyle/>
                    <a:p>
                      <a:pPr algn="ctr" fontAlgn="ctr"/>
                      <a:r>
                        <a:rPr lang="en-US" sz="2000" b="1" u="none" strike="noStrike">
                          <a:solidFill>
                            <a:srgbClr val="000000"/>
                          </a:solidFill>
                          <a:effectLst/>
                        </a:rPr>
                        <a:t>quick_sort</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d0ccc</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d101e</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0.999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4048153452"/>
                  </a:ext>
                </a:extLst>
              </a:tr>
              <a:tr h="370840">
                <a:tc>
                  <a:txBody>
                    <a:bodyPr/>
                    <a:lstStyle/>
                    <a:p>
                      <a:pPr algn="ctr" fontAlgn="ctr"/>
                      <a:r>
                        <a:rPr lang="en-US" sz="2000" b="1" u="none" strike="noStrike">
                          <a:solidFill>
                            <a:srgbClr val="000000"/>
                          </a:solidFill>
                          <a:effectLst/>
                        </a:rPr>
                        <a:t>select_sort</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d9093</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d59c5</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1.016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173672416"/>
                  </a:ext>
                </a:extLst>
              </a:tr>
              <a:tr h="370840">
                <a:tc>
                  <a:txBody>
                    <a:bodyPr/>
                    <a:lstStyle/>
                    <a:p>
                      <a:pPr algn="ctr" fontAlgn="ctr"/>
                      <a:r>
                        <a:rPr lang="en-US" sz="2000" b="1" u="none" strike="noStrike">
                          <a:solidFill>
                            <a:srgbClr val="000000"/>
                          </a:solidFill>
                          <a:effectLst/>
                        </a:rPr>
                        <a:t>sha</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d5821</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bd1f6</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1.129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2310673978"/>
                  </a:ext>
                </a:extLst>
              </a:tr>
              <a:tr h="370840">
                <a:tc>
                  <a:txBody>
                    <a:bodyPr/>
                    <a:lstStyle/>
                    <a:p>
                      <a:pPr algn="ctr" fontAlgn="ctr"/>
                      <a:r>
                        <a:rPr lang="en-US" sz="2000" b="1" u="none" strike="noStrike">
                          <a:solidFill>
                            <a:srgbClr val="000000"/>
                          </a:solidFill>
                          <a:effectLst/>
                        </a:rPr>
                        <a:t>stream_copy</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df51</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de34</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1.005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1853987394"/>
                  </a:ext>
                </a:extLst>
              </a:tr>
              <a:tr h="370840">
                <a:tc>
                  <a:txBody>
                    <a:bodyPr/>
                    <a:lstStyle/>
                    <a:p>
                      <a:pPr algn="ctr" fontAlgn="ctr"/>
                      <a:r>
                        <a:rPr lang="en-US" sz="2000" b="1" u="none" strike="noStrike">
                          <a:solidFill>
                            <a:srgbClr val="000000"/>
                          </a:solidFill>
                          <a:effectLst/>
                        </a:rPr>
                        <a:t>stringsearch</a:t>
                      </a:r>
                      <a:endParaRPr lang="en-US" sz="2000" b="1"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90c58</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sz="2000" b="0" u="none" strike="noStrike">
                          <a:solidFill>
                            <a:srgbClr val="000000"/>
                          </a:solidFill>
                          <a:effectLst/>
                        </a:rPr>
                        <a:t>963d3</a:t>
                      </a:r>
                      <a:endParaRPr 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0.964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2236723708"/>
                  </a:ext>
                </a:extLst>
              </a:tr>
              <a:tr h="370840">
                <a:tc>
                  <a:txBody>
                    <a:bodyPr/>
                    <a:lstStyle/>
                    <a:p>
                      <a:pPr algn="ctr" fontAlgn="ctr"/>
                      <a:r>
                        <a:rPr lang="zh-CN" altLang="en-US" sz="2000" b="1" u="none" strike="noStrike">
                          <a:solidFill>
                            <a:srgbClr val="000000"/>
                          </a:solidFill>
                          <a:effectLst/>
                        </a:rPr>
                        <a:t>几何平均值</a:t>
                      </a:r>
                      <a:endParaRPr lang="zh-CN" altLang="en-US" sz="2000" b="1" i="0" u="none" strike="noStrike">
                        <a:solidFill>
                          <a:srgbClr val="000000"/>
                        </a:solidFill>
                        <a:effectLst/>
                        <a:latin typeface="+mj-lt"/>
                        <a:ea typeface="+mj-ea"/>
                      </a:endParaRPr>
                    </a:p>
                  </a:txBody>
                  <a:tcPr marL="7620" marR="7620" marT="7620" marB="0" anchor="ctr"/>
                </a:tc>
                <a:tc>
                  <a:txBody>
                    <a:bodyPr/>
                    <a:lstStyle/>
                    <a:p>
                      <a:pPr algn="ctr" fontAlgn="ctr"/>
                      <a:endParaRPr lang="zh-CN" altLang="en-US" sz="2000" b="0" i="0" u="none" strike="noStrike">
                        <a:solidFill>
                          <a:srgbClr val="000000"/>
                        </a:solidFill>
                        <a:effectLst/>
                        <a:latin typeface="+mj-lt"/>
                        <a:ea typeface="+mj-ea"/>
                      </a:endParaRPr>
                    </a:p>
                  </a:txBody>
                  <a:tcPr marL="7620" marR="7620" marT="7620" marB="0" anchor="ctr"/>
                </a:tc>
                <a:tc>
                  <a:txBody>
                    <a:bodyPr/>
                    <a:lstStyle/>
                    <a:p>
                      <a:pPr algn="ctr" fontAlgn="ctr"/>
                      <a:endParaRPr lang="zh-CN" altLang="en-US" sz="2000" b="0" i="0" u="none" strike="noStrike">
                        <a:solidFill>
                          <a:srgbClr val="000000"/>
                        </a:solidFill>
                        <a:effectLst/>
                        <a:latin typeface="+mj-lt"/>
                        <a:ea typeface="+mj-ea"/>
                      </a:endParaRPr>
                    </a:p>
                  </a:txBody>
                  <a:tcPr marL="7620" marR="7620" marT="7620" marB="0" anchor="ctr"/>
                </a:tc>
                <a:tc>
                  <a:txBody>
                    <a:bodyPr/>
                    <a:lstStyle/>
                    <a:p>
                      <a:pPr algn="ctr" fontAlgn="ctr"/>
                      <a:r>
                        <a:rPr lang="en-US" altLang="zh-CN" sz="2000" b="0" u="none" strike="noStrike">
                          <a:solidFill>
                            <a:srgbClr val="000000"/>
                          </a:solidFill>
                          <a:effectLst/>
                        </a:rPr>
                        <a:t>1.039 </a:t>
                      </a:r>
                      <a:endParaRPr lang="en-US" altLang="zh-CN" sz="2000" b="0" i="0" u="none" strike="noStrike">
                        <a:solidFill>
                          <a:srgbClr val="000000"/>
                        </a:solidFill>
                        <a:effectLst/>
                        <a:latin typeface="+mj-lt"/>
                        <a:ea typeface="+mj-ea"/>
                      </a:endParaRPr>
                    </a:p>
                  </a:txBody>
                  <a:tcPr marL="7620" marR="7620" marT="7620" marB="0" anchor="ctr"/>
                </a:tc>
                <a:extLst>
                  <a:ext uri="{0D108BD9-81ED-4DB2-BD59-A6C34878D82A}">
                    <a16:rowId xmlns:a16="http://schemas.microsoft.com/office/drawing/2014/main" val="842856998"/>
                  </a:ext>
                </a:extLst>
              </a:tr>
            </a:tbl>
          </a:graphicData>
        </a:graphic>
      </p:graphicFrame>
    </p:spTree>
    <p:extLst>
      <p:ext uri="{BB962C8B-B14F-4D97-AF65-F5344CB8AC3E}">
        <p14:creationId xmlns:p14="http://schemas.microsoft.com/office/powerpoint/2010/main" val="2446632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FDF01A7-C20B-698C-4141-D63538AEB0EC}"/>
              </a:ext>
            </a:extLst>
          </p:cNvPr>
          <p:cNvSpPr>
            <a:spLocks noGrp="1"/>
          </p:cNvSpPr>
          <p:nvPr>
            <p:ph type="body" sz="quarter" idx="13"/>
          </p:nvPr>
        </p:nvSpPr>
        <p:spPr>
          <a:xfrm>
            <a:off x="536819" y="327061"/>
            <a:ext cx="9196728" cy="625475"/>
          </a:xfrm>
        </p:spPr>
        <p:txBody>
          <a:bodyPr/>
          <a:lstStyle/>
          <a:p>
            <a:r>
              <a:rPr lang="zh-CN" altLang="en-US"/>
              <a:t>附录 </a:t>
            </a:r>
            <a:r>
              <a:rPr lang="en-US" altLang="zh-CN"/>
              <a:t>– NonTrivial MIPS </a:t>
            </a:r>
            <a:r>
              <a:rPr lang="zh-CN" altLang="en-US"/>
              <a:t>最终性能结果</a:t>
            </a:r>
          </a:p>
        </p:txBody>
      </p:sp>
      <p:pic>
        <p:nvPicPr>
          <p:cNvPr id="5" name="图片 4">
            <a:extLst>
              <a:ext uri="{FF2B5EF4-FFF2-40B4-BE49-F238E27FC236}">
                <a16:creationId xmlns:a16="http://schemas.microsoft.com/office/drawing/2014/main" id="{3D45D9EB-9CF3-50A7-05B9-83C20313D6FF}"/>
              </a:ext>
            </a:extLst>
          </p:cNvPr>
          <p:cNvPicPr>
            <a:picLocks noChangeAspect="1"/>
          </p:cNvPicPr>
          <p:nvPr/>
        </p:nvPicPr>
        <p:blipFill rotWithShape="1">
          <a:blip r:embed="rId3"/>
          <a:srcRect t="14177"/>
          <a:stretch/>
        </p:blipFill>
        <p:spPr>
          <a:xfrm>
            <a:off x="1796211" y="1000662"/>
            <a:ext cx="8179973" cy="4924703"/>
          </a:xfrm>
          <a:prstGeom prst="rect">
            <a:avLst/>
          </a:prstGeom>
          <a:ln>
            <a:solidFill>
              <a:schemeClr val="tx1"/>
            </a:solidFill>
          </a:ln>
        </p:spPr>
      </p:pic>
      <p:sp>
        <p:nvSpPr>
          <p:cNvPr id="6" name="TextBox 1">
            <a:extLst>
              <a:ext uri="{FF2B5EF4-FFF2-40B4-BE49-F238E27FC236}">
                <a16:creationId xmlns:a16="http://schemas.microsoft.com/office/drawing/2014/main" id="{C842A3FE-88FA-BF21-8C2F-88D578E22A4B}"/>
              </a:ext>
            </a:extLst>
          </p:cNvPr>
          <p:cNvSpPr txBox="1"/>
          <p:nvPr/>
        </p:nvSpPr>
        <p:spPr>
          <a:xfrm>
            <a:off x="2033389" y="5973491"/>
            <a:ext cx="2978701" cy="253916"/>
          </a:xfrm>
          <a:prstGeom prst="rect">
            <a:avLst/>
          </a:prstGeom>
          <a:noFill/>
        </p:spPr>
        <p:txBody>
          <a:bodyPr wrap="none" rtlCol="0">
            <a:spAutoFit/>
          </a:bodyPr>
          <a:lstStyle/>
          <a:p>
            <a:r>
              <a:rPr lang="en-CN" sz="1050"/>
              <a:t>备注</a:t>
            </a:r>
            <a:r>
              <a:rPr lang="zh-CN" altLang="en-US" sz="1050"/>
              <a:t>：引用自</a:t>
            </a:r>
            <a:r>
              <a:rPr lang="en-US" altLang="zh-CN" sz="1050"/>
              <a:t>2019</a:t>
            </a:r>
            <a:r>
              <a:rPr lang="zh-CN" altLang="en-US" sz="1050"/>
              <a:t>年</a:t>
            </a:r>
            <a:r>
              <a:rPr lang="en-US" altLang="zh-CN" sz="1050"/>
              <a:t>NonTrivial MIPS</a:t>
            </a:r>
            <a:r>
              <a:rPr lang="zh-CN" altLang="en-US" sz="1050"/>
              <a:t>的答辩</a:t>
            </a:r>
            <a:r>
              <a:rPr lang="en-US" altLang="zh-CN" sz="1050"/>
              <a:t>PPT</a:t>
            </a:r>
            <a:endParaRPr lang="en-CN" sz="1050"/>
          </a:p>
        </p:txBody>
      </p:sp>
      <p:sp>
        <p:nvSpPr>
          <p:cNvPr id="7" name="矩形 6">
            <a:extLst>
              <a:ext uri="{FF2B5EF4-FFF2-40B4-BE49-F238E27FC236}">
                <a16:creationId xmlns:a16="http://schemas.microsoft.com/office/drawing/2014/main" id="{0B67090E-F424-51A4-DCC6-ECA244F2C36C}"/>
              </a:ext>
            </a:extLst>
          </p:cNvPr>
          <p:cNvSpPr/>
          <p:nvPr/>
        </p:nvSpPr>
        <p:spPr>
          <a:xfrm>
            <a:off x="1261712" y="3322320"/>
            <a:ext cx="9196728" cy="32766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8007AA08-DD62-CA70-E189-17FD0692CA96}"/>
              </a:ext>
            </a:extLst>
          </p:cNvPr>
          <p:cNvSpPr/>
          <p:nvPr/>
        </p:nvSpPr>
        <p:spPr>
          <a:xfrm>
            <a:off x="1261712" y="5082540"/>
            <a:ext cx="9196728" cy="32766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66282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a:xfrm>
            <a:off x="536819" y="327061"/>
            <a:ext cx="11270868" cy="625475"/>
          </a:xfrm>
        </p:spPr>
        <p:txBody>
          <a:bodyPr/>
          <a:lstStyle/>
          <a:p>
            <a:r>
              <a:rPr lang="zh-CN" altLang="en-US">
                <a:sym typeface="+mn-lt"/>
              </a:rPr>
              <a:t>附录 </a:t>
            </a:r>
            <a:r>
              <a:rPr lang="en-US" altLang="zh-CN">
                <a:sym typeface="+mn-lt"/>
              </a:rPr>
              <a:t>-</a:t>
            </a:r>
            <a:r>
              <a:rPr lang="zh-CN" altLang="en-US">
                <a:sym typeface="+mn-lt"/>
              </a:rPr>
              <a:t> </a:t>
            </a:r>
            <a:r>
              <a:rPr lang="en-CN" altLang="zh-CN">
                <a:sym typeface="+mn-lt"/>
              </a:rPr>
              <a:t>CDIM</a:t>
            </a:r>
            <a:r>
              <a:rPr lang="zh-CN" altLang="en-CN">
                <a:sym typeface="+mn-lt"/>
              </a:rPr>
              <a:t>上</a:t>
            </a:r>
            <a:r>
              <a:rPr lang="zh-CN" altLang="en-US">
                <a:sym typeface="+mn-lt"/>
              </a:rPr>
              <a:t>运行</a:t>
            </a:r>
            <a:r>
              <a:rPr lang="en-US" altLang="zh-CN">
                <a:sym typeface="+mn-lt"/>
              </a:rPr>
              <a:t>Linux</a:t>
            </a:r>
            <a:r>
              <a:rPr lang="zh-CN" altLang="en-US">
                <a:sym typeface="+mn-lt"/>
              </a:rPr>
              <a:t>用户程序的</a:t>
            </a:r>
            <a:r>
              <a:rPr lang="en-US" altLang="zh-CN">
                <a:sym typeface="+mn-lt"/>
              </a:rPr>
              <a:t>IPC</a:t>
            </a:r>
            <a:r>
              <a:rPr lang="zh-CN" altLang="en-US">
                <a:sym typeface="+mn-lt"/>
              </a:rPr>
              <a:t>对比分析</a:t>
            </a:r>
          </a:p>
        </p:txBody>
      </p:sp>
      <p:graphicFrame>
        <p:nvGraphicFramePr>
          <p:cNvPr id="4" name="Table 5">
            <a:extLst>
              <a:ext uri="{FF2B5EF4-FFF2-40B4-BE49-F238E27FC236}">
                <a16:creationId xmlns:a16="http://schemas.microsoft.com/office/drawing/2014/main" id="{9F8A459D-FC7F-6079-A6AE-0EAE3B1BAB9C}"/>
              </a:ext>
            </a:extLst>
          </p:cNvPr>
          <p:cNvGraphicFramePr>
            <a:graphicFrameLocks noGrp="1"/>
          </p:cNvGraphicFramePr>
          <p:nvPr/>
        </p:nvGraphicFramePr>
        <p:xfrm>
          <a:off x="1008569" y="1125974"/>
          <a:ext cx="10327361" cy="4236720"/>
        </p:xfrm>
        <a:graphic>
          <a:graphicData uri="http://schemas.openxmlformats.org/drawingml/2006/table">
            <a:tbl>
              <a:tblPr firstRow="1" bandRow="1">
                <a:tableStyleId>{5C22544A-7EE6-4342-B048-85BDC9FD1C3A}</a:tableStyleId>
              </a:tblPr>
              <a:tblGrid>
                <a:gridCol w="3876261">
                  <a:extLst>
                    <a:ext uri="{9D8B030D-6E8A-4147-A177-3AD203B41FA5}">
                      <a16:colId xmlns:a16="http://schemas.microsoft.com/office/drawing/2014/main" val="655773984"/>
                    </a:ext>
                  </a:extLst>
                </a:gridCol>
                <a:gridCol w="3008646">
                  <a:extLst>
                    <a:ext uri="{9D8B030D-6E8A-4147-A177-3AD203B41FA5}">
                      <a16:colId xmlns:a16="http://schemas.microsoft.com/office/drawing/2014/main" val="3922893938"/>
                    </a:ext>
                  </a:extLst>
                </a:gridCol>
                <a:gridCol w="3442454">
                  <a:extLst>
                    <a:ext uri="{9D8B030D-6E8A-4147-A177-3AD203B41FA5}">
                      <a16:colId xmlns:a16="http://schemas.microsoft.com/office/drawing/2014/main" val="2250703974"/>
                    </a:ext>
                  </a:extLst>
                </a:gridCol>
              </a:tblGrid>
              <a:tr h="370840">
                <a:tc>
                  <a:txBody>
                    <a:bodyPr/>
                    <a:lstStyle/>
                    <a:p>
                      <a:r>
                        <a:rPr lang="en-CN">
                          <a:latin typeface="Calibri" panose="020F0502020204030204" pitchFamily="34" charset="0"/>
                          <a:ea typeface="+mn-ea"/>
                          <a:cs typeface="Calibri" panose="020F0502020204030204" pitchFamily="34" charset="0"/>
                        </a:rPr>
                        <a:t>对比项目</a:t>
                      </a:r>
                    </a:p>
                  </a:txBody>
                  <a:tcPr/>
                </a:tc>
                <a:tc>
                  <a:txBody>
                    <a:bodyPr/>
                    <a:lstStyle/>
                    <a:p>
                      <a:r>
                        <a:rPr lang="en-US" altLang="zh-CN">
                          <a:latin typeface="Calibri" panose="020F0502020204030204" pitchFamily="34" charset="0"/>
                          <a:ea typeface="+mn-ea"/>
                          <a:cs typeface="Calibri" panose="020F0502020204030204" pitchFamily="34" charset="0"/>
                        </a:rPr>
                        <a:t>MT7621</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newifi-d2</a:t>
                      </a:r>
                      <a:r>
                        <a:rPr lang="zh-CN" altLang="en-US">
                          <a:latin typeface="Calibri" panose="020F0502020204030204" pitchFamily="34" charset="0"/>
                          <a:ea typeface="+mn-ea"/>
                          <a:cs typeface="Calibri" panose="020F0502020204030204" pitchFamily="34" charset="0"/>
                        </a:rPr>
                        <a:t>）</a:t>
                      </a:r>
                      <a:endParaRPr lang="en-CN">
                        <a:latin typeface="Calibri" panose="020F0502020204030204" pitchFamily="34" charset="0"/>
                        <a:ea typeface="+mn-ea"/>
                        <a:cs typeface="Calibri" panose="020F0502020204030204" pitchFamily="34" charset="0"/>
                      </a:endParaRPr>
                    </a:p>
                  </a:txBody>
                  <a:tcPr/>
                </a:tc>
                <a:tc>
                  <a:txBody>
                    <a:bodyPr/>
                    <a:lstStyle/>
                    <a:p>
                      <a:r>
                        <a:rPr lang="en-CN">
                          <a:latin typeface="Calibri" panose="020F0502020204030204" pitchFamily="34" charset="0"/>
                          <a:ea typeface="+mn-ea"/>
                          <a:cs typeface="Calibri" panose="020F0502020204030204" pitchFamily="34" charset="0"/>
                        </a:rPr>
                        <a:t>CQU</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Dual</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Issue</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Machine</a:t>
                      </a:r>
                      <a:endParaRPr lang="en-CN">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3836979427"/>
                  </a:ext>
                </a:extLst>
              </a:tr>
              <a:tr h="370840">
                <a:tc>
                  <a:txBody>
                    <a:bodyPr/>
                    <a:lstStyle/>
                    <a:p>
                      <a:r>
                        <a:rPr lang="en-CN">
                          <a:latin typeface="Calibri" panose="020F0502020204030204" pitchFamily="34" charset="0"/>
                          <a:ea typeface="+mn-ea"/>
                          <a:cs typeface="Calibri" panose="020F0502020204030204" pitchFamily="34" charset="0"/>
                        </a:rPr>
                        <a:t>C</a:t>
                      </a:r>
                      <a:r>
                        <a:rPr lang="en-US" altLang="zh-CN">
                          <a:latin typeface="Calibri" panose="020F0502020204030204" pitchFamily="34" charset="0"/>
                          <a:ea typeface="+mn-ea"/>
                          <a:cs typeface="Calibri" panose="020F0502020204030204" pitchFamily="34" charset="0"/>
                        </a:rPr>
                        <a:t>ore</a:t>
                      </a:r>
                      <a:endParaRPr lang="en-CN">
                        <a:latin typeface="Calibri" panose="020F0502020204030204" pitchFamily="34" charset="0"/>
                        <a:ea typeface="+mn-ea"/>
                        <a:cs typeface="Calibri" panose="020F0502020204030204" pitchFamily="34" charset="0"/>
                      </a:endParaRPr>
                    </a:p>
                  </a:txBody>
                  <a:tcPr/>
                </a:tc>
                <a:tc>
                  <a:txBody>
                    <a:bodyPr/>
                    <a:lstStyle/>
                    <a:p>
                      <a:r>
                        <a:rPr lang="en-CN">
                          <a:latin typeface="Calibri" panose="020F0502020204030204" pitchFamily="34" charset="0"/>
                          <a:ea typeface="+mn-ea"/>
                          <a:cs typeface="Calibri" panose="020F0502020204030204" pitchFamily="34" charset="0"/>
                        </a:rPr>
                        <a:t>MIP</a:t>
                      </a:r>
                      <a:r>
                        <a:rPr lang="en-US" altLang="zh-CN">
                          <a:latin typeface="Calibri" panose="020F0502020204030204" pitchFamily="34" charset="0"/>
                          <a:ea typeface="+mn-ea"/>
                          <a:cs typeface="Calibri" panose="020F0502020204030204" pitchFamily="34" charset="0"/>
                        </a:rPr>
                        <a:t>S</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1004Kc</a:t>
                      </a:r>
                      <a:endParaRPr lang="en-CN">
                        <a:latin typeface="Calibri" panose="020F0502020204030204" pitchFamily="34" charset="0"/>
                        <a:ea typeface="+mn-ea"/>
                        <a:cs typeface="Calibri" panose="020F0502020204030204" pitchFamily="34" charset="0"/>
                      </a:endParaRPr>
                    </a:p>
                  </a:txBody>
                  <a:tcPr/>
                </a:tc>
                <a:tc>
                  <a:txBody>
                    <a:bodyPr/>
                    <a:lstStyle/>
                    <a:p>
                      <a:r>
                        <a:rPr lang="en-CN">
                          <a:latin typeface="Calibri" panose="020F0502020204030204" pitchFamily="34" charset="0"/>
                          <a:ea typeface="+mn-ea"/>
                          <a:cs typeface="Calibri" panose="020F0502020204030204" pitchFamily="34" charset="0"/>
                        </a:rPr>
                        <a:t>CQU</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Dual</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Issue</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Machine</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(CDIM)</a:t>
                      </a:r>
                      <a:endParaRPr lang="en-CN">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596208923"/>
                  </a:ext>
                </a:extLst>
              </a:tr>
              <a:tr h="370840">
                <a:tc>
                  <a:txBody>
                    <a:bodyPr/>
                    <a:lstStyle/>
                    <a:p>
                      <a:r>
                        <a:rPr lang="en-US" altLang="zh-CN">
                          <a:latin typeface="Calibri" panose="020F0502020204030204" pitchFamily="34" charset="0"/>
                          <a:ea typeface="+mn-ea"/>
                          <a:cs typeface="Calibri" panose="020F0502020204030204" pitchFamily="34" charset="0"/>
                        </a:rPr>
                        <a:t>Frequency</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880</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MHz</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(ASIC)</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66.666</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MHz</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(FPGA</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SoC)</a:t>
                      </a:r>
                      <a:endParaRPr lang="en-CN">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2998857685"/>
                  </a:ext>
                </a:extLst>
              </a:tr>
              <a:tr h="370840">
                <a:tc>
                  <a:txBody>
                    <a:bodyPr/>
                    <a:lstStyle/>
                    <a:p>
                      <a:r>
                        <a:rPr lang="en-CN">
                          <a:latin typeface="Calibri" panose="020F0502020204030204" pitchFamily="34" charset="0"/>
                          <a:ea typeface="+mn-ea"/>
                          <a:cs typeface="Calibri" panose="020F0502020204030204" pitchFamily="34" charset="0"/>
                        </a:rPr>
                        <a:t>TLB</a:t>
                      </a:r>
                    </a:p>
                  </a:txBody>
                  <a:tcPr/>
                </a:tc>
                <a:tc>
                  <a:txBody>
                    <a:bodyPr/>
                    <a:lstStyle/>
                    <a:p>
                      <a:r>
                        <a:rPr lang="en-US" altLang="zh-CN">
                          <a:latin typeface="Calibri" panose="020F0502020204030204" pitchFamily="34" charset="0"/>
                          <a:ea typeface="+mn-ea"/>
                          <a:cs typeface="Calibri" panose="020F0502020204030204" pitchFamily="34" charset="0"/>
                        </a:rPr>
                        <a:t>32</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entries</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L1-I:</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1,</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L1-D:</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1,</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L2:</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8</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entries</a:t>
                      </a:r>
                      <a:endParaRPr lang="en-CN">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134816396"/>
                  </a:ext>
                </a:extLst>
              </a:tr>
              <a:tr h="370840">
                <a:tc>
                  <a:txBody>
                    <a:bodyPr/>
                    <a:lstStyle/>
                    <a:p>
                      <a:r>
                        <a:rPr lang="en-US" altLang="zh-CN">
                          <a:latin typeface="Calibri" panose="020F0502020204030204" pitchFamily="34" charset="0"/>
                          <a:ea typeface="+mn-ea"/>
                          <a:cs typeface="Calibri" panose="020F0502020204030204" pitchFamily="34" charset="0"/>
                        </a:rPr>
                        <a:t>Cache</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L1I</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32KB</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4-way</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line</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32Bytes</a:t>
                      </a:r>
                    </a:p>
                    <a:p>
                      <a:r>
                        <a:rPr lang="en-US" altLang="zh-CN">
                          <a:latin typeface="Calibri" panose="020F0502020204030204" pitchFamily="34" charset="0"/>
                          <a:ea typeface="+mn-ea"/>
                          <a:cs typeface="Calibri" panose="020F0502020204030204" pitchFamily="34" charset="0"/>
                        </a:rPr>
                        <a:t>L1D</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32KB</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4-way</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line</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32Bytes</a:t>
                      </a:r>
                    </a:p>
                    <a:p>
                      <a:r>
                        <a:rPr lang="en-US" altLang="zh-CN">
                          <a:latin typeface="Calibri" panose="020F0502020204030204" pitchFamily="34" charset="0"/>
                          <a:ea typeface="+mn-ea"/>
                          <a:cs typeface="Calibri" panose="020F0502020204030204" pitchFamily="34" charset="0"/>
                        </a:rPr>
                        <a:t>L2</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256KB</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8-way</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line</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32Bytes</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L1I</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8KB</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2-way</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line</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64Bytes</a:t>
                      </a:r>
                    </a:p>
                    <a:p>
                      <a:r>
                        <a:rPr lang="en-US" altLang="zh-CN">
                          <a:latin typeface="Calibri" panose="020F0502020204030204" pitchFamily="34" charset="0"/>
                          <a:ea typeface="+mn-ea"/>
                          <a:cs typeface="Calibri" panose="020F0502020204030204" pitchFamily="34" charset="0"/>
                        </a:rPr>
                        <a:t>L1D</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8KB</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2-way</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line</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64Bytes</a:t>
                      </a:r>
                      <a:endParaRPr lang="en-CN">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2273143916"/>
                  </a:ext>
                </a:extLst>
              </a:tr>
              <a:tr h="370840">
                <a:tc>
                  <a:txBody>
                    <a:bodyPr/>
                    <a:lstStyle/>
                    <a:p>
                      <a:r>
                        <a:rPr lang="en-CN">
                          <a:latin typeface="Calibri" panose="020F0502020204030204" pitchFamily="34" charset="0"/>
                          <a:ea typeface="+mn-ea"/>
                          <a:cs typeface="Calibri" panose="020F0502020204030204" pitchFamily="34" charset="0"/>
                        </a:rPr>
                        <a:t>L</a:t>
                      </a:r>
                      <a:r>
                        <a:rPr lang="en-US" altLang="zh-CN" err="1">
                          <a:latin typeface="Calibri" panose="020F0502020204030204" pitchFamily="34" charset="0"/>
                          <a:ea typeface="+mn-ea"/>
                          <a:cs typeface="Calibri" panose="020F0502020204030204" pitchFamily="34" charset="0"/>
                        </a:rPr>
                        <a:t>inux</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Kernel</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5.10</a:t>
                      </a:r>
                      <a:r>
                        <a:rPr lang="zh-CN" altLang="en-US">
                          <a:latin typeface="Calibri" panose="020F0502020204030204" pitchFamily="34" charset="0"/>
                          <a:ea typeface="+mn-ea"/>
                          <a:cs typeface="Calibri" panose="020F0502020204030204" pitchFamily="34" charset="0"/>
                        </a:rPr>
                        <a:t> </a:t>
                      </a:r>
                      <a:r>
                        <a:rPr lang="en-US" altLang="zh-CN">
                          <a:latin typeface="Calibri" panose="020F0502020204030204" pitchFamily="34" charset="0"/>
                          <a:ea typeface="+mn-ea"/>
                          <a:cs typeface="Calibri" panose="020F0502020204030204" pitchFamily="34" charset="0"/>
                        </a:rPr>
                        <a:t>(</a:t>
                      </a:r>
                      <a:r>
                        <a:rPr lang="en-US" altLang="zh-CN" err="1">
                          <a:latin typeface="Calibri" panose="020F0502020204030204" pitchFamily="34" charset="0"/>
                          <a:ea typeface="+mn-ea"/>
                          <a:cs typeface="Calibri" panose="020F0502020204030204" pitchFamily="34" charset="0"/>
                        </a:rPr>
                        <a:t>OpenWRT</a:t>
                      </a:r>
                      <a:r>
                        <a:rPr lang="en-US" altLang="zh-CN">
                          <a:latin typeface="Calibri" panose="020F0502020204030204" pitchFamily="34" charset="0"/>
                          <a:ea typeface="+mn-ea"/>
                          <a:cs typeface="Calibri" panose="020F0502020204030204" pitchFamily="34" charset="0"/>
                        </a:rPr>
                        <a:t>)</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5.19</a:t>
                      </a:r>
                      <a:endParaRPr lang="en-CN">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3502633298"/>
                  </a:ext>
                </a:extLst>
              </a:tr>
              <a:tr h="370840">
                <a:tc>
                  <a:txBody>
                    <a:bodyPr/>
                    <a:lstStyle/>
                    <a:p>
                      <a:r>
                        <a:rPr lang="zh-CN" altLang="en-US">
                          <a:latin typeface="Calibri" panose="020F0502020204030204" pitchFamily="34" charset="0"/>
                          <a:ea typeface="+mn-ea"/>
                          <a:cs typeface="Calibri" panose="020F0502020204030204" pitchFamily="34" charset="0"/>
                        </a:rPr>
                        <a:t>运行</a:t>
                      </a:r>
                      <a:r>
                        <a:rPr lang="en-US" altLang="zh-CN">
                          <a:latin typeface="Calibri" panose="020F0502020204030204" pitchFamily="34" charset="0"/>
                          <a:ea typeface="+mn-ea"/>
                          <a:cs typeface="Calibri" panose="020F0502020204030204" pitchFamily="34" charset="0"/>
                        </a:rPr>
                        <a:t>md5sum</a:t>
                      </a:r>
                      <a:r>
                        <a:rPr lang="zh-CN" altLang="en-US">
                          <a:latin typeface="Calibri" panose="020F0502020204030204" pitchFamily="34" charset="0"/>
                          <a:ea typeface="+mn-ea"/>
                          <a:cs typeface="Calibri" panose="020F0502020204030204" pitchFamily="34" charset="0"/>
                        </a:rPr>
                        <a:t> </a:t>
                      </a:r>
                      <a:r>
                        <a:rPr lang="en-US" altLang="zh-CN" err="1">
                          <a:latin typeface="Calibri" panose="020F0502020204030204" pitchFamily="34" charset="0"/>
                          <a:ea typeface="+mn-ea"/>
                          <a:cs typeface="Calibri" panose="020F0502020204030204" pitchFamily="34" charset="0"/>
                        </a:rPr>
                        <a:t>Vmycpu_top</a:t>
                      </a:r>
                      <a:r>
                        <a:rPr lang="zh-CN" altLang="en-US">
                          <a:latin typeface="Calibri" panose="020F0502020204030204" pitchFamily="34" charset="0"/>
                          <a:ea typeface="+mn-ea"/>
                          <a:cs typeface="Calibri" panose="020F0502020204030204" pitchFamily="34" charset="0"/>
                        </a:rPr>
                        <a:t>时间</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0.09s</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0.88s</a:t>
                      </a:r>
                      <a:endParaRPr lang="en-CN">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2544282395"/>
                  </a:ext>
                </a:extLst>
              </a:tr>
              <a:tr h="311574">
                <a:tc>
                  <a:txBody>
                    <a:bodyPr/>
                    <a:lstStyle/>
                    <a:p>
                      <a:r>
                        <a:rPr lang="zh-CN" altLang="en-US">
                          <a:latin typeface="Calibri" panose="020F0502020204030204" pitchFamily="34" charset="0"/>
                          <a:ea typeface="+mn-ea"/>
                          <a:cs typeface="Calibri" panose="020F0502020204030204" pitchFamily="34" charset="0"/>
                        </a:rPr>
                        <a:t>运行</a:t>
                      </a:r>
                      <a:r>
                        <a:rPr lang="en-US" altLang="zh-CN" err="1">
                          <a:latin typeface="Calibri" panose="020F0502020204030204" pitchFamily="34" charset="0"/>
                          <a:ea typeface="+mn-ea"/>
                          <a:cs typeface="Calibri" panose="020F0502020204030204" pitchFamily="34" charset="0"/>
                        </a:rPr>
                        <a:t>Verilator</a:t>
                      </a:r>
                      <a:r>
                        <a:rPr lang="zh-CN" altLang="en-US">
                          <a:latin typeface="Calibri" panose="020F0502020204030204" pitchFamily="34" charset="0"/>
                          <a:ea typeface="+mn-ea"/>
                          <a:cs typeface="Calibri" panose="020F0502020204030204" pitchFamily="34" charset="0"/>
                        </a:rPr>
                        <a:t>仿真</a:t>
                      </a:r>
                      <a:r>
                        <a:rPr lang="en-US" altLang="zh-CN">
                          <a:latin typeface="Calibri" panose="020F0502020204030204" pitchFamily="34" charset="0"/>
                          <a:ea typeface="+mn-ea"/>
                          <a:cs typeface="Calibri" panose="020F0502020204030204" pitchFamily="34" charset="0"/>
                        </a:rPr>
                        <a:t>CDIM</a:t>
                      </a:r>
                      <a:r>
                        <a:rPr lang="zh-CN" altLang="en-US">
                          <a:latin typeface="Calibri" panose="020F0502020204030204" pitchFamily="34" charset="0"/>
                          <a:ea typeface="+mn-ea"/>
                          <a:cs typeface="Calibri" panose="020F0502020204030204" pitchFamily="34" charset="0"/>
                        </a:rPr>
                        <a:t>功能测试时间</a:t>
                      </a:r>
                      <a:endParaRPr lang="en-CN">
                        <a:latin typeface="Calibri" panose="020F0502020204030204" pitchFamily="34" charset="0"/>
                        <a:ea typeface="+mn-ea"/>
                        <a:cs typeface="Calibri" panose="020F0502020204030204" pitchFamily="34" charset="0"/>
                      </a:endParaRPr>
                    </a:p>
                  </a:txBody>
                  <a:tcPr/>
                </a:tc>
                <a:tc>
                  <a:txBody>
                    <a:bodyPr/>
                    <a:lstStyle/>
                    <a:p>
                      <a:r>
                        <a:rPr lang="en-US" altLang="zh-CN" sz="1800" kern="1200">
                          <a:solidFill>
                            <a:schemeClr val="dk1"/>
                          </a:solidFill>
                          <a:latin typeface="Calibri" panose="020F0502020204030204" pitchFamily="34" charset="0"/>
                          <a:ea typeface="+mn-ea"/>
                          <a:cs typeface="Calibri" panose="020F0502020204030204" pitchFamily="34" charset="0"/>
                        </a:rPr>
                        <a:t>10.06s</a:t>
                      </a:r>
                      <a:endParaRPr lang="en-CN" sz="1800" kern="1200">
                        <a:solidFill>
                          <a:schemeClr val="dk1"/>
                        </a:solidFill>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328.43s</a:t>
                      </a:r>
                      <a:endParaRPr lang="en-CN">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3938093466"/>
                  </a:ext>
                </a:extLst>
              </a:tr>
              <a:tr h="311574">
                <a:tc>
                  <a:txBody>
                    <a:bodyPr/>
                    <a:lstStyle/>
                    <a:p>
                      <a:r>
                        <a:rPr lang="en-US" altLang="zh-CN" sz="1800" kern="1200">
                          <a:solidFill>
                            <a:schemeClr val="dk1"/>
                          </a:solidFill>
                          <a:latin typeface="Calibri" panose="020F0502020204030204" pitchFamily="34" charset="0"/>
                          <a:ea typeface="+mn-ea"/>
                          <a:cs typeface="Calibri" panose="020F0502020204030204" pitchFamily="34" charset="0"/>
                        </a:rPr>
                        <a:t>md5sum</a:t>
                      </a:r>
                      <a:r>
                        <a:rPr lang="zh-CN" altLang="en-US" sz="1800" kern="1200">
                          <a:solidFill>
                            <a:schemeClr val="dk1"/>
                          </a:solidFill>
                          <a:latin typeface="Calibri" panose="020F0502020204030204" pitchFamily="34" charset="0"/>
                          <a:ea typeface="+mn-ea"/>
                          <a:cs typeface="Calibri" panose="020F0502020204030204" pitchFamily="34" charset="0"/>
                        </a:rPr>
                        <a:t>相对</a:t>
                      </a:r>
                      <a:r>
                        <a:rPr lang="en-US" altLang="zh-CN" sz="1800" kern="1200">
                          <a:solidFill>
                            <a:schemeClr val="dk1"/>
                          </a:solidFill>
                          <a:latin typeface="Calibri" panose="020F0502020204030204" pitchFamily="34" charset="0"/>
                          <a:ea typeface="+mn-ea"/>
                          <a:cs typeface="Calibri" panose="020F0502020204030204" pitchFamily="34" charset="0"/>
                        </a:rPr>
                        <a:t>IPC</a:t>
                      </a:r>
                      <a:endParaRPr lang="en-CN" sz="1800" kern="1200">
                        <a:solidFill>
                          <a:schemeClr val="dk1"/>
                        </a:solidFill>
                        <a:latin typeface="Calibri" panose="020F0502020204030204" pitchFamily="34" charset="0"/>
                        <a:ea typeface="+mn-ea"/>
                        <a:cs typeface="Calibri" panose="020F0502020204030204" pitchFamily="34" charset="0"/>
                      </a:endParaRPr>
                    </a:p>
                  </a:txBody>
                  <a:tcPr/>
                </a:tc>
                <a:tc>
                  <a:txBody>
                    <a:bodyPr/>
                    <a:lstStyle/>
                    <a:p>
                      <a:r>
                        <a:rPr lang="en-US" altLang="zh-CN" sz="1800" kern="1200">
                          <a:solidFill>
                            <a:schemeClr val="dk1"/>
                          </a:solidFill>
                          <a:latin typeface="Calibri" panose="020F0502020204030204" pitchFamily="34" charset="0"/>
                          <a:ea typeface="+mn-ea"/>
                          <a:cs typeface="Calibri" panose="020F0502020204030204" pitchFamily="34" charset="0"/>
                        </a:rPr>
                        <a:t>1</a:t>
                      </a:r>
                      <a:endParaRPr lang="en-CN" sz="1800" kern="1200">
                        <a:solidFill>
                          <a:schemeClr val="dk1"/>
                        </a:solidFill>
                        <a:latin typeface="Calibri" panose="020F0502020204030204" pitchFamily="34" charset="0"/>
                        <a:ea typeface="+mn-ea"/>
                        <a:cs typeface="Calibri" panose="020F0502020204030204" pitchFamily="34" charset="0"/>
                      </a:endParaRPr>
                    </a:p>
                  </a:txBody>
                  <a:tcPr/>
                </a:tc>
                <a:tc>
                  <a:txBody>
                    <a:bodyPr/>
                    <a:lstStyle/>
                    <a:p>
                      <a:r>
                        <a:rPr lang="en-US" altLang="zh-CN">
                          <a:latin typeface="Calibri" panose="020F0502020204030204" pitchFamily="34" charset="0"/>
                          <a:ea typeface="+mn-ea"/>
                          <a:cs typeface="Calibri" panose="020F0502020204030204" pitchFamily="34" charset="0"/>
                        </a:rPr>
                        <a:t>1.350</a:t>
                      </a:r>
                      <a:endParaRPr lang="en-CN">
                        <a:latin typeface="Calibri" panose="020F0502020204030204" pitchFamily="34" charset="0"/>
                        <a:ea typeface="+mn-ea"/>
                        <a:cs typeface="Calibri" panose="020F0502020204030204" pitchFamily="34" charset="0"/>
                      </a:endParaRPr>
                    </a:p>
                  </a:txBody>
                  <a:tcPr/>
                </a:tc>
                <a:extLst>
                  <a:ext uri="{0D108BD9-81ED-4DB2-BD59-A6C34878D82A}">
                    <a16:rowId xmlns:a16="http://schemas.microsoft.com/office/drawing/2014/main" val="3663682037"/>
                  </a:ext>
                </a:extLst>
              </a:tr>
              <a:tr h="311574">
                <a:tc>
                  <a:txBody>
                    <a:bodyPr/>
                    <a:lstStyle/>
                    <a:p>
                      <a:r>
                        <a:rPr lang="en-US" altLang="zh-CN" sz="1800" kern="1200" err="1">
                          <a:solidFill>
                            <a:schemeClr val="dk1"/>
                          </a:solidFill>
                          <a:latin typeface="Calibri" panose="020F0502020204030204" pitchFamily="34" charset="0"/>
                          <a:ea typeface="+mn-ea"/>
                          <a:cs typeface="Calibri" panose="020F0502020204030204" pitchFamily="34" charset="0"/>
                        </a:rPr>
                        <a:t>Verilator</a:t>
                      </a:r>
                      <a:r>
                        <a:rPr lang="zh-CN" altLang="en-CN" sz="1800" kern="1200">
                          <a:solidFill>
                            <a:schemeClr val="dk1"/>
                          </a:solidFill>
                          <a:latin typeface="Calibri" panose="020F0502020204030204" pitchFamily="34" charset="0"/>
                          <a:ea typeface="+mn-ea"/>
                          <a:cs typeface="Calibri" panose="020F0502020204030204" pitchFamily="34" charset="0"/>
                        </a:rPr>
                        <a:t>相对</a:t>
                      </a:r>
                      <a:r>
                        <a:rPr lang="en-US" altLang="zh-CN" sz="1800" kern="1200">
                          <a:solidFill>
                            <a:schemeClr val="dk1"/>
                          </a:solidFill>
                          <a:latin typeface="Calibri" panose="020F0502020204030204" pitchFamily="34" charset="0"/>
                          <a:ea typeface="+mn-ea"/>
                          <a:cs typeface="Calibri" panose="020F0502020204030204" pitchFamily="34" charset="0"/>
                        </a:rPr>
                        <a:t>IPC</a:t>
                      </a:r>
                      <a:endParaRPr lang="en-CN" sz="1800" kern="1200">
                        <a:solidFill>
                          <a:schemeClr val="dk1"/>
                        </a:solidFill>
                        <a:latin typeface="Calibri" panose="020F0502020204030204" pitchFamily="34" charset="0"/>
                        <a:ea typeface="+mn-ea"/>
                        <a:cs typeface="Calibri" panose="020F0502020204030204" pitchFamily="34" charset="0"/>
                      </a:endParaRPr>
                    </a:p>
                  </a:txBody>
                  <a:tcPr/>
                </a:tc>
                <a:tc>
                  <a:txBody>
                    <a:bodyPr/>
                    <a:lstStyle/>
                    <a:p>
                      <a:r>
                        <a:rPr lang="en-US" altLang="zh-CN" sz="1800" kern="1200">
                          <a:solidFill>
                            <a:schemeClr val="dk1"/>
                          </a:solidFill>
                          <a:latin typeface="Calibri" panose="020F0502020204030204" pitchFamily="34" charset="0"/>
                          <a:ea typeface="+mn-ea"/>
                          <a:cs typeface="Calibri" panose="020F0502020204030204" pitchFamily="34" charset="0"/>
                        </a:rPr>
                        <a:t>1</a:t>
                      </a:r>
                      <a:endParaRPr lang="en-CN" sz="1800" kern="1200">
                        <a:solidFill>
                          <a:schemeClr val="dk1"/>
                        </a:solidFill>
                        <a:latin typeface="Calibri" panose="020F0502020204030204" pitchFamily="34" charset="0"/>
                        <a:ea typeface="+mn-ea"/>
                        <a:cs typeface="Calibri" panose="020F0502020204030204" pitchFamily="34" charset="0"/>
                      </a:endParaRPr>
                    </a:p>
                  </a:txBody>
                  <a:tcPr/>
                </a:tc>
                <a:tc>
                  <a:txBody>
                    <a:bodyPr/>
                    <a:lstStyle/>
                    <a:p>
                      <a:r>
                        <a:rPr lang="en-CN">
                          <a:latin typeface="Calibri" panose="020F0502020204030204" pitchFamily="34" charset="0"/>
                          <a:ea typeface="+mn-ea"/>
                          <a:cs typeface="Calibri" panose="020F0502020204030204" pitchFamily="34" charset="0"/>
                        </a:rPr>
                        <a:t>0.404</a:t>
                      </a:r>
                    </a:p>
                  </a:txBody>
                  <a:tcPr/>
                </a:tc>
                <a:extLst>
                  <a:ext uri="{0D108BD9-81ED-4DB2-BD59-A6C34878D82A}">
                    <a16:rowId xmlns:a16="http://schemas.microsoft.com/office/drawing/2014/main" val="2388739933"/>
                  </a:ext>
                </a:extLst>
              </a:tr>
            </a:tbl>
          </a:graphicData>
        </a:graphic>
      </p:graphicFrame>
      <p:sp>
        <p:nvSpPr>
          <p:cNvPr id="6" name="TextBox 5">
            <a:extLst>
              <a:ext uri="{FF2B5EF4-FFF2-40B4-BE49-F238E27FC236}">
                <a16:creationId xmlns:a16="http://schemas.microsoft.com/office/drawing/2014/main" id="{F7B6AFFB-5C0B-1C0A-E80F-82EFBA1CA005}"/>
              </a:ext>
            </a:extLst>
          </p:cNvPr>
          <p:cNvSpPr txBox="1"/>
          <p:nvPr/>
        </p:nvSpPr>
        <p:spPr>
          <a:xfrm>
            <a:off x="768207" y="5536132"/>
            <a:ext cx="11145295" cy="369332"/>
          </a:xfrm>
          <a:prstGeom prst="rect">
            <a:avLst/>
          </a:prstGeom>
          <a:noFill/>
        </p:spPr>
        <p:txBody>
          <a:bodyPr wrap="none" rtlCol="0">
            <a:spAutoFit/>
          </a:bodyPr>
          <a:lstStyle/>
          <a:p>
            <a:r>
              <a:rPr lang="en-CN"/>
              <a:t>备注</a:t>
            </a:r>
            <a:r>
              <a:rPr lang="zh-CN" altLang="en-US"/>
              <a:t>：使用的</a:t>
            </a:r>
            <a:r>
              <a:rPr lang="en-US" altLang="zh-CN" err="1"/>
              <a:t>Vmycpu_top</a:t>
            </a:r>
            <a:r>
              <a:rPr lang="zh-CN" altLang="en-US"/>
              <a:t>采用静态编译完全相同的二进制文件，所涉及文件</a:t>
            </a:r>
            <a:r>
              <a:rPr lang="en-US" altLang="zh-CN"/>
              <a:t>IO</a:t>
            </a:r>
            <a:r>
              <a:rPr lang="zh-CN" altLang="en-US"/>
              <a:t>均存放于内存文件系统中。</a:t>
            </a:r>
            <a:endParaRPr lang="en-CN"/>
          </a:p>
        </p:txBody>
      </p:sp>
    </p:spTree>
    <p:extLst>
      <p:ext uri="{BB962C8B-B14F-4D97-AF65-F5344CB8AC3E}">
        <p14:creationId xmlns:p14="http://schemas.microsoft.com/office/powerpoint/2010/main" val="1189253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C2A5BB4-5364-592C-AA99-2882451D2059}"/>
              </a:ext>
            </a:extLst>
          </p:cNvPr>
          <p:cNvSpPr>
            <a:spLocks noGrp="1"/>
          </p:cNvSpPr>
          <p:nvPr>
            <p:ph type="body" sz="quarter" idx="13"/>
          </p:nvPr>
        </p:nvSpPr>
        <p:spPr/>
        <p:txBody>
          <a:bodyPr/>
          <a:lstStyle/>
          <a:p>
            <a:r>
              <a:rPr lang="en-US" altLang="zh-CN"/>
              <a:t>CQU Dual Issue Machine</a:t>
            </a:r>
            <a:endParaRPr lang="zh-CN" altLang="en-US"/>
          </a:p>
        </p:txBody>
      </p:sp>
      <p:sp>
        <p:nvSpPr>
          <p:cNvPr id="3" name="文本占位符 2">
            <a:extLst>
              <a:ext uri="{FF2B5EF4-FFF2-40B4-BE49-F238E27FC236}">
                <a16:creationId xmlns:a16="http://schemas.microsoft.com/office/drawing/2014/main" id="{9BD49F96-84A8-FB96-285B-D72B2B178EAF}"/>
              </a:ext>
            </a:extLst>
          </p:cNvPr>
          <p:cNvSpPr>
            <a:spLocks noGrp="1"/>
          </p:cNvSpPr>
          <p:nvPr>
            <p:ph type="body" sz="quarter" idx="14"/>
          </p:nvPr>
        </p:nvSpPr>
        <p:spPr>
          <a:xfrm>
            <a:off x="396000" y="1162800"/>
            <a:ext cx="11479213" cy="5055120"/>
          </a:xfrm>
        </p:spPr>
        <p:txBody>
          <a:bodyPr>
            <a:normAutofit lnSpcReduction="10000"/>
          </a:bodyPr>
          <a:lstStyle/>
          <a:p>
            <a:r>
              <a:rPr lang="zh-CN" altLang="en-US"/>
              <a:t>全新架构的重大参赛作品</a:t>
            </a:r>
            <a:endParaRPr lang="en-US" altLang="zh-CN"/>
          </a:p>
          <a:p>
            <a:pPr lvl="1"/>
            <a:r>
              <a:rPr lang="zh-CN" altLang="en-US"/>
              <a:t>对称双发射五级顺序流水线</a:t>
            </a:r>
            <a:r>
              <a:rPr lang="en-US" altLang="zh-CN"/>
              <a:t>CPU</a:t>
            </a:r>
          </a:p>
          <a:p>
            <a:pPr lvl="1"/>
            <a:r>
              <a:rPr lang="zh-CN" altLang="en-US"/>
              <a:t>指令</a:t>
            </a:r>
            <a:r>
              <a:rPr lang="en-US" altLang="zh-CN"/>
              <a:t>FIFO</a:t>
            </a:r>
            <a:r>
              <a:rPr lang="zh-CN" altLang="en-US"/>
              <a:t>、写缓冲、多级</a:t>
            </a:r>
            <a:r>
              <a:rPr lang="en-US" altLang="zh-CN"/>
              <a:t>TLB</a:t>
            </a:r>
            <a:r>
              <a:rPr lang="zh-CN" altLang="en-US"/>
              <a:t>等新单元的配置</a:t>
            </a:r>
            <a:endParaRPr lang="en-US" altLang="zh-CN"/>
          </a:p>
          <a:p>
            <a:pPr lvl="1"/>
            <a:r>
              <a:rPr lang="zh-CN" altLang="en-US"/>
              <a:t>加速比</a:t>
            </a:r>
            <a:r>
              <a:rPr lang="en-US" altLang="zh-CN"/>
              <a:t>72.53</a:t>
            </a:r>
            <a:r>
              <a:rPr lang="zh-CN" altLang="en-US"/>
              <a:t>，</a:t>
            </a:r>
            <a:r>
              <a:rPr lang="en-US" altLang="zh-CN"/>
              <a:t>IPC</a:t>
            </a:r>
            <a:r>
              <a:rPr lang="zh-CN" altLang="en-US"/>
              <a:t>绝对值</a:t>
            </a:r>
            <a:r>
              <a:rPr lang="en-US" altLang="zh-CN"/>
              <a:t>1.039</a:t>
            </a:r>
            <a:r>
              <a:rPr lang="zh-CN" altLang="en-US"/>
              <a:t>，</a:t>
            </a:r>
            <a:r>
              <a:rPr lang="en-US" altLang="zh-CN"/>
              <a:t>IPC</a:t>
            </a:r>
            <a:r>
              <a:rPr lang="zh-CN" altLang="en-US"/>
              <a:t>比值</a:t>
            </a:r>
            <a:r>
              <a:rPr lang="en-US" altLang="zh-CN"/>
              <a:t>36.227</a:t>
            </a:r>
            <a:r>
              <a:rPr lang="zh-CN" altLang="en-US"/>
              <a:t>，再创重大新高</a:t>
            </a:r>
            <a:endParaRPr lang="en-US" altLang="zh-CN"/>
          </a:p>
          <a:p>
            <a:r>
              <a:rPr lang="zh-CN" altLang="en-US"/>
              <a:t>创新的调试方式</a:t>
            </a:r>
            <a:endParaRPr lang="en-US" altLang="zh-CN"/>
          </a:p>
          <a:p>
            <a:pPr lvl="1"/>
            <a:r>
              <a:rPr lang="en-US" altLang="zh-CN"/>
              <a:t>SoC Simulator</a:t>
            </a:r>
            <a:r>
              <a:rPr lang="zh-CN" altLang="en-US"/>
              <a:t>的</a:t>
            </a:r>
            <a:r>
              <a:rPr lang="en-US" altLang="zh-CN"/>
              <a:t>AXI Slave</a:t>
            </a:r>
            <a:r>
              <a:rPr lang="zh-CN" altLang="en-US"/>
              <a:t>模拟并提供</a:t>
            </a:r>
            <a:r>
              <a:rPr lang="en-US" altLang="zh-CN"/>
              <a:t>Profiler</a:t>
            </a:r>
          </a:p>
          <a:p>
            <a:pPr lvl="1"/>
            <a:r>
              <a:rPr lang="en-US" altLang="zh-CN"/>
              <a:t>CEMU</a:t>
            </a:r>
            <a:r>
              <a:rPr lang="zh-CN" altLang="en-US"/>
              <a:t>与我们处理器</a:t>
            </a:r>
            <a:r>
              <a:rPr lang="en-US" altLang="zh-CN"/>
              <a:t>RTL</a:t>
            </a:r>
            <a:r>
              <a:rPr lang="zh-CN" altLang="en-US"/>
              <a:t>的差分测试</a:t>
            </a:r>
            <a:endParaRPr lang="en-US" altLang="zh-CN"/>
          </a:p>
          <a:p>
            <a:pPr lvl="1"/>
            <a:r>
              <a:rPr lang="zh-CN" altLang="en-US"/>
              <a:t>功能、性能、系统、</a:t>
            </a:r>
            <a:r>
              <a:rPr lang="en-US" altLang="zh-CN"/>
              <a:t>OS</a:t>
            </a:r>
            <a:r>
              <a:rPr lang="zh-CN" altLang="en-US"/>
              <a:t>测试一条龙服务</a:t>
            </a:r>
            <a:endParaRPr lang="en-US" altLang="zh-CN"/>
          </a:p>
          <a:p>
            <a:r>
              <a:rPr lang="zh-CN" altLang="en-US"/>
              <a:t>重大系统软件的零突破</a:t>
            </a:r>
            <a:endParaRPr lang="en-US" altLang="zh-CN"/>
          </a:p>
          <a:p>
            <a:pPr lvl="1"/>
            <a:r>
              <a:rPr lang="zh-CN" altLang="en-US"/>
              <a:t>成功启动并运行</a:t>
            </a:r>
            <a:r>
              <a:rPr lang="en-US" altLang="zh-CN" err="1"/>
              <a:t>uCore</a:t>
            </a:r>
            <a:r>
              <a:rPr lang="zh-CN" altLang="en-US"/>
              <a:t>和最新版</a:t>
            </a:r>
            <a:r>
              <a:rPr lang="en-US" altLang="zh-CN"/>
              <a:t>Linux</a:t>
            </a:r>
          </a:p>
          <a:p>
            <a:pPr lvl="1"/>
            <a:r>
              <a:rPr lang="zh-CN" altLang="en-US"/>
              <a:t>在自己的</a:t>
            </a:r>
            <a:r>
              <a:rPr lang="en-US" altLang="zh-CN"/>
              <a:t>CPU</a:t>
            </a:r>
            <a:r>
              <a:rPr lang="zh-CN" altLang="en-US"/>
              <a:t>上运行自己</a:t>
            </a:r>
            <a:r>
              <a:rPr lang="en-US" altLang="zh-CN"/>
              <a:t>CPU</a:t>
            </a:r>
            <a:r>
              <a:rPr lang="zh-CN" altLang="en-US"/>
              <a:t>的</a:t>
            </a:r>
            <a:r>
              <a:rPr lang="en-US" altLang="zh-CN"/>
              <a:t>Verilator</a:t>
            </a:r>
            <a:r>
              <a:rPr lang="zh-CN" altLang="en-US"/>
              <a:t>仿真</a:t>
            </a:r>
          </a:p>
        </p:txBody>
      </p:sp>
    </p:spTree>
    <p:extLst>
      <p:ext uri="{BB962C8B-B14F-4D97-AF65-F5344CB8AC3E}">
        <p14:creationId xmlns:p14="http://schemas.microsoft.com/office/powerpoint/2010/main" val="3295003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a:xfrm>
            <a:off x="2089223" y="3016703"/>
            <a:ext cx="8336280" cy="975281"/>
          </a:xfrm>
        </p:spPr>
        <p:txBody>
          <a:bodyPr/>
          <a:lstStyle/>
          <a:p>
            <a:r>
              <a:rPr lang="en-US" altLang="zh-CN">
                <a:sym typeface="+mn-lt"/>
              </a:rPr>
              <a:t>CPU</a:t>
            </a:r>
            <a:r>
              <a:rPr lang="zh-CN" altLang="en-US">
                <a:sym typeface="+mn-lt"/>
              </a:rPr>
              <a:t>架构设计</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34E7728-4491-9FCD-BEF4-85041987BE9A}"/>
              </a:ext>
            </a:extLst>
          </p:cNvPr>
          <p:cNvSpPr>
            <a:spLocks noGrp="1"/>
          </p:cNvSpPr>
          <p:nvPr>
            <p:ph type="body" sz="quarter" idx="13"/>
          </p:nvPr>
        </p:nvSpPr>
        <p:spPr/>
        <p:txBody>
          <a:bodyPr/>
          <a:lstStyle/>
          <a:p>
            <a:r>
              <a:rPr lang="en-US" altLang="zh-CN"/>
              <a:t>CQU Dual Issue Machine</a:t>
            </a:r>
            <a:endParaRPr lang="zh-CN" altLang="en-US"/>
          </a:p>
        </p:txBody>
      </p:sp>
      <p:sp>
        <p:nvSpPr>
          <p:cNvPr id="3" name="文本占位符 2">
            <a:extLst>
              <a:ext uri="{FF2B5EF4-FFF2-40B4-BE49-F238E27FC236}">
                <a16:creationId xmlns:a16="http://schemas.microsoft.com/office/drawing/2014/main" id="{EA1AB9C1-3944-CC33-DF25-9DCD06865A95}"/>
              </a:ext>
            </a:extLst>
          </p:cNvPr>
          <p:cNvSpPr>
            <a:spLocks noGrp="1"/>
          </p:cNvSpPr>
          <p:nvPr>
            <p:ph type="body" sz="quarter" idx="14"/>
          </p:nvPr>
        </p:nvSpPr>
        <p:spPr>
          <a:xfrm>
            <a:off x="396000" y="1162800"/>
            <a:ext cx="11479213" cy="5368139"/>
          </a:xfrm>
        </p:spPr>
        <p:txBody>
          <a:bodyPr vert="horz" lIns="91440" tIns="45720" rIns="91440" bIns="45720" rtlCol="0" anchor="t">
            <a:normAutofit/>
          </a:bodyPr>
          <a:lstStyle/>
          <a:p>
            <a:pPr marL="283845" indent="-283845"/>
            <a:r>
              <a:rPr lang="zh-CN" altLang="en-US" sz="2400"/>
              <a:t>对称双发射五级顺序流水线架构（基于</a:t>
            </a:r>
            <a:r>
              <a:rPr lang="en-US" altLang="zh-CN" sz="2400"/>
              <a:t>System Verilog</a:t>
            </a:r>
            <a:r>
              <a:rPr lang="zh-CN" altLang="en-US" sz="2400"/>
              <a:t>语言）</a:t>
            </a:r>
            <a:endParaRPr lang="en-US" altLang="zh-CN" sz="2400">
              <a:cs typeface="Times New Roman"/>
            </a:endParaRPr>
          </a:p>
          <a:p>
            <a:pPr marL="798830" lvl="1" indent="-341630">
              <a:lnSpc>
                <a:spcPct val="150000"/>
              </a:lnSpc>
            </a:pPr>
            <a:r>
              <a:rPr lang="zh-CN" altLang="en-US" sz="2000"/>
              <a:t>双发控制</a:t>
            </a:r>
            <a:endParaRPr lang="en-US" altLang="zh-CN" sz="2000">
              <a:cs typeface="Times New Roman"/>
            </a:endParaRPr>
          </a:p>
          <a:p>
            <a:pPr marL="798830" lvl="1" indent="-341630">
              <a:lnSpc>
                <a:spcPct val="150000"/>
              </a:lnSpc>
            </a:pPr>
            <a:r>
              <a:rPr lang="zh-CN" altLang="en-US" sz="2000"/>
              <a:t>指令</a:t>
            </a:r>
            <a:r>
              <a:rPr lang="en-US" altLang="zh-CN" sz="2000"/>
              <a:t>FIFO</a:t>
            </a:r>
            <a:endParaRPr lang="en-US" altLang="zh-CN" sz="2000">
              <a:cs typeface="Times New Roman"/>
            </a:endParaRPr>
          </a:p>
          <a:p>
            <a:pPr marL="798830" lvl="1" indent="-341630">
              <a:lnSpc>
                <a:spcPct val="150000"/>
              </a:lnSpc>
            </a:pPr>
            <a:r>
              <a:rPr lang="en-US" altLang="zh-CN" sz="2000"/>
              <a:t>2</a:t>
            </a:r>
            <a:r>
              <a:rPr lang="zh-CN" altLang="en-US" sz="2000"/>
              <a:t>比特分支预测单元</a:t>
            </a:r>
            <a:endParaRPr lang="en-US" altLang="zh-CN" sz="2000">
              <a:cs typeface="Times New Roman"/>
            </a:endParaRPr>
          </a:p>
          <a:p>
            <a:pPr marL="798830" lvl="1" indent="-341630">
              <a:lnSpc>
                <a:spcPct val="150000"/>
              </a:lnSpc>
            </a:pPr>
            <a:r>
              <a:rPr lang="zh-CN" altLang="en-US" sz="2000"/>
              <a:t>二路组相联和</a:t>
            </a:r>
            <a:r>
              <a:rPr lang="en-US" altLang="zh-CN" sz="2000"/>
              <a:t>64B</a:t>
            </a:r>
            <a:r>
              <a:rPr lang="zh-CN" altLang="en-US"/>
              <a:t>缓存行</a:t>
            </a:r>
            <a:r>
              <a:rPr lang="zh-CN" altLang="en-US" sz="2000"/>
              <a:t>的</a:t>
            </a:r>
            <a:r>
              <a:rPr lang="en-US" altLang="zh-CN" sz="2000"/>
              <a:t>Cache</a:t>
            </a:r>
            <a:endParaRPr lang="en-US" altLang="zh-CN" sz="2000">
              <a:cs typeface="Times New Roman"/>
            </a:endParaRPr>
          </a:p>
          <a:p>
            <a:pPr marL="798830" lvl="1" indent="-341630">
              <a:lnSpc>
                <a:spcPct val="150000"/>
              </a:lnSpc>
            </a:pPr>
            <a:r>
              <a:rPr lang="en-US" altLang="zh-CN" sz="2000"/>
              <a:t>MMIO Store Buffer</a:t>
            </a:r>
          </a:p>
          <a:p>
            <a:pPr marL="798830" lvl="1" indent="-341630">
              <a:lnSpc>
                <a:spcPct val="150000"/>
              </a:lnSpc>
            </a:pPr>
            <a:r>
              <a:rPr lang="zh-CN" altLang="en-US" sz="2000"/>
              <a:t>两级</a:t>
            </a:r>
            <a:r>
              <a:rPr lang="en-US" altLang="zh-CN" sz="2000"/>
              <a:t>TLB</a:t>
            </a:r>
            <a:endParaRPr lang="en-US" altLang="zh-CN" sz="2000">
              <a:cs typeface="Times New Roman"/>
            </a:endParaRPr>
          </a:p>
          <a:p>
            <a:pPr marL="283845" indent="-283845"/>
            <a:r>
              <a:rPr lang="en-US" altLang="zh-CN"/>
              <a:t>ISA</a:t>
            </a:r>
            <a:endParaRPr lang="en-US" altLang="zh-CN">
              <a:cs typeface="Times New Roman"/>
            </a:endParaRPr>
          </a:p>
          <a:p>
            <a:pPr marL="798830" lvl="1" indent="-341630"/>
            <a:r>
              <a:rPr lang="zh-CN" altLang="en-US"/>
              <a:t>除</a:t>
            </a:r>
            <a:r>
              <a:rPr lang="en-US" altLang="zh-CN"/>
              <a:t>Branch-Likely</a:t>
            </a:r>
            <a:r>
              <a:rPr lang="zh-CN" altLang="en-US"/>
              <a:t>、浮点指令的 </a:t>
            </a:r>
            <a:r>
              <a:rPr lang="en-US" altLang="zh-CN"/>
              <a:t>MIPS Release 1 </a:t>
            </a:r>
            <a:r>
              <a:rPr lang="zh-CN" altLang="en-US"/>
              <a:t>指令</a:t>
            </a:r>
            <a:endParaRPr lang="en-US" altLang="zh-CN">
              <a:cs typeface="Times New Roman"/>
            </a:endParaRPr>
          </a:p>
        </p:txBody>
      </p:sp>
    </p:spTree>
    <p:extLst>
      <p:ext uri="{BB962C8B-B14F-4D97-AF65-F5344CB8AC3E}">
        <p14:creationId xmlns:p14="http://schemas.microsoft.com/office/powerpoint/2010/main" val="2735781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536819" y="327061"/>
            <a:ext cx="7516813" cy="625475"/>
          </a:xfrm>
        </p:spPr>
        <p:txBody>
          <a:bodyPr/>
          <a:lstStyle/>
          <a:p>
            <a:r>
              <a:rPr lang="zh-CN" altLang="en-US">
                <a:sym typeface="+mn-lt"/>
              </a:rPr>
              <a:t>性能结果</a:t>
            </a:r>
          </a:p>
        </p:txBody>
      </p:sp>
      <p:graphicFrame>
        <p:nvGraphicFramePr>
          <p:cNvPr id="4" name="表格 4">
            <a:extLst>
              <a:ext uri="{FF2B5EF4-FFF2-40B4-BE49-F238E27FC236}">
                <a16:creationId xmlns:a16="http://schemas.microsoft.com/office/drawing/2014/main" id="{D467D9FC-F2EC-FF85-6FC0-4682B6C849DB}"/>
              </a:ext>
            </a:extLst>
          </p:cNvPr>
          <p:cNvGraphicFramePr>
            <a:graphicFrameLocks noGrp="1"/>
          </p:cNvGraphicFramePr>
          <p:nvPr>
            <p:extLst>
              <p:ext uri="{D42A27DB-BD31-4B8C-83A1-F6EECF244321}">
                <p14:modId xmlns:p14="http://schemas.microsoft.com/office/powerpoint/2010/main" val="985306468"/>
              </p:ext>
            </p:extLst>
          </p:nvPr>
        </p:nvGraphicFramePr>
        <p:xfrm>
          <a:off x="2032000" y="1203960"/>
          <a:ext cx="8128000" cy="4546764"/>
        </p:xfrm>
        <a:graphic>
          <a:graphicData uri="http://schemas.openxmlformats.org/drawingml/2006/table">
            <a:tbl>
              <a:tblPr firstRow="1" bandRow="1">
                <a:tableStyleId>{7DF18680-E054-41AD-8BC1-D1AEF772440D}</a:tableStyleId>
              </a:tblPr>
              <a:tblGrid>
                <a:gridCol w="1625600">
                  <a:extLst>
                    <a:ext uri="{9D8B030D-6E8A-4147-A177-3AD203B41FA5}">
                      <a16:colId xmlns:a16="http://schemas.microsoft.com/office/drawing/2014/main" val="1042675732"/>
                    </a:ext>
                  </a:extLst>
                </a:gridCol>
                <a:gridCol w="1625600">
                  <a:extLst>
                    <a:ext uri="{9D8B030D-6E8A-4147-A177-3AD203B41FA5}">
                      <a16:colId xmlns:a16="http://schemas.microsoft.com/office/drawing/2014/main" val="1086335780"/>
                    </a:ext>
                  </a:extLst>
                </a:gridCol>
                <a:gridCol w="1625600">
                  <a:extLst>
                    <a:ext uri="{9D8B030D-6E8A-4147-A177-3AD203B41FA5}">
                      <a16:colId xmlns:a16="http://schemas.microsoft.com/office/drawing/2014/main" val="1036404119"/>
                    </a:ext>
                  </a:extLst>
                </a:gridCol>
                <a:gridCol w="1625600">
                  <a:extLst>
                    <a:ext uri="{9D8B030D-6E8A-4147-A177-3AD203B41FA5}">
                      <a16:colId xmlns:a16="http://schemas.microsoft.com/office/drawing/2014/main" val="2168552808"/>
                    </a:ext>
                  </a:extLst>
                </a:gridCol>
                <a:gridCol w="1625600">
                  <a:extLst>
                    <a:ext uri="{9D8B030D-6E8A-4147-A177-3AD203B41FA5}">
                      <a16:colId xmlns:a16="http://schemas.microsoft.com/office/drawing/2014/main" val="3582702960"/>
                    </a:ext>
                  </a:extLst>
                </a:gridCol>
              </a:tblGrid>
              <a:tr h="467524">
                <a:tc>
                  <a:txBody>
                    <a:bodyPr/>
                    <a:lstStyle/>
                    <a:p>
                      <a:pPr algn="ctr" fontAlgn="ctr"/>
                      <a:r>
                        <a:rPr lang="zh-CN" altLang="en-US" sz="2000" b="1" u="none" strike="noStrike">
                          <a:solidFill>
                            <a:schemeClr val="bg1"/>
                          </a:solidFill>
                          <a:effectLst/>
                        </a:rPr>
                        <a:t>测试程序</a:t>
                      </a:r>
                      <a:endParaRPr lang="zh-CN" altLang="en-US" sz="2000" b="1" i="0" u="none" strike="noStrike">
                        <a:solidFill>
                          <a:schemeClr val="bg1"/>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zh-CN" altLang="en-US" sz="2000" b="1" u="none" strike="noStrike">
                          <a:solidFill>
                            <a:schemeClr val="bg1"/>
                          </a:solidFill>
                          <a:effectLst/>
                        </a:rPr>
                        <a:t>性能分</a:t>
                      </a:r>
                      <a:endParaRPr lang="zh-CN" altLang="en-US" sz="2000" b="1" i="0" u="none" strike="noStrike">
                        <a:solidFill>
                          <a:schemeClr val="bg1"/>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sz="2000" b="1" u="none" strike="noStrike">
                          <a:solidFill>
                            <a:schemeClr val="bg1"/>
                          </a:solidFill>
                          <a:effectLst/>
                          <a:latin typeface="+mj-ea"/>
                          <a:ea typeface="+mj-ea"/>
                        </a:rPr>
                        <a:t>IPC</a:t>
                      </a:r>
                      <a:r>
                        <a:rPr lang="zh-CN" altLang="en-US" sz="2000" b="1" u="none" strike="noStrike">
                          <a:solidFill>
                            <a:schemeClr val="bg1"/>
                          </a:solidFill>
                          <a:effectLst/>
                          <a:latin typeface="+mj-ea"/>
                          <a:ea typeface="+mj-ea"/>
                        </a:rPr>
                        <a:t> </a:t>
                      </a:r>
                      <a:r>
                        <a:rPr lang="zh-CN" altLang="en-US" sz="2000" b="1" u="none" strike="noStrike">
                          <a:solidFill>
                            <a:schemeClr val="bg1"/>
                          </a:solidFill>
                          <a:effectLst/>
                        </a:rPr>
                        <a:t>绝对值</a:t>
                      </a:r>
                      <a:endParaRPr lang="zh-CN" altLang="en-US" sz="2000" b="1" i="0" u="none" strike="noStrike">
                        <a:solidFill>
                          <a:schemeClr val="bg1"/>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sz="2000" b="1" u="none" strike="noStrike" kern="1200">
                          <a:solidFill>
                            <a:schemeClr val="bg1"/>
                          </a:solidFill>
                          <a:effectLst/>
                          <a:latin typeface="+mj-ea"/>
                          <a:ea typeface="+mj-ea"/>
                          <a:cs typeface="+mn-cs"/>
                        </a:rPr>
                        <a:t>IPC </a:t>
                      </a:r>
                      <a:r>
                        <a:rPr lang="zh-CN" altLang="en-US" sz="2000" b="1" u="none" strike="noStrike" kern="1200">
                          <a:solidFill>
                            <a:schemeClr val="bg1"/>
                          </a:solidFill>
                          <a:effectLst/>
                          <a:latin typeface="+mj-ea"/>
                          <a:ea typeface="+mj-ea"/>
                          <a:cs typeface="+mn-cs"/>
                        </a:rPr>
                        <a:t>比值</a:t>
                      </a:r>
                    </a:p>
                  </a:txBody>
                  <a:tcPr marL="7620" marR="7620" marT="7620" marB="0" anchor="ctr"/>
                </a:tc>
                <a:tc>
                  <a:txBody>
                    <a:bodyPr/>
                    <a:lstStyle/>
                    <a:p>
                      <a:pPr algn="ctr" fontAlgn="ctr"/>
                      <a:r>
                        <a:rPr lang="zh-CN" altLang="en-US" sz="2000" b="1" u="none" strike="noStrike" kern="1200">
                          <a:solidFill>
                            <a:schemeClr val="bg1"/>
                          </a:solidFill>
                          <a:effectLst/>
                          <a:latin typeface="+mj-ea"/>
                          <a:ea typeface="+mj-ea"/>
                          <a:cs typeface="+mn-cs"/>
                        </a:rPr>
                        <a:t>双发率</a:t>
                      </a:r>
                      <a:r>
                        <a:rPr lang="en-US" altLang="zh-CN" sz="2000" b="1" u="none" strike="noStrike" kern="1200">
                          <a:solidFill>
                            <a:schemeClr val="bg1"/>
                          </a:solidFill>
                          <a:effectLst/>
                          <a:latin typeface="+mj-ea"/>
                          <a:ea typeface="+mj-ea"/>
                          <a:cs typeface="+mn-cs"/>
                        </a:rPr>
                        <a:t>(</a:t>
                      </a:r>
                      <a:r>
                        <a:rPr lang="zh-CN" altLang="en-US" sz="2000" b="1" u="none" strike="noStrike" kern="1200">
                          <a:solidFill>
                            <a:schemeClr val="bg1"/>
                          </a:solidFill>
                          <a:effectLst/>
                          <a:latin typeface="+mj-ea"/>
                          <a:ea typeface="+mj-ea"/>
                          <a:cs typeface="+mn-cs"/>
                        </a:rPr>
                        <a:t>仿真</a:t>
                      </a:r>
                      <a:r>
                        <a:rPr lang="en-US" altLang="zh-CN" sz="2000" b="1" u="none" strike="noStrike" kern="1200">
                          <a:solidFill>
                            <a:schemeClr val="bg1"/>
                          </a:solidFill>
                          <a:effectLst/>
                          <a:latin typeface="+mj-ea"/>
                          <a:ea typeface="+mj-ea"/>
                          <a:cs typeface="+mn-cs"/>
                        </a:rPr>
                        <a:t>)</a:t>
                      </a:r>
                      <a:endParaRPr lang="zh-CN" altLang="en-US" sz="2000" b="1" u="none" strike="noStrike" kern="1200">
                        <a:solidFill>
                          <a:schemeClr val="bg1"/>
                        </a:solidFill>
                        <a:effectLst/>
                        <a:latin typeface="+mj-ea"/>
                        <a:ea typeface="+mj-ea"/>
                        <a:cs typeface="+mn-cs"/>
                      </a:endParaRPr>
                    </a:p>
                  </a:txBody>
                  <a:tcPr marL="7620" marR="7620" marT="7620" marB="0" anchor="ctr"/>
                </a:tc>
                <a:extLst>
                  <a:ext uri="{0D108BD9-81ED-4DB2-BD59-A6C34878D82A}">
                    <a16:rowId xmlns:a16="http://schemas.microsoft.com/office/drawing/2014/main" val="1978151632"/>
                  </a:ext>
                </a:extLst>
              </a:tr>
              <a:tr h="370840">
                <a:tc>
                  <a:txBody>
                    <a:bodyPr/>
                    <a:lstStyle/>
                    <a:p>
                      <a:pPr algn="ctr" fontAlgn="ctr"/>
                      <a:r>
                        <a:rPr lang="en-US" sz="2000" b="1" u="none" strike="noStrike">
                          <a:solidFill>
                            <a:srgbClr val="000000"/>
                          </a:solidFill>
                          <a:effectLst/>
                        </a:rPr>
                        <a:t>bitcount</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92.503</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1.454</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45.688</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0.665</a:t>
                      </a:r>
                    </a:p>
                  </a:txBody>
                  <a:tcPr marL="7620" marR="7620" marT="7620" marB="0" anchor="ctr"/>
                </a:tc>
                <a:extLst>
                  <a:ext uri="{0D108BD9-81ED-4DB2-BD59-A6C34878D82A}">
                    <a16:rowId xmlns:a16="http://schemas.microsoft.com/office/drawing/2014/main" val="1187442494"/>
                  </a:ext>
                </a:extLst>
              </a:tr>
              <a:tr h="370840">
                <a:tc>
                  <a:txBody>
                    <a:bodyPr/>
                    <a:lstStyle/>
                    <a:p>
                      <a:pPr algn="ctr" fontAlgn="ctr"/>
                      <a:r>
                        <a:rPr lang="en-US" sz="2000" b="1" u="none" strike="noStrike">
                          <a:solidFill>
                            <a:srgbClr val="000000"/>
                          </a:solidFill>
                          <a:effectLst/>
                        </a:rPr>
                        <a:t>bubble_sort</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82.938</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1.089</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41.471</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0.532</a:t>
                      </a:r>
                    </a:p>
                  </a:txBody>
                  <a:tcPr marL="7620" marR="7620" marT="7620" marB="0" anchor="ctr"/>
                </a:tc>
                <a:extLst>
                  <a:ext uri="{0D108BD9-81ED-4DB2-BD59-A6C34878D82A}">
                    <a16:rowId xmlns:a16="http://schemas.microsoft.com/office/drawing/2014/main" val="408170152"/>
                  </a:ext>
                </a:extLst>
              </a:tr>
              <a:tr h="370840">
                <a:tc>
                  <a:txBody>
                    <a:bodyPr/>
                    <a:lstStyle/>
                    <a:p>
                      <a:pPr algn="ctr" fontAlgn="ctr"/>
                      <a:r>
                        <a:rPr lang="en-US" sz="2000" b="1" u="none" strike="noStrike">
                          <a:solidFill>
                            <a:srgbClr val="000000"/>
                          </a:solidFill>
                          <a:effectLst/>
                        </a:rPr>
                        <a:t>coremark</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69.938</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1.015</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34.970</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0.623</a:t>
                      </a:r>
                    </a:p>
                  </a:txBody>
                  <a:tcPr marL="7620" marR="7620" marT="7620" marB="0" anchor="ctr"/>
                </a:tc>
                <a:extLst>
                  <a:ext uri="{0D108BD9-81ED-4DB2-BD59-A6C34878D82A}">
                    <a16:rowId xmlns:a16="http://schemas.microsoft.com/office/drawing/2014/main" val="450177282"/>
                  </a:ext>
                </a:extLst>
              </a:tr>
              <a:tr h="370840">
                <a:tc>
                  <a:txBody>
                    <a:bodyPr/>
                    <a:lstStyle/>
                    <a:p>
                      <a:pPr algn="ctr" fontAlgn="ctr"/>
                      <a:r>
                        <a:rPr lang="en-US" sz="2000" b="1" u="none" strike="noStrike">
                          <a:solidFill>
                            <a:srgbClr val="000000"/>
                          </a:solidFill>
                          <a:effectLst/>
                        </a:rPr>
                        <a:t>crc32</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64.572</a:t>
                      </a:r>
                    </a:p>
                  </a:txBody>
                  <a:tcPr marL="7620" marR="7620" marT="7620" marB="0" anchor="ctr"/>
                </a:tc>
                <a:tc>
                  <a:txBody>
                    <a:bodyPr/>
                    <a:lstStyle/>
                    <a:p>
                      <a:pPr algn="ctr" fontAlgn="ctr"/>
                      <a:r>
                        <a:rPr lang="en-US" altLang="zh-CN" sz="2000" b="0" i="0" u="none" strike="noStrike" kern="1200">
                          <a:solidFill>
                            <a:srgbClr val="000000"/>
                          </a:solidFill>
                          <a:effectLst/>
                          <a:latin typeface="Times New Roman" panose="02020603050405020304" pitchFamily="18" charset="0"/>
                          <a:ea typeface="等线" panose="02010600030101010101" pitchFamily="2" charset="-122"/>
                          <a:cs typeface="+mn-cs"/>
                        </a:rPr>
                        <a:t>0.927</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32.287</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0.597</a:t>
                      </a:r>
                    </a:p>
                  </a:txBody>
                  <a:tcPr marL="7620" marR="7620" marT="7620" marB="0" anchor="ctr"/>
                </a:tc>
                <a:extLst>
                  <a:ext uri="{0D108BD9-81ED-4DB2-BD59-A6C34878D82A}">
                    <a16:rowId xmlns:a16="http://schemas.microsoft.com/office/drawing/2014/main" val="1697502616"/>
                  </a:ext>
                </a:extLst>
              </a:tr>
              <a:tr h="370840">
                <a:tc>
                  <a:txBody>
                    <a:bodyPr/>
                    <a:lstStyle/>
                    <a:p>
                      <a:pPr algn="ctr" fontAlgn="ctr"/>
                      <a:r>
                        <a:rPr lang="en-US" sz="2000" b="1" u="none" strike="noStrike">
                          <a:solidFill>
                            <a:srgbClr val="000000"/>
                          </a:solidFill>
                          <a:effectLst/>
                        </a:rPr>
                        <a:t>dhrystone</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60.974</a:t>
                      </a:r>
                    </a:p>
                  </a:txBody>
                  <a:tcPr marL="7620" marR="7620" marT="7620" marB="0" anchor="ctr"/>
                </a:tc>
                <a:tc>
                  <a:txBody>
                    <a:bodyPr/>
                    <a:lstStyle/>
                    <a:p>
                      <a:pPr algn="ctr" fontAlgn="ctr"/>
                      <a:r>
                        <a:rPr lang="en-US" altLang="zh-CN" sz="2000" b="0" i="0" u="none" strike="noStrike" kern="1200">
                          <a:solidFill>
                            <a:srgbClr val="000000"/>
                          </a:solidFill>
                          <a:effectLst/>
                          <a:latin typeface="Times New Roman" panose="02020603050405020304" pitchFamily="18" charset="0"/>
                          <a:ea typeface="等线" panose="02010600030101010101" pitchFamily="2" charset="-122"/>
                          <a:cs typeface="+mn-cs"/>
                        </a:rPr>
                        <a:t>0.889</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30.496</a:t>
                      </a:r>
                    </a:p>
                  </a:txBody>
                  <a:tcPr marL="7620" marR="7620" marT="7620" marB="0" anchor="ctr"/>
                </a:tc>
                <a:tc>
                  <a:txBody>
                    <a:bodyPr/>
                    <a:lstStyle/>
                    <a:p>
                      <a:pPr algn="ctr" fontAlgn="ctr"/>
                      <a:r>
                        <a:rPr lang="en-US" altLang="zh-CN" sz="2000" b="0" i="0" u="none" strike="noStrike" kern="1200">
                          <a:solidFill>
                            <a:srgbClr val="000000"/>
                          </a:solidFill>
                          <a:effectLst/>
                          <a:latin typeface="Times New Roman" panose="02020603050405020304" pitchFamily="18" charset="0"/>
                          <a:ea typeface="等线" panose="02010600030101010101" pitchFamily="2" charset="-122"/>
                          <a:cs typeface="+mn-cs"/>
                        </a:rPr>
                        <a:t>0.439</a:t>
                      </a:r>
                    </a:p>
                  </a:txBody>
                  <a:tcPr marL="7620" marR="7620" marT="7620" marB="0" anchor="ctr"/>
                </a:tc>
                <a:extLst>
                  <a:ext uri="{0D108BD9-81ED-4DB2-BD59-A6C34878D82A}">
                    <a16:rowId xmlns:a16="http://schemas.microsoft.com/office/drawing/2014/main" val="3899923674"/>
                  </a:ext>
                </a:extLst>
              </a:tr>
              <a:tr h="370840">
                <a:tc>
                  <a:txBody>
                    <a:bodyPr/>
                    <a:lstStyle/>
                    <a:p>
                      <a:pPr algn="ctr" fontAlgn="ctr"/>
                      <a:r>
                        <a:rPr lang="en-US" sz="2000" b="1" u="none" strike="noStrike">
                          <a:solidFill>
                            <a:srgbClr val="000000"/>
                          </a:solidFill>
                          <a:effectLst/>
                        </a:rPr>
                        <a:t>quick_sort</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69.558</a:t>
                      </a:r>
                    </a:p>
                  </a:txBody>
                  <a:tcPr marL="7620" marR="7620" marT="7620" marB="0" anchor="ctr"/>
                </a:tc>
                <a:tc>
                  <a:txBody>
                    <a:bodyPr/>
                    <a:lstStyle/>
                    <a:p>
                      <a:pPr algn="ctr" fontAlgn="ctr"/>
                      <a:r>
                        <a:rPr lang="en-US" altLang="zh-CN" sz="2000" b="0" i="0" u="none" strike="noStrike" kern="1200">
                          <a:solidFill>
                            <a:srgbClr val="000000"/>
                          </a:solidFill>
                          <a:effectLst/>
                          <a:latin typeface="Times New Roman" panose="02020603050405020304" pitchFamily="18" charset="0"/>
                          <a:ea typeface="等线" panose="02010600030101010101" pitchFamily="2" charset="-122"/>
                          <a:cs typeface="+mn-cs"/>
                        </a:rPr>
                        <a:t>0.999 </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34.781</a:t>
                      </a:r>
                    </a:p>
                  </a:txBody>
                  <a:tcPr marL="7620" marR="7620" marT="7620" marB="0" anchor="ctr"/>
                </a:tc>
                <a:tc>
                  <a:txBody>
                    <a:bodyPr/>
                    <a:lstStyle/>
                    <a:p>
                      <a:pPr algn="ctr" fontAlgn="ctr"/>
                      <a:r>
                        <a:rPr lang="en-US" altLang="zh-CN" sz="2000" b="0" i="0" u="none" strike="noStrike" kern="1200">
                          <a:solidFill>
                            <a:srgbClr val="000000"/>
                          </a:solidFill>
                          <a:effectLst/>
                          <a:latin typeface="Times New Roman" panose="02020603050405020304" pitchFamily="18" charset="0"/>
                          <a:ea typeface="等线" panose="02010600030101010101" pitchFamily="2" charset="-122"/>
                          <a:cs typeface="+mn-cs"/>
                        </a:rPr>
                        <a:t>0.455</a:t>
                      </a:r>
                    </a:p>
                  </a:txBody>
                  <a:tcPr marL="7620" marR="7620" marT="7620" marB="0" anchor="ctr"/>
                </a:tc>
                <a:extLst>
                  <a:ext uri="{0D108BD9-81ED-4DB2-BD59-A6C34878D82A}">
                    <a16:rowId xmlns:a16="http://schemas.microsoft.com/office/drawing/2014/main" val="2174845159"/>
                  </a:ext>
                </a:extLst>
              </a:tr>
              <a:tr h="370840">
                <a:tc>
                  <a:txBody>
                    <a:bodyPr/>
                    <a:lstStyle/>
                    <a:p>
                      <a:pPr algn="ctr" fontAlgn="ctr"/>
                      <a:r>
                        <a:rPr lang="en-US" sz="2000" b="1" u="none" strike="noStrike">
                          <a:solidFill>
                            <a:srgbClr val="000000"/>
                          </a:solidFill>
                          <a:effectLst/>
                        </a:rPr>
                        <a:t>select_sort</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65.911</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1.016</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32.957</a:t>
                      </a:r>
                    </a:p>
                  </a:txBody>
                  <a:tcPr marL="7620" marR="7620" marT="7620" marB="0" anchor="ctr"/>
                </a:tc>
                <a:tc>
                  <a:txBody>
                    <a:bodyPr/>
                    <a:lstStyle/>
                    <a:p>
                      <a:pPr algn="ctr" fontAlgn="ctr"/>
                      <a:r>
                        <a:rPr lang="en-US" altLang="zh-CN" sz="2000" b="0" i="0" u="none" strike="noStrike" kern="1200">
                          <a:solidFill>
                            <a:srgbClr val="000000"/>
                          </a:solidFill>
                          <a:effectLst/>
                          <a:latin typeface="Times New Roman" panose="02020603050405020304" pitchFamily="18" charset="0"/>
                          <a:ea typeface="等线" panose="02010600030101010101" pitchFamily="2" charset="-122"/>
                          <a:cs typeface="+mn-cs"/>
                        </a:rPr>
                        <a:t>0.490</a:t>
                      </a:r>
                    </a:p>
                  </a:txBody>
                  <a:tcPr marL="7620" marR="7620" marT="7620" marB="0" anchor="ctr"/>
                </a:tc>
                <a:extLst>
                  <a:ext uri="{0D108BD9-81ED-4DB2-BD59-A6C34878D82A}">
                    <a16:rowId xmlns:a16="http://schemas.microsoft.com/office/drawing/2014/main" val="2693752334"/>
                  </a:ext>
                </a:extLst>
              </a:tr>
              <a:tr h="370840">
                <a:tc>
                  <a:txBody>
                    <a:bodyPr/>
                    <a:lstStyle/>
                    <a:p>
                      <a:pPr algn="ctr" fontAlgn="ctr"/>
                      <a:r>
                        <a:rPr lang="en-US" sz="2000" b="1" u="none" strike="noStrike">
                          <a:solidFill>
                            <a:srgbClr val="000000"/>
                          </a:solidFill>
                          <a:effectLst/>
                        </a:rPr>
                        <a:t>sha</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78.993</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1.129</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39.499</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0.605</a:t>
                      </a:r>
                    </a:p>
                  </a:txBody>
                  <a:tcPr marL="7620" marR="7620" marT="7620" marB="0" anchor="ctr"/>
                </a:tc>
                <a:extLst>
                  <a:ext uri="{0D108BD9-81ED-4DB2-BD59-A6C34878D82A}">
                    <a16:rowId xmlns:a16="http://schemas.microsoft.com/office/drawing/2014/main" val="4258461383"/>
                  </a:ext>
                </a:extLst>
              </a:tr>
              <a:tr h="370840">
                <a:tc>
                  <a:txBody>
                    <a:bodyPr/>
                    <a:lstStyle/>
                    <a:p>
                      <a:pPr algn="ctr" fontAlgn="ctr"/>
                      <a:r>
                        <a:rPr lang="en-US" sz="2000" b="1" u="none" strike="noStrike">
                          <a:solidFill>
                            <a:srgbClr val="000000"/>
                          </a:solidFill>
                          <a:effectLst/>
                        </a:rPr>
                        <a:t>stream_copy</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76.660</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1.005</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38.375</a:t>
                      </a:r>
                    </a:p>
                  </a:txBody>
                  <a:tcPr marL="7620" marR="7620" marT="7620" marB="0" anchor="ctr"/>
                </a:tc>
                <a:tc>
                  <a:txBody>
                    <a:bodyPr/>
                    <a:lstStyle/>
                    <a:p>
                      <a:pPr algn="ctr" fontAlgn="ctr"/>
                      <a:r>
                        <a:rPr lang="en-US" altLang="zh-CN" sz="2000" b="1" i="0" u="none" strike="noStrike" kern="1200">
                          <a:solidFill>
                            <a:srgbClr val="FF0000"/>
                          </a:solidFill>
                          <a:effectLst/>
                          <a:latin typeface="Times New Roman" panose="02020603050405020304" pitchFamily="18" charset="0"/>
                          <a:ea typeface="等线" panose="02010600030101010101" pitchFamily="2" charset="-122"/>
                          <a:cs typeface="+mn-cs"/>
                        </a:rPr>
                        <a:t>0.592</a:t>
                      </a:r>
                    </a:p>
                  </a:txBody>
                  <a:tcPr marL="7620" marR="7620" marT="7620" marB="0" anchor="ctr"/>
                </a:tc>
                <a:extLst>
                  <a:ext uri="{0D108BD9-81ED-4DB2-BD59-A6C34878D82A}">
                    <a16:rowId xmlns:a16="http://schemas.microsoft.com/office/drawing/2014/main" val="1202749169"/>
                  </a:ext>
                </a:extLst>
              </a:tr>
              <a:tr h="370840">
                <a:tc>
                  <a:txBody>
                    <a:bodyPr/>
                    <a:lstStyle/>
                    <a:p>
                      <a:pPr algn="ctr" fontAlgn="ctr"/>
                      <a:r>
                        <a:rPr lang="en-US" sz="2000" b="1" u="none" strike="noStrike">
                          <a:solidFill>
                            <a:srgbClr val="000000"/>
                          </a:solidFill>
                          <a:effectLst/>
                        </a:rPr>
                        <a:t>stringsearch</a:t>
                      </a:r>
                      <a:endParaRPr 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68.691</a:t>
                      </a:r>
                    </a:p>
                  </a:txBody>
                  <a:tcPr marL="7620" marR="7620" marT="7620" marB="0" anchor="ctr"/>
                </a:tc>
                <a:tc>
                  <a:txBody>
                    <a:bodyPr/>
                    <a:lstStyle/>
                    <a:p>
                      <a:pPr algn="ctr" fontAlgn="ctr"/>
                      <a:r>
                        <a:rPr lang="en-US" altLang="zh-CN" sz="2000" b="0" i="0" u="none" strike="noStrike" kern="1200">
                          <a:solidFill>
                            <a:srgbClr val="000000"/>
                          </a:solidFill>
                          <a:effectLst/>
                          <a:latin typeface="Times New Roman" panose="02020603050405020304" pitchFamily="18" charset="0"/>
                          <a:ea typeface="等线" panose="02010600030101010101" pitchFamily="2" charset="-122"/>
                          <a:cs typeface="+mn-cs"/>
                        </a:rPr>
                        <a:t>0.964</a:t>
                      </a:r>
                    </a:p>
                  </a:txBody>
                  <a:tcPr marL="7620" marR="7620" marT="7620" marB="0" anchor="ctr"/>
                </a:tc>
                <a:tc>
                  <a:txBody>
                    <a:bodyPr/>
                    <a:lstStyle/>
                    <a:p>
                      <a:pPr algn="ctr" fontAlgn="ctr"/>
                      <a:r>
                        <a:rPr lang="en-US" altLang="zh-CN" sz="2000" b="0" i="0" u="none" strike="noStrike">
                          <a:solidFill>
                            <a:srgbClr val="000000"/>
                          </a:solidFill>
                          <a:effectLst/>
                          <a:latin typeface="Times New Roman" panose="02020603050405020304" pitchFamily="18" charset="0"/>
                          <a:ea typeface="等线" panose="02010600030101010101" pitchFamily="2" charset="-122"/>
                        </a:rPr>
                        <a:t>34.348</a:t>
                      </a:r>
                    </a:p>
                  </a:txBody>
                  <a:tcPr marL="7620" marR="7620" marT="7620" marB="0" anchor="ctr"/>
                </a:tc>
                <a:tc>
                  <a:txBody>
                    <a:bodyPr/>
                    <a:lstStyle/>
                    <a:p>
                      <a:pPr algn="ctr" fontAlgn="ctr"/>
                      <a:r>
                        <a:rPr lang="en-US" altLang="zh-CN" sz="2000" b="0" i="0" u="none" strike="noStrike" kern="1200">
                          <a:solidFill>
                            <a:srgbClr val="000000"/>
                          </a:solidFill>
                          <a:effectLst/>
                          <a:latin typeface="Times New Roman" panose="02020603050405020304" pitchFamily="18" charset="0"/>
                          <a:ea typeface="等线" panose="02010600030101010101" pitchFamily="2" charset="-122"/>
                          <a:cs typeface="+mn-cs"/>
                        </a:rPr>
                        <a:t>0.387</a:t>
                      </a:r>
                    </a:p>
                  </a:txBody>
                  <a:tcPr marL="7620" marR="7620" marT="7620" marB="0" anchor="ctr"/>
                </a:tc>
                <a:extLst>
                  <a:ext uri="{0D108BD9-81ED-4DB2-BD59-A6C34878D82A}">
                    <a16:rowId xmlns:a16="http://schemas.microsoft.com/office/drawing/2014/main" val="2726423142"/>
                  </a:ext>
                </a:extLst>
              </a:tr>
              <a:tr h="370840">
                <a:tc>
                  <a:txBody>
                    <a:bodyPr/>
                    <a:lstStyle/>
                    <a:p>
                      <a:pPr algn="ctr" fontAlgn="ctr"/>
                      <a:r>
                        <a:rPr lang="zh-CN" altLang="en-US" sz="2000" b="1" u="none" strike="noStrike">
                          <a:solidFill>
                            <a:srgbClr val="000000"/>
                          </a:solidFill>
                          <a:effectLst/>
                        </a:rPr>
                        <a:t>几何平均值</a:t>
                      </a:r>
                      <a:endParaRPr lang="zh-CN" altLang="en-US" sz="2000" b="1" i="0" u="none" strike="noStrike">
                        <a:solidFill>
                          <a:srgbClr val="000000"/>
                        </a:solidFill>
                        <a:effectLst/>
                        <a:latin typeface="Times New Roman" panose="02020603050405020304" pitchFamily="18" charset="0"/>
                        <a:ea typeface="等线" panose="02010600030101010101" pitchFamily="2" charset="-122"/>
                      </a:endParaRPr>
                    </a:p>
                  </a:txBody>
                  <a:tcPr marL="7620" marR="7620" marT="7620" marB="0" anchor="ctr"/>
                </a:tc>
                <a:tc>
                  <a:txBody>
                    <a:bodyPr/>
                    <a:lstStyle/>
                    <a:p>
                      <a:pPr algn="ctr" fontAlgn="ctr"/>
                      <a:r>
                        <a:rPr lang="en-US" altLang="zh-CN" sz="2000" b="1" i="0" u="none" strike="noStrike">
                          <a:solidFill>
                            <a:srgbClr val="000000"/>
                          </a:solidFill>
                          <a:effectLst>
                            <a:outerShdw blurRad="38100" dist="38100" dir="2700000" algn="tl">
                              <a:srgbClr val="000000">
                                <a:alpha val="43137"/>
                              </a:srgbClr>
                            </a:outerShdw>
                          </a:effectLst>
                          <a:latin typeface="Times New Roman" panose="02020603050405020304" pitchFamily="18" charset="0"/>
                          <a:ea typeface="等线" panose="02010600030101010101" pitchFamily="2" charset="-122"/>
                        </a:rPr>
                        <a:t>72.530</a:t>
                      </a:r>
                    </a:p>
                  </a:txBody>
                  <a:tcPr marL="7620" marR="7620" marT="7620" marB="0" anchor="ctr"/>
                </a:tc>
                <a:tc>
                  <a:txBody>
                    <a:bodyPr/>
                    <a:lstStyle/>
                    <a:p>
                      <a:pPr algn="ctr" fontAlgn="ctr"/>
                      <a:r>
                        <a:rPr lang="en-US" altLang="zh-CN" sz="2000" b="1" i="0" u="none" strike="noStrike" kern="1200">
                          <a:solidFill>
                            <a:srgbClr val="000000"/>
                          </a:solidFill>
                          <a:effectLst>
                            <a:outerShdw blurRad="38100" dist="38100" dir="2700000" algn="tl">
                              <a:srgbClr val="000000">
                                <a:alpha val="43137"/>
                              </a:srgbClr>
                            </a:outerShdw>
                          </a:effectLst>
                          <a:latin typeface="Times New Roman" panose="02020603050405020304" pitchFamily="18" charset="0"/>
                          <a:ea typeface="等线" panose="02010600030101010101" pitchFamily="2" charset="-122"/>
                          <a:cs typeface="+mn-cs"/>
                        </a:rPr>
                        <a:t>1.039</a:t>
                      </a:r>
                    </a:p>
                  </a:txBody>
                  <a:tcPr marL="7620" marR="7620" marT="7620" marB="0" anchor="ctr"/>
                </a:tc>
                <a:tc>
                  <a:txBody>
                    <a:bodyPr/>
                    <a:lstStyle/>
                    <a:p>
                      <a:pPr algn="ctr" fontAlgn="ctr"/>
                      <a:r>
                        <a:rPr lang="en-US" altLang="zh-CN" sz="2000" b="1" i="0" u="none" strike="noStrike">
                          <a:solidFill>
                            <a:srgbClr val="000000"/>
                          </a:solidFill>
                          <a:effectLst>
                            <a:outerShdw blurRad="38100" dist="38100" dir="2700000" algn="tl">
                              <a:srgbClr val="000000">
                                <a:alpha val="43137"/>
                              </a:srgbClr>
                            </a:outerShdw>
                          </a:effectLst>
                          <a:latin typeface="Times New Roman" panose="02020603050405020304" pitchFamily="18" charset="0"/>
                          <a:ea typeface="等线" panose="02010600030101010101" pitchFamily="2" charset="-122"/>
                        </a:rPr>
                        <a:t>36.227</a:t>
                      </a:r>
                    </a:p>
                  </a:txBody>
                  <a:tcPr marL="7620" marR="7620" marT="7620" marB="0" anchor="ctr"/>
                </a:tc>
                <a:tc>
                  <a:txBody>
                    <a:bodyPr/>
                    <a:lstStyle/>
                    <a:p>
                      <a:pPr algn="ctr" fontAlgn="ctr"/>
                      <a:r>
                        <a:rPr lang="en-US" altLang="zh-CN" sz="2000" b="1" i="0" u="none" strike="noStrike" kern="1200">
                          <a:solidFill>
                            <a:srgbClr val="000000"/>
                          </a:solidFill>
                          <a:effectLst>
                            <a:outerShdw blurRad="38100" dist="38100" dir="2700000" algn="tl">
                              <a:srgbClr val="000000">
                                <a:alpha val="43137"/>
                              </a:srgbClr>
                            </a:outerShdw>
                          </a:effectLst>
                          <a:latin typeface="Times New Roman" panose="02020603050405020304" pitchFamily="18" charset="0"/>
                          <a:ea typeface="等线" panose="02010600030101010101" pitchFamily="2" charset="-122"/>
                          <a:cs typeface="+mn-cs"/>
                        </a:rPr>
                        <a:t>0.531</a:t>
                      </a:r>
                    </a:p>
                  </a:txBody>
                  <a:tcPr marL="7620" marR="7620" marT="7620" marB="0" anchor="ctr"/>
                </a:tc>
                <a:extLst>
                  <a:ext uri="{0D108BD9-81ED-4DB2-BD59-A6C34878D82A}">
                    <a16:rowId xmlns:a16="http://schemas.microsoft.com/office/drawing/2014/main" val="3884116215"/>
                  </a:ext>
                </a:extLst>
              </a:tr>
            </a:tbl>
          </a:graphicData>
        </a:graphic>
      </p:graphicFrame>
      <p:sp>
        <p:nvSpPr>
          <p:cNvPr id="5" name="文本框 4">
            <a:extLst>
              <a:ext uri="{FF2B5EF4-FFF2-40B4-BE49-F238E27FC236}">
                <a16:creationId xmlns:a16="http://schemas.microsoft.com/office/drawing/2014/main" id="{0A3B5BA8-4DE7-B01B-047F-CB25945BBB8F}"/>
              </a:ext>
            </a:extLst>
          </p:cNvPr>
          <p:cNvSpPr txBox="1"/>
          <p:nvPr/>
        </p:nvSpPr>
        <p:spPr>
          <a:xfrm>
            <a:off x="5077481" y="721703"/>
            <a:ext cx="3209992" cy="461665"/>
          </a:xfrm>
          <a:prstGeom prst="rect">
            <a:avLst/>
          </a:prstGeom>
          <a:noFill/>
        </p:spPr>
        <p:txBody>
          <a:bodyPr wrap="square" rtlCol="0">
            <a:spAutoFit/>
          </a:bodyPr>
          <a:lstStyle/>
          <a:p>
            <a:r>
              <a:rPr lang="zh-CN" altLang="en-US" sz="2400" b="1"/>
              <a:t>最高主频</a:t>
            </a:r>
            <a:r>
              <a:rPr lang="en-US" altLang="zh-CN" sz="2400" b="1">
                <a:solidFill>
                  <a:srgbClr val="FF0000"/>
                </a:solidFill>
              </a:rPr>
              <a:t>100MHz</a:t>
            </a:r>
            <a:endParaRPr lang="zh-CN" altLang="en-US" sz="2400" b="1">
              <a:solidFill>
                <a:srgbClr val="FF0000"/>
              </a:solidFill>
            </a:endParaRPr>
          </a:p>
        </p:txBody>
      </p:sp>
    </p:spTree>
    <p:extLst>
      <p:ext uri="{BB962C8B-B14F-4D97-AF65-F5344CB8AC3E}">
        <p14:creationId xmlns:p14="http://schemas.microsoft.com/office/powerpoint/2010/main" val="4034650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p:txBody>
          <a:bodyPr/>
          <a:lstStyle/>
          <a:p>
            <a:r>
              <a:rPr lang="en-US" altLang="zh-CN">
                <a:sym typeface="+mn-lt"/>
              </a:rPr>
              <a:t>Pipeline</a:t>
            </a:r>
            <a:r>
              <a:rPr lang="zh-CN" altLang="en-US">
                <a:sym typeface="+mn-lt"/>
              </a:rPr>
              <a:t>结构</a:t>
            </a:r>
          </a:p>
        </p:txBody>
      </p:sp>
      <p:pic>
        <p:nvPicPr>
          <p:cNvPr id="8" name="图片 7">
            <a:extLst>
              <a:ext uri="{FF2B5EF4-FFF2-40B4-BE49-F238E27FC236}">
                <a16:creationId xmlns:a16="http://schemas.microsoft.com/office/drawing/2014/main" id="{6AFD1652-240C-06B3-AC72-DCD5F37FDA44}"/>
              </a:ext>
            </a:extLst>
          </p:cNvPr>
          <p:cNvPicPr>
            <a:picLocks noChangeAspect="1"/>
          </p:cNvPicPr>
          <p:nvPr/>
        </p:nvPicPr>
        <p:blipFill>
          <a:blip r:embed="rId3"/>
          <a:stretch>
            <a:fillRect/>
          </a:stretch>
        </p:blipFill>
        <p:spPr>
          <a:xfrm>
            <a:off x="0" y="1229272"/>
            <a:ext cx="12192000" cy="4399455"/>
          </a:xfrm>
          <a:prstGeom prst="rect">
            <a:avLst/>
          </a:prstGeom>
        </p:spPr>
      </p:pic>
    </p:spTree>
    <p:extLst>
      <p:ext uri="{BB962C8B-B14F-4D97-AF65-F5344CB8AC3E}">
        <p14:creationId xmlns:p14="http://schemas.microsoft.com/office/powerpoint/2010/main" val="1113966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E6F0F1F2-3C84-C88E-6655-C0E26172EC40}"/>
              </a:ext>
            </a:extLst>
          </p:cNvPr>
          <p:cNvPicPr>
            <a:picLocks noChangeAspect="1"/>
          </p:cNvPicPr>
          <p:nvPr/>
        </p:nvPicPr>
        <p:blipFill rotWithShape="1">
          <a:blip r:embed="rId3"/>
          <a:srcRect r="2610"/>
          <a:stretch/>
        </p:blipFill>
        <p:spPr>
          <a:xfrm>
            <a:off x="6514688" y="694481"/>
            <a:ext cx="5677312" cy="4982133"/>
          </a:xfrm>
          <a:prstGeom prst="rect">
            <a:avLst/>
          </a:prstGeom>
        </p:spPr>
      </p:pic>
      <p:sp>
        <p:nvSpPr>
          <p:cNvPr id="3" name="文本占位符 2"/>
          <p:cNvSpPr>
            <a:spLocks noGrp="1"/>
          </p:cNvSpPr>
          <p:nvPr>
            <p:ph type="body" sz="quarter" idx="13"/>
          </p:nvPr>
        </p:nvSpPr>
        <p:spPr/>
        <p:txBody>
          <a:bodyPr/>
          <a:lstStyle/>
          <a:p>
            <a:r>
              <a:rPr lang="en-US" altLang="zh-CN">
                <a:sym typeface="+mn-lt"/>
              </a:rPr>
              <a:t>Cache</a:t>
            </a:r>
            <a:r>
              <a:rPr lang="zh-CN" altLang="en-US">
                <a:sym typeface="+mn-lt"/>
              </a:rPr>
              <a:t>结构</a:t>
            </a:r>
          </a:p>
        </p:txBody>
      </p:sp>
      <p:sp>
        <p:nvSpPr>
          <p:cNvPr id="7" name="文本框 6">
            <a:extLst>
              <a:ext uri="{FF2B5EF4-FFF2-40B4-BE49-F238E27FC236}">
                <a16:creationId xmlns:a16="http://schemas.microsoft.com/office/drawing/2014/main" id="{A54875B0-6D40-2E86-B2CD-AD91F403DE60}"/>
              </a:ext>
            </a:extLst>
          </p:cNvPr>
          <p:cNvSpPr txBox="1"/>
          <p:nvPr/>
        </p:nvSpPr>
        <p:spPr>
          <a:xfrm>
            <a:off x="396903" y="1152718"/>
            <a:ext cx="9173818" cy="4458849"/>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400"/>
              <a:t> 指令</a:t>
            </a:r>
            <a:r>
              <a:rPr lang="en-US" altLang="zh-CN" sz="2400"/>
              <a:t>Cache</a:t>
            </a:r>
          </a:p>
          <a:p>
            <a:pPr marL="914400" lvl="1" indent="-457200">
              <a:lnSpc>
                <a:spcPct val="150000"/>
              </a:lnSpc>
              <a:buFont typeface="Wingdings" panose="05000000000000000000" pitchFamily="2" charset="2"/>
              <a:buChar char="p"/>
            </a:pPr>
            <a:r>
              <a:rPr lang="en-US" altLang="zh-CN" sz="2000"/>
              <a:t>2-way,</a:t>
            </a:r>
            <a:r>
              <a:rPr lang="zh-CN" altLang="en-US" sz="2000"/>
              <a:t> </a:t>
            </a:r>
            <a:r>
              <a:rPr lang="en-US" altLang="zh-CN" sz="2000"/>
              <a:t>8KB,VIPT, </a:t>
            </a:r>
            <a:r>
              <a:rPr lang="zh-CN" altLang="en-US" sz="2000"/>
              <a:t>命中率</a:t>
            </a:r>
            <a:r>
              <a:rPr lang="en-US" altLang="zh-CN" sz="2000"/>
              <a:t>99.95%</a:t>
            </a:r>
          </a:p>
          <a:p>
            <a:pPr marL="914400" lvl="1" indent="-457200">
              <a:lnSpc>
                <a:spcPct val="150000"/>
              </a:lnSpc>
              <a:buFont typeface="Wingdings" panose="05000000000000000000" pitchFamily="2" charset="2"/>
              <a:buChar char="p"/>
            </a:pPr>
            <a:r>
              <a:rPr lang="zh-CN" altLang="en-US" sz="2000"/>
              <a:t>双端口</a:t>
            </a:r>
            <a:r>
              <a:rPr lang="en-US" altLang="zh-CN" sz="2000"/>
              <a:t>BRAM,</a:t>
            </a:r>
            <a:r>
              <a:rPr lang="zh-CN" altLang="en-US" sz="2000"/>
              <a:t> </a:t>
            </a:r>
            <a:r>
              <a:rPr lang="en-US" altLang="zh-CN" sz="2000"/>
              <a:t>DataLine-2</a:t>
            </a:r>
            <a:r>
              <a:rPr lang="zh-CN" altLang="en-US" sz="2000"/>
              <a:t>字</a:t>
            </a:r>
            <a:endParaRPr lang="en-US" altLang="zh-CN" sz="2000"/>
          </a:p>
          <a:p>
            <a:pPr marL="285750" indent="-285750">
              <a:lnSpc>
                <a:spcPct val="150000"/>
              </a:lnSpc>
              <a:buFont typeface="Wingdings" panose="05000000000000000000" pitchFamily="2" charset="2"/>
              <a:buChar char="l"/>
            </a:pPr>
            <a:r>
              <a:rPr lang="zh-CN" altLang="en-US" sz="2400"/>
              <a:t> 数据</a:t>
            </a:r>
            <a:r>
              <a:rPr lang="en-US" altLang="zh-CN" sz="2400"/>
              <a:t>Cache</a:t>
            </a:r>
          </a:p>
          <a:p>
            <a:pPr marL="914400" lvl="1" indent="-457200">
              <a:lnSpc>
                <a:spcPct val="150000"/>
              </a:lnSpc>
              <a:buFont typeface="Wingdings" panose="05000000000000000000" pitchFamily="2" charset="2"/>
              <a:buChar char="p"/>
            </a:pPr>
            <a:r>
              <a:rPr lang="en-US" altLang="zh-CN" sz="2000"/>
              <a:t> 2-way, 8KB, VIPT, </a:t>
            </a:r>
            <a:r>
              <a:rPr lang="zh-CN" altLang="en-US" sz="2000"/>
              <a:t>命中率</a:t>
            </a:r>
            <a:r>
              <a:rPr lang="en-US" altLang="zh-CN" sz="2000"/>
              <a:t>98.74%</a:t>
            </a:r>
          </a:p>
          <a:p>
            <a:pPr marL="914400" lvl="1" indent="-457200" algn="just">
              <a:lnSpc>
                <a:spcPct val="150000"/>
              </a:lnSpc>
              <a:buFont typeface="Wingdings" panose="05000000000000000000" pitchFamily="2" charset="2"/>
              <a:buChar char="p"/>
            </a:pPr>
            <a:r>
              <a:rPr lang="zh-CN" altLang="en-US" sz="2000"/>
              <a:t> 双端口</a:t>
            </a:r>
            <a:r>
              <a:rPr lang="en-US" altLang="zh-CN" sz="2000"/>
              <a:t>BRAM, DataLine-1</a:t>
            </a:r>
            <a:r>
              <a:rPr lang="zh-CN" altLang="en-US" sz="2000"/>
              <a:t>字</a:t>
            </a:r>
            <a:endParaRPr lang="en-US" altLang="zh-CN" sz="2000"/>
          </a:p>
          <a:p>
            <a:pPr marL="914400" lvl="1" indent="-457200" algn="just">
              <a:lnSpc>
                <a:spcPct val="150000"/>
              </a:lnSpc>
              <a:buFont typeface="Wingdings" panose="05000000000000000000" pitchFamily="2" charset="2"/>
              <a:buChar char="p"/>
            </a:pPr>
            <a:r>
              <a:rPr lang="en-US" altLang="zh-CN" sz="2000"/>
              <a:t>Write Back,</a:t>
            </a:r>
            <a:r>
              <a:rPr lang="zh-CN" altLang="en-US" sz="2000"/>
              <a:t> </a:t>
            </a:r>
            <a:r>
              <a:rPr lang="en-US" altLang="zh-CN" sz="2000"/>
              <a:t>Write Allocate</a:t>
            </a:r>
          </a:p>
          <a:p>
            <a:pPr marL="914400" lvl="1" indent="-457200" algn="just">
              <a:lnSpc>
                <a:spcPct val="150000"/>
              </a:lnSpc>
              <a:buFont typeface="Wingdings" panose="05000000000000000000" pitchFamily="2" charset="2"/>
              <a:buChar char="p"/>
            </a:pPr>
            <a:r>
              <a:rPr lang="en-US" altLang="zh-CN" sz="2000"/>
              <a:t>4</a:t>
            </a:r>
            <a:r>
              <a:rPr lang="zh-CN" altLang="en-US" sz="2000"/>
              <a:t>项</a:t>
            </a:r>
            <a:r>
              <a:rPr lang="en-US" altLang="zh-CN" sz="2000">
                <a:solidFill>
                  <a:srgbClr val="FF0000"/>
                </a:solidFill>
              </a:rPr>
              <a:t>MMIO Store Buffer</a:t>
            </a:r>
            <a:endParaRPr lang="en-US" altLang="zh-CN" sz="2000"/>
          </a:p>
          <a:p>
            <a:pPr marL="285750" indent="-285750">
              <a:lnSpc>
                <a:spcPct val="150000"/>
              </a:lnSpc>
              <a:buFont typeface="Wingdings" panose="05000000000000000000" pitchFamily="2" charset="2"/>
              <a:buChar char="l"/>
            </a:pPr>
            <a:r>
              <a:rPr lang="zh-CN" altLang="en-US" sz="2400"/>
              <a:t> 支持</a:t>
            </a:r>
            <a:r>
              <a:rPr lang="en-US" altLang="zh-CN" sz="2400"/>
              <a:t>16</a:t>
            </a:r>
            <a:r>
              <a:rPr lang="zh-CN" altLang="en-US" sz="2400"/>
              <a:t>字突发传输和</a:t>
            </a:r>
            <a:r>
              <a:rPr lang="en-US" altLang="zh-CN" sz="2400"/>
              <a:t>Cache</a:t>
            </a:r>
            <a:r>
              <a:rPr lang="zh-CN" altLang="en-US" sz="2400"/>
              <a:t>指令</a:t>
            </a:r>
            <a:endParaRPr lang="en-US" altLang="zh-CN" sz="2400"/>
          </a:p>
        </p:txBody>
      </p:sp>
    </p:spTree>
    <p:extLst>
      <p:ext uri="{BB962C8B-B14F-4D97-AF65-F5344CB8AC3E}">
        <p14:creationId xmlns:p14="http://schemas.microsoft.com/office/powerpoint/2010/main" val="232110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FE6D3DC-3788-AF0D-20F6-543704EA4D02}"/>
              </a:ext>
            </a:extLst>
          </p:cNvPr>
          <p:cNvSpPr>
            <a:spLocks noGrp="1"/>
          </p:cNvSpPr>
          <p:nvPr>
            <p:ph type="body" sz="quarter" idx="13"/>
          </p:nvPr>
        </p:nvSpPr>
        <p:spPr/>
        <p:txBody>
          <a:bodyPr/>
          <a:lstStyle/>
          <a:p>
            <a:r>
              <a:rPr lang="zh-CN" altLang="en-US"/>
              <a:t>取指结构</a:t>
            </a:r>
            <a:endParaRPr lang="en-US" altLang="zh-CN"/>
          </a:p>
        </p:txBody>
      </p:sp>
      <p:sp>
        <p:nvSpPr>
          <p:cNvPr id="5" name="文本框 4">
            <a:extLst>
              <a:ext uri="{FF2B5EF4-FFF2-40B4-BE49-F238E27FC236}">
                <a16:creationId xmlns:a16="http://schemas.microsoft.com/office/drawing/2014/main" id="{CED33B7A-1DC1-A74E-B80A-65C081131C02}"/>
              </a:ext>
            </a:extLst>
          </p:cNvPr>
          <p:cNvSpPr txBox="1"/>
          <p:nvPr/>
        </p:nvSpPr>
        <p:spPr>
          <a:xfrm>
            <a:off x="397565" y="1162878"/>
            <a:ext cx="10535478" cy="3534622"/>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400"/>
              <a:t> 取指</a:t>
            </a:r>
            <a:endParaRPr lang="en-US" altLang="zh-CN" sz="2400"/>
          </a:p>
          <a:p>
            <a:pPr marL="800100" lvl="1" indent="-342900">
              <a:lnSpc>
                <a:spcPct val="150000"/>
              </a:lnSpc>
              <a:buFont typeface="Wingdings" panose="05000000000000000000" pitchFamily="2" charset="2"/>
              <a:buChar char="p"/>
            </a:pPr>
            <a:r>
              <a:rPr lang="en-US" altLang="zh-CN" sz="2000"/>
              <a:t> Next PC</a:t>
            </a:r>
            <a:r>
              <a:rPr lang="zh-CN" altLang="en-US" sz="2000"/>
              <a:t>提前访存，保证</a:t>
            </a:r>
            <a:r>
              <a:rPr lang="en-US" altLang="zh-CN" sz="2000"/>
              <a:t>PC</a:t>
            </a:r>
            <a:r>
              <a:rPr lang="zh-CN" altLang="en-US" sz="2000"/>
              <a:t>访存可同周期返回指令</a:t>
            </a:r>
            <a:endParaRPr lang="en-US" altLang="zh-CN" sz="2000"/>
          </a:p>
          <a:p>
            <a:pPr marL="800100" lvl="1" indent="-342900">
              <a:lnSpc>
                <a:spcPct val="150000"/>
              </a:lnSpc>
              <a:buFont typeface="Wingdings" panose="05000000000000000000" pitchFamily="2" charset="2"/>
              <a:buChar char="p"/>
            </a:pPr>
            <a:r>
              <a:rPr lang="zh-CN" altLang="en-US" sz="2000"/>
              <a:t> 一次取指最多返回</a:t>
            </a:r>
            <a:r>
              <a:rPr lang="en-US" altLang="zh-CN" sz="2000"/>
              <a:t>2</a:t>
            </a:r>
            <a:r>
              <a:rPr lang="zh-CN" altLang="en-US" sz="2000"/>
              <a:t>条指令</a:t>
            </a:r>
            <a:endParaRPr lang="en-US" altLang="zh-CN" sz="2000"/>
          </a:p>
          <a:p>
            <a:pPr marL="285750" indent="-285750">
              <a:lnSpc>
                <a:spcPct val="150000"/>
              </a:lnSpc>
              <a:buFont typeface="Wingdings" panose="05000000000000000000" pitchFamily="2" charset="2"/>
              <a:buChar char="l"/>
            </a:pPr>
            <a:r>
              <a:rPr lang="zh-CN" altLang="en-US" sz="2400"/>
              <a:t> </a:t>
            </a:r>
            <a:r>
              <a:rPr lang="zh-CN" altLang="en-US" sz="2400" b="1">
                <a:solidFill>
                  <a:srgbClr val="FF0000"/>
                </a:solidFill>
              </a:rPr>
              <a:t>指令</a:t>
            </a:r>
            <a:r>
              <a:rPr lang="en-US" altLang="zh-CN" sz="2400" b="1">
                <a:solidFill>
                  <a:srgbClr val="FF0000"/>
                </a:solidFill>
              </a:rPr>
              <a:t>FIFO</a:t>
            </a:r>
          </a:p>
          <a:p>
            <a:pPr marL="800100" lvl="1" indent="-342900">
              <a:lnSpc>
                <a:spcPct val="150000"/>
              </a:lnSpc>
              <a:buFont typeface="Wingdings" panose="05000000000000000000" pitchFamily="2" charset="2"/>
              <a:buChar char="p"/>
            </a:pPr>
            <a:r>
              <a:rPr lang="zh-CN" altLang="en-US" sz="2000"/>
              <a:t> 可缓存</a:t>
            </a:r>
            <a:r>
              <a:rPr lang="en-US" altLang="zh-CN" sz="2000"/>
              <a:t>16</a:t>
            </a:r>
            <a:r>
              <a:rPr lang="zh-CN" altLang="en-US" sz="2000"/>
              <a:t>条指令</a:t>
            </a:r>
            <a:endParaRPr lang="en-US" altLang="zh-CN" sz="2000"/>
          </a:p>
          <a:p>
            <a:pPr marL="800100" lvl="1" indent="-342900">
              <a:lnSpc>
                <a:spcPct val="150000"/>
              </a:lnSpc>
              <a:buFont typeface="Wingdings" panose="05000000000000000000" pitchFamily="2" charset="2"/>
              <a:buChar char="p"/>
            </a:pPr>
            <a:r>
              <a:rPr lang="zh-CN" altLang="en-US" sz="2000"/>
              <a:t> 取指阶段和后续阶段分离</a:t>
            </a:r>
            <a:endParaRPr lang="en-US" altLang="zh-CN" sz="2000"/>
          </a:p>
          <a:p>
            <a:pPr marL="800100" lvl="1" indent="-342900">
              <a:lnSpc>
                <a:spcPct val="150000"/>
              </a:lnSpc>
              <a:buFont typeface="Wingdings" panose="05000000000000000000" pitchFamily="2" charset="2"/>
              <a:buChar char="p"/>
            </a:pPr>
            <a:r>
              <a:rPr lang="zh-CN" altLang="en-US" sz="2000"/>
              <a:t>设置</a:t>
            </a:r>
            <a:r>
              <a:rPr lang="en-US" altLang="zh-CN" sz="2000" err="1"/>
              <a:t>delayslot</a:t>
            </a:r>
            <a:r>
              <a:rPr lang="zh-CN" altLang="en-US" sz="2000"/>
              <a:t>寄存器，用于缓存未能和分支指令一起发射的延迟槽数据</a:t>
            </a:r>
            <a:endParaRPr lang="en-US" altLang="zh-CN" sz="2000"/>
          </a:p>
        </p:txBody>
      </p:sp>
      <p:pic>
        <p:nvPicPr>
          <p:cNvPr id="8" name="图片 7">
            <a:extLst>
              <a:ext uri="{FF2B5EF4-FFF2-40B4-BE49-F238E27FC236}">
                <a16:creationId xmlns:a16="http://schemas.microsoft.com/office/drawing/2014/main" id="{350013C2-EC77-61C3-21EA-3263560073AB}"/>
              </a:ext>
            </a:extLst>
          </p:cNvPr>
          <p:cNvPicPr>
            <a:picLocks noChangeAspect="1"/>
          </p:cNvPicPr>
          <p:nvPr/>
        </p:nvPicPr>
        <p:blipFill>
          <a:blip r:embed="rId3"/>
          <a:stretch>
            <a:fillRect/>
          </a:stretch>
        </p:blipFill>
        <p:spPr>
          <a:xfrm>
            <a:off x="9371065" y="1260115"/>
            <a:ext cx="2423370" cy="3840813"/>
          </a:xfrm>
          <a:prstGeom prst="rect">
            <a:avLst/>
          </a:prstGeom>
        </p:spPr>
      </p:pic>
    </p:spTree>
    <p:extLst>
      <p:ext uri="{BB962C8B-B14F-4D97-AF65-F5344CB8AC3E}">
        <p14:creationId xmlns:p14="http://schemas.microsoft.com/office/powerpoint/2010/main" val="1096461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60C5077-13C6-9B9F-4D17-C49D3D887C35}"/>
              </a:ext>
            </a:extLst>
          </p:cNvPr>
          <p:cNvSpPr>
            <a:spLocks noGrp="1"/>
          </p:cNvSpPr>
          <p:nvPr>
            <p:ph type="body" sz="quarter" idx="13"/>
          </p:nvPr>
        </p:nvSpPr>
        <p:spPr/>
        <p:txBody>
          <a:bodyPr/>
          <a:lstStyle/>
          <a:p>
            <a:r>
              <a:rPr lang="zh-CN" altLang="en-US"/>
              <a:t>译码阶段</a:t>
            </a:r>
          </a:p>
        </p:txBody>
      </p:sp>
      <p:pic>
        <p:nvPicPr>
          <p:cNvPr id="4" name="图片 3">
            <a:extLst>
              <a:ext uri="{FF2B5EF4-FFF2-40B4-BE49-F238E27FC236}">
                <a16:creationId xmlns:a16="http://schemas.microsoft.com/office/drawing/2014/main" id="{D9BD32F6-F151-4819-A6C3-5EAE33A5DC8B}"/>
              </a:ext>
            </a:extLst>
          </p:cNvPr>
          <p:cNvPicPr>
            <a:picLocks noChangeAspect="1"/>
          </p:cNvPicPr>
          <p:nvPr/>
        </p:nvPicPr>
        <p:blipFill>
          <a:blip r:embed="rId3"/>
          <a:stretch>
            <a:fillRect/>
          </a:stretch>
        </p:blipFill>
        <p:spPr>
          <a:xfrm>
            <a:off x="7843369" y="1388448"/>
            <a:ext cx="3805292" cy="3410312"/>
          </a:xfrm>
          <a:prstGeom prst="rect">
            <a:avLst/>
          </a:prstGeom>
        </p:spPr>
      </p:pic>
      <p:sp>
        <p:nvSpPr>
          <p:cNvPr id="5" name="文本框 4">
            <a:extLst>
              <a:ext uri="{FF2B5EF4-FFF2-40B4-BE49-F238E27FC236}">
                <a16:creationId xmlns:a16="http://schemas.microsoft.com/office/drawing/2014/main" id="{EDE05686-2916-2BB9-4688-EC0E2A2767C7}"/>
              </a:ext>
            </a:extLst>
          </p:cNvPr>
          <p:cNvSpPr txBox="1"/>
          <p:nvPr/>
        </p:nvSpPr>
        <p:spPr>
          <a:xfrm>
            <a:off x="387626" y="1133060"/>
            <a:ext cx="7185991" cy="4008085"/>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sz="2400"/>
              <a:t> </a:t>
            </a:r>
            <a:r>
              <a:rPr lang="zh-CN" altLang="en-US" sz="2400" b="1">
                <a:solidFill>
                  <a:srgbClr val="FF0000"/>
                </a:solidFill>
              </a:rPr>
              <a:t>分支预测单元</a:t>
            </a:r>
            <a:endParaRPr lang="en-US" altLang="zh-CN" sz="2400" b="1">
              <a:solidFill>
                <a:srgbClr val="FF0000"/>
              </a:solidFill>
            </a:endParaRPr>
          </a:p>
          <a:p>
            <a:pPr marL="800100" lvl="1" indent="-342900">
              <a:lnSpc>
                <a:spcPct val="150000"/>
              </a:lnSpc>
              <a:buFont typeface="Wingdings" panose="05000000000000000000" pitchFamily="2" charset="2"/>
              <a:buChar char="p"/>
            </a:pPr>
            <a:r>
              <a:rPr lang="zh-CN" altLang="en-US" sz="2000"/>
              <a:t>局部历史预测，</a:t>
            </a:r>
            <a:r>
              <a:rPr lang="en-US" altLang="zh-CN" sz="2000"/>
              <a:t>2</a:t>
            </a:r>
            <a:r>
              <a:rPr lang="zh-CN" altLang="en-US" sz="2000"/>
              <a:t>比特饱和更新</a:t>
            </a:r>
            <a:endParaRPr lang="en-US" altLang="zh-CN" sz="2000"/>
          </a:p>
          <a:p>
            <a:pPr marL="800100" lvl="1" indent="-342900">
              <a:lnSpc>
                <a:spcPct val="150000"/>
              </a:lnSpc>
              <a:buFont typeface="Wingdings" panose="05000000000000000000" pitchFamily="2" charset="2"/>
              <a:buChar char="p"/>
            </a:pPr>
            <a:r>
              <a:rPr lang="en-US" altLang="zh-CN" sz="2000"/>
              <a:t>ID</a:t>
            </a:r>
            <a:r>
              <a:rPr lang="zh-CN" altLang="en-US" sz="2000"/>
              <a:t>阶段，预测并跳转</a:t>
            </a:r>
            <a:endParaRPr lang="en-US" altLang="zh-CN" sz="2000"/>
          </a:p>
          <a:p>
            <a:pPr marL="800100" lvl="1" indent="-342900">
              <a:lnSpc>
                <a:spcPct val="150000"/>
              </a:lnSpc>
              <a:buFont typeface="Wingdings" panose="05000000000000000000" pitchFamily="2" charset="2"/>
              <a:buChar char="p"/>
            </a:pPr>
            <a:r>
              <a:rPr lang="en-US" altLang="zh-CN" sz="2000"/>
              <a:t>EX</a:t>
            </a:r>
            <a:r>
              <a:rPr lang="zh-CN" altLang="en-US" sz="2000"/>
              <a:t>阶段，判断预测结果、解决误判、更新</a:t>
            </a:r>
            <a:r>
              <a:rPr lang="en-US" altLang="zh-CN" sz="2000"/>
              <a:t>BPU</a:t>
            </a:r>
          </a:p>
          <a:p>
            <a:pPr marL="285750" indent="-285750">
              <a:lnSpc>
                <a:spcPct val="150000"/>
              </a:lnSpc>
              <a:buFont typeface="Wingdings" panose="05000000000000000000" pitchFamily="2" charset="2"/>
              <a:buChar char="l"/>
            </a:pPr>
            <a:r>
              <a:rPr lang="zh-CN" altLang="en-US" sz="2400"/>
              <a:t> </a:t>
            </a:r>
            <a:r>
              <a:rPr lang="zh-CN" altLang="en-US" sz="2400" b="1">
                <a:solidFill>
                  <a:srgbClr val="FF0000"/>
                </a:solidFill>
              </a:rPr>
              <a:t>双发控制</a:t>
            </a:r>
            <a:endParaRPr lang="en-US" altLang="zh-CN" sz="2400" b="1">
              <a:solidFill>
                <a:srgbClr val="FF0000"/>
              </a:solidFill>
            </a:endParaRPr>
          </a:p>
          <a:p>
            <a:pPr marL="285750" indent="-285750">
              <a:lnSpc>
                <a:spcPct val="150000"/>
              </a:lnSpc>
              <a:buFont typeface="Wingdings" panose="05000000000000000000" pitchFamily="2" charset="2"/>
              <a:buChar char="l"/>
            </a:pPr>
            <a:r>
              <a:rPr lang="zh-CN" altLang="en-US" sz="2400"/>
              <a:t> 数据准备</a:t>
            </a:r>
            <a:endParaRPr lang="en-US" altLang="zh-CN" sz="2400"/>
          </a:p>
          <a:p>
            <a:pPr marL="800100" lvl="1" indent="-342900">
              <a:lnSpc>
                <a:spcPct val="150000"/>
              </a:lnSpc>
              <a:buFont typeface="Wingdings" panose="05000000000000000000" pitchFamily="2" charset="2"/>
              <a:buChar char="p"/>
            </a:pPr>
            <a:r>
              <a:rPr lang="en-US" altLang="zh-CN" sz="2000" err="1"/>
              <a:t>RegFile</a:t>
            </a:r>
            <a:r>
              <a:rPr lang="zh-CN" altLang="en-US" sz="2000"/>
              <a:t>：</a:t>
            </a:r>
            <a:r>
              <a:rPr lang="en-US" altLang="zh-CN" sz="2000"/>
              <a:t>4</a:t>
            </a:r>
            <a:r>
              <a:rPr lang="zh-CN" altLang="en-US" sz="2000"/>
              <a:t>读</a:t>
            </a:r>
            <a:r>
              <a:rPr lang="en-US" altLang="zh-CN" sz="2000"/>
              <a:t>2</a:t>
            </a:r>
            <a:r>
              <a:rPr lang="zh-CN" altLang="en-US" sz="2000"/>
              <a:t>写</a:t>
            </a:r>
            <a:endParaRPr lang="en-US" altLang="zh-CN" sz="2000"/>
          </a:p>
          <a:p>
            <a:pPr marL="800100" lvl="1" indent="-342900">
              <a:lnSpc>
                <a:spcPct val="150000"/>
              </a:lnSpc>
              <a:buFont typeface="Wingdings" panose="05000000000000000000" pitchFamily="2" charset="2"/>
              <a:buChar char="p"/>
            </a:pPr>
            <a:r>
              <a:rPr lang="en-US" altLang="zh-CN" sz="2000"/>
              <a:t>Forward</a:t>
            </a:r>
            <a:r>
              <a:rPr lang="zh-CN" altLang="en-US" sz="2000"/>
              <a:t>：在进入触发器前完成前推</a:t>
            </a:r>
            <a:endParaRPr lang="en-US" altLang="zh-CN" sz="2000"/>
          </a:p>
        </p:txBody>
      </p:sp>
    </p:spTree>
    <p:extLst>
      <p:ext uri="{BB962C8B-B14F-4D97-AF65-F5344CB8AC3E}">
        <p14:creationId xmlns:p14="http://schemas.microsoft.com/office/powerpoint/2010/main" val="23697471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无&quot;,&quot;HeaderHeight&quot;:15.0,&quot;FooterHeight&quot;:9.0,&quot;SideMargin&quot;:2.7,&quot;TopMargin&quot;:0.0,&quot;BottomMargin&quot;:0.0,&quot;IntervalMargin&quot;:1.5,&quot;SettingType&quot;:&quot;System&quot;}"/>
</p:tagLst>
</file>

<file path=ppt/tags/tag10.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11.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12.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13.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14.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15.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16.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17.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18.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2.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3.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4.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5.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6.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7.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8.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ags/tag9.xml><?xml version="1.0" encoding="utf-8"?>
<p:tagLst xmlns:a="http://schemas.openxmlformats.org/drawingml/2006/main" xmlns:r="http://schemas.openxmlformats.org/officeDocument/2006/relationships" xmlns:p="http://schemas.openxmlformats.org/presentationml/2006/main">
  <p:tag name="ISLIDE.VECTOR" val="7ff02aee-71f8-4a67-9b90-d833328db15d"/>
</p:tagLst>
</file>

<file path=ppt/theme/theme1.xml><?xml version="1.0" encoding="utf-8"?>
<a:theme xmlns:a="http://schemas.openxmlformats.org/drawingml/2006/main" name="Office 主题​​">
  <a:themeElements>
    <a:clrScheme name="自定义 10">
      <a:dk1>
        <a:sysClr val="windowText" lastClr="000000"/>
      </a:dk1>
      <a:lt1>
        <a:sysClr val="window" lastClr="FFFFFF"/>
      </a:lt1>
      <a:dk2>
        <a:srgbClr val="064B9E"/>
      </a:dk2>
      <a:lt2>
        <a:srgbClr val="E7E6E6"/>
      </a:lt2>
      <a:accent1>
        <a:srgbClr val="02529F"/>
      </a:accent1>
      <a:accent2>
        <a:srgbClr val="FF7300"/>
      </a:accent2>
      <a:accent3>
        <a:srgbClr val="A5A5A5"/>
      </a:accent3>
      <a:accent4>
        <a:srgbClr val="FFC000"/>
      </a:accent4>
      <a:accent5>
        <a:srgbClr val="5B9BD5"/>
      </a:accent5>
      <a:accent6>
        <a:srgbClr val="E6E6E6"/>
      </a:accent6>
      <a:hlink>
        <a:srgbClr val="0563C1"/>
      </a:hlink>
      <a:folHlink>
        <a:srgbClr val="954F72"/>
      </a:folHlink>
    </a:clrScheme>
    <a:fontScheme name="简单汇报2">
      <a:majorFont>
        <a:latin typeface="Times New Roman"/>
        <a:ea typeface="微软雅黑"/>
        <a:cs typeface=""/>
      </a:majorFont>
      <a:minorFont>
        <a:latin typeface="Times New Roman"/>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简单汇报2">
      <a:majorFont>
        <a:latin typeface="Times New Roman"/>
        <a:ea typeface="微软雅黑"/>
        <a:cs typeface=""/>
      </a:majorFont>
      <a:minorFont>
        <a:latin typeface="Times New Roman"/>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2941</Words>
  <Application>Microsoft Office PowerPoint</Application>
  <PresentationFormat>宽屏</PresentationFormat>
  <Paragraphs>421</Paragraphs>
  <Slides>28</Slides>
  <Notes>28</Notes>
  <HiddenSlides>1</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28</vt:i4>
      </vt:variant>
    </vt:vector>
  </HeadingPairs>
  <TitlesOfParts>
    <vt:vector size="37" baseType="lpstr">
      <vt:lpstr>等线</vt:lpstr>
      <vt:lpstr>微软雅黑</vt:lpstr>
      <vt:lpstr>Arial</vt:lpstr>
      <vt:lpstr>Calibri</vt:lpstr>
      <vt:lpstr>Consolas</vt:lpstr>
      <vt:lpstr>Times New Roman</vt:lpstr>
      <vt:lpstr>Wingdings</vt:lpstr>
      <vt:lpstr>Office 主题​​</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Maxpicca</dc:creator>
  <cp:lastModifiedBy>Li Maxpicca</cp:lastModifiedBy>
  <cp:revision>1</cp:revision>
  <dcterms:created xsi:type="dcterms:W3CDTF">2020-04-17T01:01:00Z</dcterms:created>
  <dcterms:modified xsi:type="dcterms:W3CDTF">2022-08-21T07:41:25Z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2052-11.1.0.9740</vt:lpwstr>
  </property>
</Properties>
</file>